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slides/slide95.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7.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9.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68.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2.xml" ContentType="application/vnd.openxmlformats-officedocument.presentationml.slide+xml"/>
  <Override PartName="/ppt/slides/slide70.xml" ContentType="application/vnd.openxmlformats-officedocument.presentationml.slide+xml"/>
  <Override PartName="/ppt/slides/slide73.xml" ContentType="application/vnd.openxmlformats-officedocument.presentationml.slide+xml"/>
  <Override PartName="/ppt/slides/slide71.xml" ContentType="application/vnd.openxmlformats-officedocument.presentationml.slide+xml"/>
  <Override PartName="/ppt/slideMasters/slideMaster1.xml" ContentType="application/vnd.openxmlformats-officedocument.presentationml.slideMaster+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77.xml" ContentType="application/vnd.openxmlformats-officedocument.presentationml.notesSlide+xml"/>
  <Override PartName="/ppt/notesSlides/notesSlide82.xml" ContentType="application/vnd.openxmlformats-officedocument.presentationml.notesSlide+xml"/>
  <Override PartName="/ppt/notesSlides/notesSlide3.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21.xml" ContentType="application/vnd.openxmlformats-officedocument.presentationml.notesSlide+xml"/>
  <Override PartName="/ppt/notesSlides/notesSlide46.xml" ContentType="application/vnd.openxmlformats-officedocument.presentationml.notesSlide+xml"/>
  <Override PartName="/ppt/notesSlides/notesSlide7.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slideLayouts/slideLayout41.xml" ContentType="application/vnd.openxmlformats-officedocument.presentationml.slideLayout+xml"/>
  <Override PartName="/ppt/notesSlides/notesSlide38.xml" ContentType="application/vnd.openxmlformats-officedocument.presentationml.notesSlide+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notesSlides/notesSlide39.xml" ContentType="application/vnd.openxmlformats-officedocument.presentationml.notesSlide+xml"/>
  <Override PartName="/ppt/slideLayouts/slideLayout42.xml" ContentType="application/vnd.openxmlformats-officedocument.presentationml.slideLayout+xml"/>
  <Override PartName="/ppt/notesSlides/notesSlide40.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20.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10.xml" ContentType="application/vnd.openxmlformats-officedocument.presentationml.notesSlide+xml"/>
  <Override PartName="/ppt/notesSlides/notesSlide54.xml" ContentType="application/vnd.openxmlformats-officedocument.presentationml.notesSlide+xml"/>
  <Override PartName="/ppt/notesSlides/notesSlide9.xml" ContentType="application/vnd.openxmlformats-officedocument.presentationml.notesSlide+xml"/>
  <Override PartName="/ppt/notesSlides/notesSlide53.xml" ContentType="application/vnd.openxmlformats-officedocument.presentationml.notesSlide+xml"/>
  <Override PartName="/ppt/notesSlides/notesSlide16.xml" ContentType="application/vnd.openxmlformats-officedocument.presentationml.notesSlide+xml"/>
  <Override PartName="/ppt/notesSlides/notesSlide50.xml" ContentType="application/vnd.openxmlformats-officedocument.presentationml.notesSlide+xml"/>
  <Override PartName="/ppt/notesSlides/notesSlide8.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24.xml" ContentType="application/vnd.openxmlformats-officedocument.presentationml.notesSlide+xml"/>
  <Override PartName="/ppt/slideLayouts/slideLayout58.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notesSlides/notesSlide5.xml" ContentType="application/vnd.openxmlformats-officedocument.presentationml.notesSlide+xml"/>
  <Override PartName="/ppt/slideLayouts/slideLayout50.xml" ContentType="application/vnd.openxmlformats-officedocument.presentationml.slideLayout+xml"/>
  <Override PartName="/ppt/notesSlides/notesSlide6.xml" ContentType="application/vnd.openxmlformats-officedocument.presentationml.notesSlide+xml"/>
  <Override PartName="/ppt/slideLayouts/slideLayout49.xml" ContentType="application/vnd.openxmlformats-officedocument.presentationml.slideLayout+xml"/>
  <Override PartName="/ppt/notesSlides/notesSlide37.xml" ContentType="application/vnd.openxmlformats-officedocument.presentationml.notesSlide+xml"/>
  <Override PartName="/ppt/slideLayouts/slideLayout48.xml" ContentType="application/vnd.openxmlformats-officedocument.presentationml.slideLayout+xml"/>
  <Override PartName="/ppt/notesSlides/notesSlide36.xml" ContentType="application/vnd.openxmlformats-officedocument.presentationml.notesSlide+xml"/>
  <Override PartName="/ppt/slideLayouts/slideLayout51.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5.xml" ContentType="application/vnd.openxmlformats-officedocument.presentationml.notesSlide+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27.xml" ContentType="application/vnd.openxmlformats-officedocument.presentationml.notesSlide+xml"/>
  <Override PartName="/ppt/notesSlides/notesSlide11.xml" ContentType="application/vnd.openxmlformats-officedocument.presentationml.notesSlide+xml"/>
  <Override PartName="/ppt/notesSlides/notesSlide59.xml" ContentType="application/vnd.openxmlformats-officedocument.presentationml.notesSlide+xml"/>
  <Override PartName="/ppt/notesSlides/notesSlide70.xml" ContentType="application/vnd.openxmlformats-officedocument.presentationml.notesSlide+xml"/>
  <Override PartName="/ppt/slideLayouts/slideLayout13.xml" ContentType="application/vnd.openxmlformats-officedocument.presentationml.slideLayou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14.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3.xml" ContentType="application/vnd.openxmlformats-officedocument.presentationml.notesSlide+xml"/>
  <Override PartName="/ppt/slideLayouts/slideLayout40.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69.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6.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75.xml" ContentType="application/vnd.openxmlformats-officedocument.presentationml.notesSlide+xml"/>
  <Override PartName="/ppt/slideLayouts/slideLayout9.xml" ContentType="application/vnd.openxmlformats-officedocument.presentationml.slideLayout+xml"/>
  <Override PartName="/ppt/notesSlides/notesSlide17.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notesSlides/notesSlide64.xml" ContentType="application/vnd.openxmlformats-officedocument.presentationml.notesSlide+xml"/>
  <Override PartName="/ppt/slideLayouts/slideLayout20.xml" ContentType="application/vnd.openxmlformats-officedocument.presentationml.slideLayout+xml"/>
  <Override PartName="/ppt/slideLayouts/slideLayout33.xml" ContentType="application/vnd.openxmlformats-officedocument.presentationml.slideLayout+xml"/>
  <Override PartName="/ppt/slideLayouts/slideLayout37.xml" ContentType="application/vnd.openxmlformats-officedocument.presentationml.slideLayout+xml"/>
  <Override PartName="/ppt/notesSlides/notesSlide63.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12.xml" ContentType="application/vnd.openxmlformats-officedocument.presentationml.notesSlide+xml"/>
  <Override PartName="/ppt/notesSlides/notesSlide62.xml" ContentType="application/vnd.openxmlformats-officedocument.presentationml.notesSlide+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notesSlides/notesSlide19.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notesSlides/notesSlide65.xml" ContentType="application/vnd.openxmlformats-officedocument.presentationml.notesSlide+xml"/>
  <Override PartName="/ppt/slideLayouts/slideLayout28.xml" ContentType="application/vnd.openxmlformats-officedocument.presentationml.slideLayou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2" r:id="rId2"/>
    <p:sldMasterId id="2147483764" r:id="rId3"/>
    <p:sldMasterId id="2147483732" r:id="rId4"/>
  </p:sldMasterIdLst>
  <p:notesMasterIdLst>
    <p:notesMasterId r:id="rId100"/>
  </p:notesMasterIdLst>
  <p:sldIdLst>
    <p:sldId id="257" r:id="rId5"/>
    <p:sldId id="1064" r:id="rId6"/>
    <p:sldId id="1065" r:id="rId7"/>
    <p:sldId id="839" r:id="rId8"/>
    <p:sldId id="733" r:id="rId9"/>
    <p:sldId id="1052" r:id="rId10"/>
    <p:sldId id="736" r:id="rId11"/>
    <p:sldId id="737" r:id="rId12"/>
    <p:sldId id="1102" r:id="rId13"/>
    <p:sldId id="739" r:id="rId14"/>
    <p:sldId id="740" r:id="rId15"/>
    <p:sldId id="741" r:id="rId16"/>
    <p:sldId id="742" r:id="rId17"/>
    <p:sldId id="743" r:id="rId18"/>
    <p:sldId id="744" r:id="rId19"/>
    <p:sldId id="949" r:id="rId20"/>
    <p:sldId id="1056" r:id="rId21"/>
    <p:sldId id="746" r:id="rId22"/>
    <p:sldId id="950" r:id="rId23"/>
    <p:sldId id="951" r:id="rId24"/>
    <p:sldId id="749" r:id="rId25"/>
    <p:sldId id="750" r:id="rId26"/>
    <p:sldId id="751" r:id="rId27"/>
    <p:sldId id="752" r:id="rId28"/>
    <p:sldId id="753" r:id="rId29"/>
    <p:sldId id="754" r:id="rId30"/>
    <p:sldId id="755" r:id="rId31"/>
    <p:sldId id="954" r:id="rId32"/>
    <p:sldId id="952" r:id="rId33"/>
    <p:sldId id="953" r:id="rId34"/>
    <p:sldId id="956" r:id="rId35"/>
    <p:sldId id="958" r:id="rId36"/>
    <p:sldId id="959" r:id="rId37"/>
    <p:sldId id="1076" r:id="rId38"/>
    <p:sldId id="1072" r:id="rId39"/>
    <p:sldId id="1073" r:id="rId40"/>
    <p:sldId id="1075" r:id="rId41"/>
    <p:sldId id="1074" r:id="rId42"/>
    <p:sldId id="970" r:id="rId43"/>
    <p:sldId id="971" r:id="rId44"/>
    <p:sldId id="1063" r:id="rId45"/>
    <p:sldId id="1094" r:id="rId46"/>
    <p:sldId id="1095" r:id="rId47"/>
    <p:sldId id="1096" r:id="rId48"/>
    <p:sldId id="1101" r:id="rId49"/>
    <p:sldId id="984" r:id="rId50"/>
    <p:sldId id="986" r:id="rId51"/>
    <p:sldId id="1097" r:id="rId52"/>
    <p:sldId id="990" r:id="rId53"/>
    <p:sldId id="1111" r:id="rId54"/>
    <p:sldId id="1061" r:id="rId55"/>
    <p:sldId id="788" r:id="rId56"/>
    <p:sldId id="1057" r:id="rId57"/>
    <p:sldId id="996" r:id="rId58"/>
    <p:sldId id="997" r:id="rId59"/>
    <p:sldId id="1001" r:id="rId60"/>
    <p:sldId id="792" r:id="rId61"/>
    <p:sldId id="1002" r:id="rId62"/>
    <p:sldId id="794" r:id="rId63"/>
    <p:sldId id="1004" r:id="rId64"/>
    <p:sldId id="796" r:id="rId65"/>
    <p:sldId id="797" r:id="rId66"/>
    <p:sldId id="798" r:id="rId67"/>
    <p:sldId id="1005" r:id="rId68"/>
    <p:sldId id="1006" r:id="rId69"/>
    <p:sldId id="801" r:id="rId70"/>
    <p:sldId id="1088" r:id="rId71"/>
    <p:sldId id="802" r:id="rId72"/>
    <p:sldId id="1104" r:id="rId73"/>
    <p:sldId id="1108" r:id="rId74"/>
    <p:sldId id="1105" r:id="rId75"/>
    <p:sldId id="1106" r:id="rId76"/>
    <p:sldId id="1107" r:id="rId77"/>
    <p:sldId id="1110" r:id="rId78"/>
    <p:sldId id="1046" r:id="rId79"/>
    <p:sldId id="1045" r:id="rId80"/>
    <p:sldId id="836" r:id="rId81"/>
    <p:sldId id="1077" r:id="rId82"/>
    <p:sldId id="1098" r:id="rId83"/>
    <p:sldId id="1080" r:id="rId84"/>
    <p:sldId id="285" r:id="rId85"/>
    <p:sldId id="286" r:id="rId86"/>
    <p:sldId id="1079" r:id="rId87"/>
    <p:sldId id="305" r:id="rId88"/>
    <p:sldId id="310" r:id="rId89"/>
    <p:sldId id="1099" r:id="rId90"/>
    <p:sldId id="1100" r:id="rId91"/>
    <p:sldId id="1109" r:id="rId92"/>
    <p:sldId id="1082" r:id="rId93"/>
    <p:sldId id="1083" r:id="rId94"/>
    <p:sldId id="1090" r:id="rId95"/>
    <p:sldId id="1085" r:id="rId96"/>
    <p:sldId id="1086" r:id="rId97"/>
    <p:sldId id="1093" r:id="rId98"/>
    <p:sldId id="1103"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6BC"/>
    <a:srgbClr val="FF17FC"/>
    <a:srgbClr val="0017A4"/>
    <a:srgbClr val="040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26" autoAdjust="0"/>
    <p:restoredTop sz="72822" autoAdjust="0"/>
  </p:normalViewPr>
  <p:slideViewPr>
    <p:cSldViewPr snapToGrid="0">
      <p:cViewPr varScale="1">
        <p:scale>
          <a:sx n="84" d="100"/>
          <a:sy n="84" d="100"/>
        </p:scale>
        <p:origin x="990" y="84"/>
      </p:cViewPr>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customXml" Target="../customXml/item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ustomXml" Target="../customXml/item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customXml" Target="../customXml/item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_rels/viewProps.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slide" Target="slides/slide59.xml"/><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087A4-F047-0545-900C-5E99EEA99D3B}"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6C2F0-9F81-564A-A27C-F974B3603B2D}" type="slidenum">
              <a:rPr lang="en-US" smtClean="0"/>
              <a:t>‹#›</a:t>
            </a:fld>
            <a:endParaRPr lang="en-US"/>
          </a:p>
        </p:txBody>
      </p:sp>
    </p:spTree>
    <p:extLst>
      <p:ext uri="{BB962C8B-B14F-4D97-AF65-F5344CB8AC3E}">
        <p14:creationId xmlns:p14="http://schemas.microsoft.com/office/powerpoint/2010/main" val="419761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en-US" dirty="0">
                <a:latin typeface="Arial" panose="020B0604020202020204" pitchFamily="34" charset="0"/>
              </a:rPr>
              <a:t>This presentation is intended to act as a practical guide to standard automated perimetry* and its role in the diagnosis and management of glaucoma.</a:t>
            </a:r>
          </a:p>
          <a:p>
            <a:pPr eaLnBrk="1" hangingPunct="1"/>
            <a:r>
              <a:rPr lang="en-AU" altLang="en-US" dirty="0">
                <a:latin typeface="Arial" panose="020B0604020202020204" pitchFamily="34" charset="0"/>
              </a:rPr>
              <a:t>The content was originally developed by Professor Ravi Thomas, currently Director of Glaucoma Services, Queensland Eye Institute, Brisbane, Australia and Visiting Professor at LV Prasad Eye Institute, Hyderabad, India.</a:t>
            </a:r>
            <a:r>
              <a:rPr lang="en-AU" altLang="en-US" baseline="30000" dirty="0">
                <a:latin typeface="Arial" panose="020B0604020202020204" pitchFamily="34" charset="0"/>
              </a:rPr>
              <a:t>1</a:t>
            </a:r>
            <a:r>
              <a:rPr lang="en-AU" altLang="en-US" dirty="0">
                <a:latin typeface="Arial" panose="020B0604020202020204" pitchFamily="34" charset="0"/>
              </a:rPr>
              <a:t> </a:t>
            </a:r>
          </a:p>
          <a:p>
            <a:pPr eaLnBrk="1" hangingPunct="1"/>
            <a:endParaRPr lang="en-AU" altLang="en-US" dirty="0">
              <a:latin typeface="Arial" panose="020B0604020202020204" pitchFamily="34" charset="0"/>
            </a:endParaRPr>
          </a:p>
          <a:p>
            <a:pPr eaLnBrk="1" hangingPunct="1"/>
            <a:r>
              <a:rPr lang="en-NZ" altLang="en-US" dirty="0">
                <a:latin typeface="Arial" panose="020B0604020202020204" pitchFamily="34" charset="0"/>
                <a:cs typeface="Times New Roman" panose="02020603050405020304" pitchFamily="18" charset="0"/>
              </a:rPr>
              <a:t>Revised and edited in 2021 by A/Prof. Joseph Anthony </a:t>
            </a:r>
            <a:r>
              <a:rPr lang="en-NZ" altLang="en-US" dirty="0" err="1">
                <a:latin typeface="Arial" panose="020B0604020202020204" pitchFamily="34" charset="0"/>
                <a:cs typeface="Times New Roman" panose="02020603050405020304" pitchFamily="18" charset="0"/>
              </a:rPr>
              <a:t>Tumbocon</a:t>
            </a:r>
            <a:r>
              <a:rPr lang="en-NZ" altLang="en-US" dirty="0">
                <a:latin typeface="Arial" panose="020B0604020202020204" pitchFamily="34" charset="0"/>
                <a:cs typeface="Times New Roman" panose="02020603050405020304" pitchFamily="18" charset="0"/>
              </a:rPr>
              <a:t> from St. Luke’s Medical </a:t>
            </a:r>
            <a:r>
              <a:rPr lang="en-NZ" altLang="en-US" dirty="0" err="1">
                <a:latin typeface="Arial" panose="020B0604020202020204" pitchFamily="34" charset="0"/>
                <a:cs typeface="Times New Roman" panose="02020603050405020304" pitchFamily="18" charset="0"/>
              </a:rPr>
              <a:t>Center</a:t>
            </a:r>
            <a:r>
              <a:rPr lang="en-NZ" altLang="en-US" dirty="0">
                <a:latin typeface="Arial" panose="020B0604020202020204" pitchFamily="34" charset="0"/>
                <a:cs typeface="Times New Roman" panose="02020603050405020304" pitchFamily="18" charset="0"/>
              </a:rPr>
              <a:t>, Philippines</a:t>
            </a:r>
          </a:p>
          <a:p>
            <a:pPr eaLnBrk="1" hangingPunct="1"/>
            <a:endParaRPr lang="en-NZ" altLang="en-US" dirty="0">
              <a:latin typeface="Arial" panose="020B0604020202020204" pitchFamily="34" charset="0"/>
              <a:cs typeface="Times New Roman" panose="02020603050405020304" pitchFamily="18" charset="0"/>
            </a:endParaRPr>
          </a:p>
          <a:p>
            <a:pPr eaLnBrk="1" hangingPunct="1"/>
            <a:r>
              <a:rPr lang="en-NZ" altLang="en-US" dirty="0">
                <a:latin typeface="Arial" panose="020B0604020202020204" pitchFamily="34" charset="0"/>
                <a:cs typeface="Times New Roman" panose="02020603050405020304" pitchFamily="18" charset="0"/>
              </a:rPr>
              <a:t>*Standard automated perimetry (SAP) refers to static computerised perimetry using white stimuli on a white background to evaluate the central visual field.</a:t>
            </a:r>
            <a:r>
              <a:rPr lang="en-NZ" altLang="en-US" baseline="30000" dirty="0">
                <a:latin typeface="Arial" panose="020B0604020202020204" pitchFamily="34" charset="0"/>
                <a:cs typeface="Times New Roman" panose="02020603050405020304" pitchFamily="18" charset="0"/>
              </a:rPr>
              <a:t>2</a:t>
            </a:r>
          </a:p>
          <a:p>
            <a:pPr eaLnBrk="1" hangingPunct="1"/>
            <a:endParaRPr lang="en-NZ" altLang="en-US" dirty="0">
              <a:latin typeface="Arial" panose="020B0604020202020204" pitchFamily="34" charset="0"/>
              <a:cs typeface="Times New Roman" panose="02020603050405020304" pitchFamily="18" charset="0"/>
            </a:endParaRPr>
          </a:p>
          <a:p>
            <a:pPr eaLnBrk="1" hangingPunct="1"/>
            <a:r>
              <a:rPr lang="en-NZ" altLang="en-US" b="1" dirty="0">
                <a:latin typeface="Arial" panose="020B0604020202020204" pitchFamily="34" charset="0"/>
                <a:cs typeface="Times New Roman" panose="02020603050405020304" pitchFamily="18" charset="0"/>
              </a:rPr>
              <a:t>References</a:t>
            </a:r>
          </a:p>
          <a:p>
            <a:pPr eaLnBrk="1" hangingPunct="1"/>
            <a:r>
              <a:rPr lang="en-NZ" altLang="en-US" dirty="0">
                <a:latin typeface="Arial" panose="020B0604020202020204" pitchFamily="34" charset="0"/>
                <a:cs typeface="Times New Roman" panose="02020603050405020304" pitchFamily="18" charset="0"/>
              </a:rPr>
              <a:t>1. Thomas R, George R. Interpreting automated perimetry. </a:t>
            </a:r>
            <a:r>
              <a:rPr lang="en-NZ" altLang="en-US" i="1" dirty="0">
                <a:latin typeface="Arial" panose="020B0604020202020204" pitchFamily="34" charset="0"/>
                <a:cs typeface="Times New Roman" panose="02020603050405020304" pitchFamily="18" charset="0"/>
              </a:rPr>
              <a:t>Indian J </a:t>
            </a:r>
            <a:r>
              <a:rPr lang="en-NZ" altLang="en-US" i="1" dirty="0" err="1">
                <a:latin typeface="Arial" panose="020B0604020202020204" pitchFamily="34" charset="0"/>
                <a:cs typeface="Times New Roman" panose="02020603050405020304" pitchFamily="18" charset="0"/>
              </a:rPr>
              <a:t>Ophthalmol</a:t>
            </a:r>
            <a:r>
              <a:rPr lang="en-NZ" altLang="en-US" dirty="0">
                <a:latin typeface="Arial" panose="020B0604020202020204" pitchFamily="34" charset="0"/>
                <a:cs typeface="Times New Roman" panose="02020603050405020304" pitchFamily="18" charset="0"/>
              </a:rPr>
              <a:t> 2001; 49: 125–40.</a:t>
            </a:r>
            <a:r>
              <a:rPr lang="en-AU" altLang="en-US" dirty="0">
                <a:latin typeface="Arial" panose="020B0604020202020204" pitchFamily="34" charset="0"/>
              </a:rPr>
              <a:t> </a:t>
            </a:r>
          </a:p>
          <a:p>
            <a:pPr eaLnBrk="1" hangingPunct="1"/>
            <a:r>
              <a:rPr lang="en-AU" altLang="en-US" dirty="0">
                <a:latin typeface="Arial" panose="020B0604020202020204" pitchFamily="34" charset="0"/>
              </a:rPr>
              <a:t>2. </a:t>
            </a:r>
            <a:r>
              <a:rPr lang="en-NZ" altLang="en-US" dirty="0">
                <a:latin typeface="Arial" panose="020B0604020202020204" pitchFamily="34" charset="0"/>
              </a:rPr>
              <a:t>European Glaucoma Society. </a:t>
            </a:r>
            <a:r>
              <a:rPr lang="en-NZ" altLang="en-US" i="1" dirty="0">
                <a:latin typeface="Arial" panose="020B0604020202020204" pitchFamily="34" charset="0"/>
              </a:rPr>
              <a:t>Terminology and Guidelines for Glaucoma</a:t>
            </a:r>
            <a:r>
              <a:rPr lang="en-NZ" altLang="en-US" dirty="0">
                <a:latin typeface="Arial" panose="020B0604020202020204" pitchFamily="34" charset="0"/>
              </a:rPr>
              <a:t>. Savona, Italy: </a:t>
            </a:r>
            <a:r>
              <a:rPr lang="en-NZ" altLang="en-US" dirty="0" err="1">
                <a:latin typeface="Arial" panose="020B0604020202020204" pitchFamily="34" charset="0"/>
              </a:rPr>
              <a:t>Editrice</a:t>
            </a:r>
            <a:r>
              <a:rPr lang="en-NZ" altLang="en-US" dirty="0">
                <a:latin typeface="Arial" panose="020B0604020202020204" pitchFamily="34" charset="0"/>
              </a:rPr>
              <a:t> DOGMA, 2008 (3rd </a:t>
            </a:r>
            <a:r>
              <a:rPr lang="en-NZ" altLang="en-US" dirty="0" err="1">
                <a:latin typeface="Arial" panose="020B0604020202020204" pitchFamily="34" charset="0"/>
              </a:rPr>
              <a:t>Edn</a:t>
            </a:r>
            <a:r>
              <a:rPr lang="en-NZ" altLang="en-US" dirty="0">
                <a:latin typeface="Arial" panose="020B0604020202020204" pitchFamily="34" charset="0"/>
              </a:rPr>
              <a:t>). Available at: </a:t>
            </a:r>
            <a:r>
              <a:rPr lang="en-NZ" altLang="en-US" dirty="0" err="1">
                <a:latin typeface="Arial" panose="020B0604020202020204" pitchFamily="34" charset="0"/>
              </a:rPr>
              <a:t>www.eugs.org</a:t>
            </a:r>
            <a:r>
              <a:rPr lang="en-NZ" altLang="en-US" dirty="0">
                <a:latin typeface="Arial" panose="020B0604020202020204" pitchFamily="34" charset="0"/>
              </a:rPr>
              <a:t>/</a:t>
            </a:r>
            <a:r>
              <a:rPr lang="en-NZ" altLang="en-US" dirty="0" err="1">
                <a:latin typeface="Arial" panose="020B0604020202020204" pitchFamily="34" charset="0"/>
              </a:rPr>
              <a:t>eng</a:t>
            </a:r>
            <a:r>
              <a:rPr lang="en-NZ" altLang="en-US" dirty="0">
                <a:latin typeface="Arial" panose="020B0604020202020204" pitchFamily="34" charset="0"/>
              </a:rPr>
              <a:t>/</a:t>
            </a:r>
            <a:r>
              <a:rPr lang="en-NZ" altLang="en-US" dirty="0" err="1">
                <a:latin typeface="Arial" panose="020B0604020202020204" pitchFamily="34" charset="0"/>
              </a:rPr>
              <a:t>EGS_guidelines.asp</a:t>
            </a:r>
            <a:r>
              <a:rPr lang="en-NZ" altLang="en-US" dirty="0">
                <a:latin typeface="Arial" panose="020B0604020202020204" pitchFamily="34" charset="0"/>
              </a:rPr>
              <a:t>. Accessed: 10 June 2011.</a:t>
            </a:r>
            <a:endParaRPr lang="en-AU"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176C2F0-9F81-564A-A27C-F974B3603B2D}" type="slidenum">
              <a:rPr lang="en-US" smtClean="0"/>
              <a:t>1</a:t>
            </a:fld>
            <a:endParaRPr lang="en-US"/>
          </a:p>
        </p:txBody>
      </p:sp>
    </p:spTree>
    <p:extLst>
      <p:ext uri="{BB962C8B-B14F-4D97-AF65-F5344CB8AC3E}">
        <p14:creationId xmlns:p14="http://schemas.microsoft.com/office/powerpoint/2010/main" val="97980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4684668-046F-C54A-AC4D-778504050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326284D-29BB-F34C-A50D-861077881F0C}" type="slidenum">
              <a:rPr lang="en-US" altLang="en-US" sz="1200"/>
              <a:pPr eaLnBrk="1" hangingPunct="1"/>
              <a:t>10</a:t>
            </a:fld>
            <a:endParaRPr lang="en-US" altLang="en-US" sz="1200"/>
          </a:p>
        </p:txBody>
      </p:sp>
      <p:sp>
        <p:nvSpPr>
          <p:cNvPr id="104451" name="Rectangle 2">
            <a:extLst>
              <a:ext uri="{FF2B5EF4-FFF2-40B4-BE49-F238E27FC236}">
                <a16:creationId xmlns:a16="http://schemas.microsoft.com/office/drawing/2014/main" id="{66041B69-965F-5E41-A926-55A03B0BD2D2}"/>
              </a:ext>
            </a:extLst>
          </p:cNvPr>
          <p:cNvSpPr>
            <a:spLocks noGrp="1" noRot="1" noChangeAspect="1" noChangeArrowheads="1" noTextEdit="1"/>
          </p:cNvSpPr>
          <p:nvPr>
            <p:ph type="sldImg"/>
          </p:nvPr>
        </p:nvSpPr>
        <p:spPr>
          <a:xfrm>
            <a:off x="36513" y="750888"/>
            <a:ext cx="6594475" cy="3709987"/>
          </a:xfrm>
          <a:ln/>
        </p:spPr>
      </p:sp>
      <p:sp>
        <p:nvSpPr>
          <p:cNvPr id="104452" name="Rectangle 3">
            <a:extLst>
              <a:ext uri="{FF2B5EF4-FFF2-40B4-BE49-F238E27FC236}">
                <a16:creationId xmlns:a16="http://schemas.microsoft.com/office/drawing/2014/main" id="{6A51B0DA-6B89-CC43-9BEB-C5E94D640BA4}"/>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situation in an ophthalmology clinic treating glaucoma patients would be quite different, with perhaps 30% of referred patients likely to have glaucomatous field defects. If 100 patients were tested, 33 might have abnormal fields, of whom 30 would be glaucoma patients and three (5% of 70) would be individuals falling in the lowest 5% of normal. </a:t>
            </a:r>
          </a:p>
          <a:p>
            <a:pPr eaLnBrk="1" hangingPunct="1"/>
            <a:r>
              <a:rPr lang="en-NZ" altLang="en-US">
                <a:latin typeface="Arial" panose="020B0604020202020204" pitchFamily="34" charset="0"/>
              </a:rPr>
              <a:t>Note that the diagnostic yield increases with the prevalence of the disease. Testing is most useful when the disease prevalence is 30</a:t>
            </a:r>
            <a:r>
              <a:rPr lang="en-NZ" altLang="en-US">
                <a:latin typeface="Arial" panose="020B0604020202020204" pitchFamily="34" charset="0"/>
                <a:cs typeface="Arial" panose="020B0604020202020204" pitchFamily="34" charset="0"/>
              </a:rPr>
              <a:t>–70%.</a:t>
            </a:r>
          </a:p>
          <a:p>
            <a:pPr eaLnBrk="1" hangingPunct="1"/>
            <a:endParaRPr lang="en-NZ"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cs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22BEADE9-9A1D-CA47-8BF1-4935CAA0B5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645E8C2-B4C0-E546-AED5-C9C361FE752D}" type="slidenum">
              <a:rPr lang="en-US" altLang="en-US" sz="1200"/>
              <a:pPr eaLnBrk="1" hangingPunct="1"/>
              <a:t>11</a:t>
            </a:fld>
            <a:endParaRPr lang="en-US" altLang="en-US" sz="1200"/>
          </a:p>
        </p:txBody>
      </p:sp>
      <p:sp>
        <p:nvSpPr>
          <p:cNvPr id="105475" name="Rectangle 2">
            <a:extLst>
              <a:ext uri="{FF2B5EF4-FFF2-40B4-BE49-F238E27FC236}">
                <a16:creationId xmlns:a16="http://schemas.microsoft.com/office/drawing/2014/main" id="{24212313-2600-564E-9EE7-386650CAAAFB}"/>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E2043A39-70A1-6C42-8E53-E2F171DFF2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Automated perimeters cannot replace the clinician’s judgement. It is essential to interpret the results taking the clinical context into account.</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endParaRPr lang="en-NZ" altLang="en-US">
              <a:latin typeface="Arial" panose="020B0604020202020204" pitchFamily="34" charset="0"/>
            </a:endParaRPr>
          </a:p>
          <a:p>
            <a:pPr eaLnBrk="1" hangingPunct="1"/>
            <a:endParaRPr lang="en-NZ" altLang="en-US">
              <a:latin typeface="Arial" panose="020B0604020202020204" pitchFamily="34" charset="0"/>
            </a:endParaRPr>
          </a:p>
          <a:p>
            <a:pPr eaLnBrk="1" hangingPunct="1"/>
            <a:endParaRPr lang="en-AU"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0E67FFB5-0E88-8F43-B8EC-B8A40BCB57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004D325E-A98B-424E-8603-9FBCD80B208A}" type="slidenum">
              <a:rPr lang="en-US" altLang="en-US" sz="1200"/>
              <a:pPr eaLnBrk="1" hangingPunct="1"/>
              <a:t>12</a:t>
            </a:fld>
            <a:endParaRPr lang="en-US" altLang="en-US" sz="1200"/>
          </a:p>
        </p:txBody>
      </p:sp>
      <p:sp>
        <p:nvSpPr>
          <p:cNvPr id="106499" name="Rectangle 2">
            <a:extLst>
              <a:ext uri="{FF2B5EF4-FFF2-40B4-BE49-F238E27FC236}">
                <a16:creationId xmlns:a16="http://schemas.microsoft.com/office/drawing/2014/main" id="{A492DDE0-4383-824D-B4FD-18D9AC8D95AD}"/>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40BFA41-6B5F-304A-AE7B-1A6D836C5E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The next few slides outline some important principles for the clinician to bear in mind prior to interpreting automated perimetry.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40D844EA-D14A-A248-887E-AFCF7149CA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760C068-C7A5-C748-B744-BDE846D04081}" type="slidenum">
              <a:rPr lang="en-US" altLang="en-US" sz="1200"/>
              <a:pPr eaLnBrk="1" hangingPunct="1"/>
              <a:t>13</a:t>
            </a:fld>
            <a:endParaRPr lang="en-US" altLang="en-US" sz="1200"/>
          </a:p>
        </p:txBody>
      </p:sp>
      <p:sp>
        <p:nvSpPr>
          <p:cNvPr id="107523" name="Rectangle 2">
            <a:extLst>
              <a:ext uri="{FF2B5EF4-FFF2-40B4-BE49-F238E27FC236}">
                <a16:creationId xmlns:a16="http://schemas.microsoft.com/office/drawing/2014/main" id="{499ECB12-8F25-8549-9EF2-561C79DCD270}"/>
              </a:ext>
            </a:extLst>
          </p:cNvPr>
          <p:cNvSpPr>
            <a:spLocks noGrp="1" noRot="1" noChangeAspect="1" noChangeArrowheads="1" noTextEdit="1"/>
          </p:cNvSpPr>
          <p:nvPr>
            <p:ph type="sldImg"/>
          </p:nvPr>
        </p:nvSpPr>
        <p:spPr>
          <a:xfrm>
            <a:off x="36513" y="750888"/>
            <a:ext cx="6594475" cy="3709987"/>
          </a:xfrm>
          <a:ln/>
        </p:spPr>
      </p:sp>
      <p:sp>
        <p:nvSpPr>
          <p:cNvPr id="107524" name="Rectangle 3">
            <a:extLst>
              <a:ext uri="{FF2B5EF4-FFF2-40B4-BE49-F238E27FC236}">
                <a16:creationId xmlns:a16="http://schemas.microsoft.com/office/drawing/2014/main" id="{757D2B79-061E-4645-A7F2-4DEDCC6E1020}"/>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full threshold tests should be used wherever possible. They provide the first real evidence of glaucoma and may be able to predict visual field loss.</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06552A3-40DE-D74F-A1D9-C9A337F51C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072600C-503F-5E44-918E-45F1D03DC19A}" type="slidenum">
              <a:rPr lang="en-US" altLang="en-US" sz="1200"/>
              <a:pPr eaLnBrk="1" hangingPunct="1"/>
              <a:t>14</a:t>
            </a:fld>
            <a:endParaRPr lang="en-US" altLang="en-US" sz="1200"/>
          </a:p>
        </p:txBody>
      </p:sp>
      <p:sp>
        <p:nvSpPr>
          <p:cNvPr id="108547" name="Rectangle 2">
            <a:extLst>
              <a:ext uri="{FF2B5EF4-FFF2-40B4-BE49-F238E27FC236}">
                <a16:creationId xmlns:a16="http://schemas.microsoft.com/office/drawing/2014/main" id="{C1438650-BB83-6F42-9C77-6BE41E3709A7}"/>
              </a:ext>
            </a:extLst>
          </p:cNvPr>
          <p:cNvSpPr>
            <a:spLocks noGrp="1" noRot="1" noChangeAspect="1" noChangeArrowheads="1" noTextEdit="1"/>
          </p:cNvSpPr>
          <p:nvPr>
            <p:ph type="sldImg"/>
          </p:nvPr>
        </p:nvSpPr>
        <p:spPr>
          <a:xfrm>
            <a:off x="36513" y="750888"/>
            <a:ext cx="6594475" cy="3709987"/>
          </a:xfrm>
          <a:ln/>
        </p:spPr>
      </p:sp>
      <p:sp>
        <p:nvSpPr>
          <p:cNvPr id="108548" name="Rectangle 4">
            <a:extLst>
              <a:ext uri="{FF2B5EF4-FFF2-40B4-BE49-F238E27FC236}">
                <a16:creationId xmlns:a16="http://schemas.microsoft.com/office/drawing/2014/main" id="{9302F124-113D-3D40-BEE1-EC2BD2BEF2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Screening tests should be reserved for genuine screening, together with specific situations, such as patients who are too fatigued to complete the full threshold test and detection of hemianopia.</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0245F6B3-2CFB-9F48-8124-E6B78E18D7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0AA06C1-901C-4A4D-B500-31FF6E49A908}" type="slidenum">
              <a:rPr lang="en-US" altLang="en-US" sz="1200"/>
              <a:pPr eaLnBrk="1" hangingPunct="1"/>
              <a:t>15</a:t>
            </a:fld>
            <a:endParaRPr lang="en-US" altLang="en-US" sz="1200"/>
          </a:p>
        </p:txBody>
      </p:sp>
      <p:sp>
        <p:nvSpPr>
          <p:cNvPr id="109571" name="Rectangle 2">
            <a:extLst>
              <a:ext uri="{FF2B5EF4-FFF2-40B4-BE49-F238E27FC236}">
                <a16:creationId xmlns:a16="http://schemas.microsoft.com/office/drawing/2014/main" id="{E57E1602-2F4C-804D-91B6-110BBACAD0C4}"/>
              </a:ext>
            </a:extLst>
          </p:cNvPr>
          <p:cNvSpPr>
            <a:spLocks noGrp="1" noRot="1" noChangeAspect="1" noChangeArrowheads="1" noTextEdit="1"/>
          </p:cNvSpPr>
          <p:nvPr>
            <p:ph type="sldImg"/>
          </p:nvPr>
        </p:nvSpPr>
        <p:spPr>
          <a:xfrm>
            <a:off x="36513" y="750888"/>
            <a:ext cx="6594475" cy="3709987"/>
          </a:xfrm>
          <a:ln/>
        </p:spPr>
      </p:sp>
      <p:sp>
        <p:nvSpPr>
          <p:cNvPr id="109572" name="Rectangle 3">
            <a:extLst>
              <a:ext uri="{FF2B5EF4-FFF2-40B4-BE49-F238E27FC236}">
                <a16:creationId xmlns:a16="http://schemas.microsoft.com/office/drawing/2014/main" id="{D5A333F8-AF36-314A-9D58-35CBF15B5604}"/>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Several factors complicate the interpretation of visual field printouts:</a:t>
            </a:r>
          </a:p>
          <a:p>
            <a:pPr lvl="1" eaLnBrk="1" hangingPunct="1">
              <a:buFontTx/>
              <a:buChar char="•"/>
            </a:pPr>
            <a:r>
              <a:rPr lang="en-NZ" altLang="en-US">
                <a:latin typeface="Arial" panose="020B0604020202020204" pitchFamily="34" charset="0"/>
              </a:rPr>
              <a:t>Comparison of patient data with stored normative data may be invalidated by false positives, false negatives and fixation losses. This information is highlighted on the printout.</a:t>
            </a:r>
          </a:p>
          <a:p>
            <a:pPr lvl="1" eaLnBrk="1" hangingPunct="1">
              <a:buFontTx/>
              <a:buChar char="•"/>
            </a:pPr>
            <a:r>
              <a:rPr lang="en-NZ" altLang="en-US">
                <a:latin typeface="Arial" panose="020B0604020202020204" pitchFamily="34" charset="0"/>
              </a:rPr>
              <a:t>Diagnosis may be complicated by short- or long-term fluctuations.</a:t>
            </a:r>
          </a:p>
          <a:p>
            <a:pPr lvl="1" eaLnBrk="1" hangingPunct="1">
              <a:buFontTx/>
              <a:buChar char="•"/>
            </a:pPr>
            <a:r>
              <a:rPr lang="en-NZ" altLang="en-US">
                <a:latin typeface="Arial" panose="020B0604020202020204" pitchFamily="34" charset="0"/>
              </a:rPr>
              <a:t>The type of information obtained is influenced by the perimetry strategy (program), the patient’s experience of perimetry, and the performance of the technician (both in terms of avoiding artifacts and properly instructing the patient).</a:t>
            </a:r>
          </a:p>
          <a:p>
            <a:pPr lvl="1" eaLnBrk="1" hangingPunct="1">
              <a:buFontTx/>
              <a:buChar char="•"/>
            </a:pPr>
            <a:r>
              <a:rPr lang="en-NZ" altLang="en-US">
                <a:latin typeface="Arial" panose="020B0604020202020204" pitchFamily="34" charset="0"/>
              </a:rPr>
              <a:t>Artefacts may occur with automated perimetry.</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8E66A5DB-F3D4-DB4D-9541-1FA5AFBD70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A6DA4D-2DE6-E746-8691-E992FD9B5B71}" type="slidenum">
              <a:rPr lang="en-US" altLang="en-US" sz="1200"/>
              <a:pPr eaLnBrk="1" hangingPunct="1"/>
              <a:t>16</a:t>
            </a:fld>
            <a:endParaRPr lang="en-US" altLang="en-US" sz="1200"/>
          </a:p>
        </p:txBody>
      </p:sp>
      <p:sp>
        <p:nvSpPr>
          <p:cNvPr id="110595" name="Rectangle 2">
            <a:extLst>
              <a:ext uri="{FF2B5EF4-FFF2-40B4-BE49-F238E27FC236}">
                <a16:creationId xmlns:a16="http://schemas.microsoft.com/office/drawing/2014/main" id="{BC8F7E3F-67DD-2A47-98EC-6D6EEA50D0CD}"/>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7B5F3EFD-43A1-AD42-97D9-9E9DD9D8A2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en-US" dirty="0">
              <a:latin typeface="Arial" panose="020B0604020202020204" pitchFamily="34" charset="0"/>
            </a:endParaRPr>
          </a:p>
          <a:p>
            <a:pPr eaLnBrk="1" hangingPunct="1"/>
            <a:endParaRPr lang="en-AU" altLang="en-US" dirty="0">
              <a:latin typeface="Arial" panose="020B0604020202020204" pitchFamily="34" charset="0"/>
            </a:endParaRPr>
          </a:p>
          <a:p>
            <a:pPr eaLnBrk="1" hangingPunct="1"/>
            <a:endParaRPr lang="en-AU" altLang="en-US" dirty="0">
              <a:latin typeface="Arial" panose="020B0604020202020204" pitchFamily="34" charset="0"/>
            </a:endParaRPr>
          </a:p>
          <a:p>
            <a:pPr eaLnBrk="1" hangingPunct="1"/>
            <a:endParaRPr lang="en-AU" altLang="en-US" dirty="0">
              <a:latin typeface="Arial" panose="020B0604020202020204" pitchFamily="34" charset="0"/>
            </a:endParaRPr>
          </a:p>
        </p:txBody>
      </p:sp>
      <p:sp>
        <p:nvSpPr>
          <p:cNvPr id="110597" name="Rectangle 5">
            <a:extLst>
              <a:ext uri="{FF2B5EF4-FFF2-40B4-BE49-F238E27FC236}">
                <a16:creationId xmlns:a16="http://schemas.microsoft.com/office/drawing/2014/main" id="{3CF49978-E1BC-FB43-9A12-F00A6D757F62}"/>
              </a:ext>
            </a:extLst>
          </p:cNvPr>
          <p:cNvSpPr>
            <a:spLocks noChangeArrowheads="1"/>
          </p:cNvSpPr>
          <p:nvPr/>
        </p:nvSpPr>
        <p:spPr bwMode="auto">
          <a:xfrm>
            <a:off x="889000" y="4714875"/>
            <a:ext cx="489108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4" rIns="91328" bIns="45664"/>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40000"/>
              </a:spcBef>
            </a:pPr>
            <a:r>
              <a:rPr lang="en-NZ" altLang="en-US" sz="1000"/>
              <a:t>This slide shows a constricted field. However, this is an artefact resulting from the use of a very high plus lens </a:t>
            </a:r>
            <a:r>
              <a:rPr lang="en-NZ" altLang="en-US" sz="1000">
                <a:cs typeface="Arial" panose="020B0604020202020204" pitchFamily="34" charset="0"/>
              </a:rPr>
              <a:t>– the field defect disappeared when the field was repeated using an appropriate </a:t>
            </a:r>
            <a:r>
              <a:rPr lang="en-NZ" altLang="en-US" sz="1000"/>
              <a:t>contact lens.</a:t>
            </a:r>
          </a:p>
          <a:p>
            <a:pPr eaLnBrk="1" hangingPunct="1">
              <a:lnSpc>
                <a:spcPct val="90000"/>
              </a:lnSpc>
              <a:spcBef>
                <a:spcPct val="40000"/>
              </a:spcBef>
            </a:pPr>
            <a:r>
              <a:rPr lang="en-NZ" altLang="en-US" sz="1000"/>
              <a:t>Unless otherwise stated, all perimetry printouts reproduced in this presentation were obtained using the Humphrey</a:t>
            </a:r>
            <a:r>
              <a:rPr lang="en-NZ" altLang="en-US" sz="1000" baseline="30000">
                <a:cs typeface="Arial" panose="020B0604020202020204" pitchFamily="34" charset="0"/>
              </a:rPr>
              <a:t>®</a:t>
            </a:r>
            <a:r>
              <a:rPr lang="en-NZ" altLang="en-US" sz="1000"/>
              <a:t> Field Analyzer (HFA) [</a:t>
            </a:r>
            <a:r>
              <a:rPr lang="en-NZ" altLang="en-US" sz="1000" i="1"/>
              <a:t>Carl Zeiss Meditec</a:t>
            </a:r>
            <a:r>
              <a:rPr lang="en-NZ" altLang="en-US" sz="1000"/>
              <a:t>]. Interpretation of Octopus [</a:t>
            </a:r>
            <a:r>
              <a:rPr lang="en-NZ" altLang="en-US" sz="1000" i="1"/>
              <a:t>Haag-Streit AG</a:t>
            </a:r>
            <a:r>
              <a:rPr lang="en-NZ" altLang="en-US" sz="1000"/>
              <a:t>] fields is covered briefly at the end of the presentation.</a:t>
            </a:r>
          </a:p>
          <a:p>
            <a:pPr eaLnBrk="1" hangingPunct="1">
              <a:lnSpc>
                <a:spcPct val="90000"/>
              </a:lnSpc>
              <a:spcBef>
                <a:spcPct val="40000"/>
              </a:spcBef>
            </a:pPr>
            <a:endParaRPr lang="en-AU" altLang="en-US" sz="1000"/>
          </a:p>
          <a:p>
            <a:pPr eaLnBrk="1" hangingPunct="1">
              <a:lnSpc>
                <a:spcPct val="90000"/>
              </a:lnSpc>
              <a:spcBef>
                <a:spcPct val="40000"/>
              </a:spcBef>
            </a:pPr>
            <a:r>
              <a:rPr lang="en-US" altLang="en-US" sz="1000" b="1"/>
              <a:t>Reference</a:t>
            </a:r>
            <a:endParaRPr lang="en-AU" altLang="en-US" sz="1000"/>
          </a:p>
          <a:p>
            <a:pPr eaLnBrk="1" hangingPunct="1">
              <a:lnSpc>
                <a:spcPct val="90000"/>
              </a:lnSpc>
              <a:spcBef>
                <a:spcPct val="40000"/>
              </a:spcBef>
            </a:pPr>
            <a:r>
              <a:rPr lang="en-NZ" altLang="en-US" sz="900">
                <a:cs typeface="Times New Roman" panose="02020603050405020304" pitchFamily="18" charset="0"/>
              </a:rPr>
              <a:t>Thomas R, George R. Interpreting automated perimetry. </a:t>
            </a:r>
            <a:r>
              <a:rPr lang="en-NZ" altLang="en-US" sz="900" i="1">
                <a:cs typeface="Times New Roman" panose="02020603050405020304" pitchFamily="18" charset="0"/>
              </a:rPr>
              <a:t>Indian J Ophthalmol</a:t>
            </a:r>
            <a:r>
              <a:rPr lang="en-NZ" altLang="en-US" sz="900">
                <a:cs typeface="Times New Roman" panose="02020603050405020304" pitchFamily="18" charset="0"/>
              </a:rPr>
              <a:t> 2001; 49: </a:t>
            </a:r>
            <a:br>
              <a:rPr lang="en-NZ" altLang="en-US" sz="900">
                <a:cs typeface="Times New Roman" panose="02020603050405020304" pitchFamily="18" charset="0"/>
              </a:rPr>
            </a:br>
            <a:r>
              <a:rPr lang="en-NZ" altLang="en-US" sz="900">
                <a:cs typeface="Times New Roman" panose="02020603050405020304" pitchFamily="18" charset="0"/>
              </a:rPr>
              <a:t>125–40.</a:t>
            </a:r>
            <a:r>
              <a:rPr lang="en-AU" altLang="en-US" sz="90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ABA1C6C9-951B-2C41-A07B-CEA7AF088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DC02BA31-C825-8544-B633-4060F091C342}" type="slidenum">
              <a:rPr lang="en-US" altLang="en-US" sz="1200"/>
              <a:pPr eaLnBrk="1" hangingPunct="1"/>
              <a:t>17</a:t>
            </a:fld>
            <a:endParaRPr lang="en-US" altLang="en-US" sz="1200"/>
          </a:p>
        </p:txBody>
      </p:sp>
      <p:sp>
        <p:nvSpPr>
          <p:cNvPr id="111619" name="Rectangle 2">
            <a:extLst>
              <a:ext uri="{FF2B5EF4-FFF2-40B4-BE49-F238E27FC236}">
                <a16:creationId xmlns:a16="http://schemas.microsoft.com/office/drawing/2014/main" id="{B8FC7EA0-D913-4640-8789-A78F2D8CBFB4}"/>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543F4D16-8055-994F-B971-316AE5E1D4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24</a:t>
            </a:r>
            <a:r>
              <a:rPr lang="en-NZ" altLang="en-US">
                <a:latin typeface="Arial" panose="020B0604020202020204" pitchFamily="34" charset="0"/>
                <a:cs typeface="Arial" panose="020B0604020202020204" pitchFamily="34" charset="0"/>
              </a:rPr>
              <a:t>–2 test pattern is appropriate for early-to-moderate damage and glaucoma suspects, while the 10–2 pattern is used for advanced damage or paracentral scotomas. The Swedish interactive threshold algorithm (SITA) test strategy (Humphrey field analyser) is appropriate for most patients and glaucoma suspects.</a:t>
            </a:r>
          </a:p>
          <a:p>
            <a:pPr eaLnBrk="1" hangingPunct="1"/>
            <a:r>
              <a:rPr lang="en-NZ" altLang="en-US">
                <a:latin typeface="Arial" panose="020B0604020202020204" pitchFamily="34" charset="0"/>
                <a:cs typeface="Arial" panose="020B0604020202020204" pitchFamily="34" charset="0"/>
              </a:rPr>
              <a:t>The patient should be carefully instructed and the technician should return regularly to supervise the test and provide encouragement.</a:t>
            </a:r>
          </a:p>
          <a:p>
            <a:pPr eaLnBrk="1" hangingPunct="1"/>
            <a:r>
              <a:rPr lang="en-NZ" altLang="en-US">
                <a:latin typeface="Arial" panose="020B0604020202020204" pitchFamily="34" charset="0"/>
                <a:cs typeface="Arial" panose="020B0604020202020204" pitchFamily="34" charset="0"/>
              </a:rPr>
              <a:t>If the patient’s performance proves unreliable, the test should be restarted and an attempt made to find and rectify the cause of the problem without blaming the patient. If the patient cannot cope, consider rescheduling the test. Patience is vital.</a:t>
            </a:r>
          </a:p>
          <a:p>
            <a:pPr eaLnBrk="1" hangingPunct="1"/>
            <a:r>
              <a:rPr lang="en-NZ" altLang="en-US">
                <a:latin typeface="Arial" panose="020B0604020202020204" pitchFamily="34" charset="0"/>
                <a:cs typeface="Arial" panose="020B0604020202020204" pitchFamily="34" charset="0"/>
              </a:rPr>
              <a:t>Other tips for better visual fields include checking the pupil size and noting any change, and using appropriate correction for near vision.</a:t>
            </a:r>
          </a:p>
          <a:p>
            <a:pPr eaLnBrk="1" hangingPunct="1"/>
            <a:endParaRPr lang="en-NZ"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cs typeface="Arial" panose="020B0604020202020204" pitchFamily="34" charset="0"/>
            </a:endParaRPr>
          </a:p>
          <a:p>
            <a:r>
              <a:rPr lang="en-NZ" altLang="en-US" sz="900">
                <a:latin typeface="Arial" panose="020B0604020202020204" pitchFamily="34" charset="0"/>
              </a:rPr>
              <a:t>South East Asia Glaucoma Interest Group. </a:t>
            </a:r>
            <a:r>
              <a:rPr lang="en-NZ" altLang="en-US" sz="900" i="1">
                <a:latin typeface="Arial" panose="020B0604020202020204" pitchFamily="34" charset="0"/>
              </a:rPr>
              <a:t>Asia Pacific Glaucoma Guidelines</a:t>
            </a:r>
            <a:r>
              <a:rPr lang="en-NZ" altLang="en-US" sz="900">
                <a:latin typeface="Arial" panose="020B0604020202020204" pitchFamily="34" charset="0"/>
              </a:rPr>
              <a:t>, 2</a:t>
            </a:r>
            <a:r>
              <a:rPr lang="en-NZ" altLang="en-US" sz="900" baseline="30000">
                <a:latin typeface="Arial" panose="020B0604020202020204" pitchFamily="34" charset="0"/>
              </a:rPr>
              <a:t>nd</a:t>
            </a:r>
            <a:r>
              <a:rPr lang="en-NZ" altLang="en-US" sz="900">
                <a:latin typeface="Arial" panose="020B0604020202020204" pitchFamily="34" charset="0"/>
              </a:rPr>
              <a:t> Edition. Sydney: SEAGIG, 2008. Available at: </a:t>
            </a:r>
            <a:r>
              <a:rPr lang="en-NZ" altLang="en-US">
                <a:latin typeface="Arial" panose="020B0604020202020204" pitchFamily="34" charset="0"/>
              </a:rPr>
              <a:t>www.seagig.org/toc/APGGuidelinesNMview.pdf</a:t>
            </a:r>
            <a:r>
              <a:rPr lang="en-NZ" altLang="en-US" sz="900">
                <a:latin typeface="Arial" panose="020B0604020202020204" pitchFamily="34" charset="0"/>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3BECC41E-BBB1-7D43-8EB5-597F55E4B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0497ACC0-5625-9145-8D95-3E323B02FE79}" type="slidenum">
              <a:rPr lang="en-US" altLang="en-US" sz="1200"/>
              <a:pPr eaLnBrk="1" hangingPunct="1"/>
              <a:t>18</a:t>
            </a:fld>
            <a:endParaRPr lang="en-US" altLang="en-US" sz="1200"/>
          </a:p>
        </p:txBody>
      </p:sp>
      <p:sp>
        <p:nvSpPr>
          <p:cNvPr id="112643" name="Rectangle 2">
            <a:extLst>
              <a:ext uri="{FF2B5EF4-FFF2-40B4-BE49-F238E27FC236}">
                <a16:creationId xmlns:a16="http://schemas.microsoft.com/office/drawing/2014/main" id="{222D81D3-633C-1644-931A-C8DCC4FE47D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31F3F33D-7A2B-3046-A09A-5C6E365563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While the grey scale is not normally used for diagnosis, characteristic patterns may be evident in fields with false-positive and false-negative errors. These are detailed in the following slides.</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0FD0FC79-487A-724A-BEEE-417DAF47B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0D25D7B-11FC-7147-9AB5-916B8BAA3243}" type="slidenum">
              <a:rPr lang="en-US" altLang="en-US" sz="1200"/>
              <a:pPr eaLnBrk="1" hangingPunct="1"/>
              <a:t>19</a:t>
            </a:fld>
            <a:endParaRPr lang="en-US" altLang="en-US" sz="1200"/>
          </a:p>
        </p:txBody>
      </p:sp>
      <p:sp>
        <p:nvSpPr>
          <p:cNvPr id="113667" name="Rectangle 2">
            <a:extLst>
              <a:ext uri="{FF2B5EF4-FFF2-40B4-BE49-F238E27FC236}">
                <a16:creationId xmlns:a16="http://schemas.microsoft.com/office/drawing/2014/main" id="{0A39B950-BD6A-0743-807C-861DF281F0A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DE2CD77-FC9D-2746-B30F-583FBA5C5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shows multiple ‘white’ scotomas associated with a false-positive response. </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C88188E-1B82-4547-8269-6021E3C53A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BB66C00-4974-1142-B4F8-A879E51D8DA5}" type="slidenum">
              <a:rPr lang="en-US" altLang="en-US" sz="1200"/>
              <a:pPr eaLnBrk="1" hangingPunct="1"/>
              <a:t>2</a:t>
            </a:fld>
            <a:endParaRPr lang="en-US" altLang="en-US" sz="1200"/>
          </a:p>
        </p:txBody>
      </p:sp>
      <p:sp>
        <p:nvSpPr>
          <p:cNvPr id="96259" name="Rectangle 2">
            <a:extLst>
              <a:ext uri="{FF2B5EF4-FFF2-40B4-BE49-F238E27FC236}">
                <a16:creationId xmlns:a16="http://schemas.microsoft.com/office/drawing/2014/main" id="{DBAB8376-6EC0-7B4D-8BDF-3E3485E7294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DAA0F6CC-9F82-4344-AEEC-1904347E81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Automated perimetry is the gold standard for diagnosis and management of glaucoma. A careful appraisal of an automated perimetry printout will enable the practitioner to identify a visual field defect, determine whether the defect is due to glaucoma and establish whether the lesion is progressing. However, interpretation requires both an understanding of the principles involved, and practice.</a:t>
            </a:r>
          </a:p>
          <a:p>
            <a:pPr eaLnBrk="1" hangingPunct="1"/>
            <a:endParaRPr lang="en-NZ" altLang="en-US">
              <a:latin typeface="Arial" panose="020B0604020202020204" pitchFamily="34" charset="0"/>
              <a:cs typeface="Times New Roman" panose="02020603050405020304" pitchFamily="18"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cs typeface="Times New Roman" panose="02020603050405020304" pitchFamily="18"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0A638D9-EADB-7E47-8839-66DC28FCFA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6381D29-0745-7147-B5EA-1E7D5B8F814D}" type="slidenum">
              <a:rPr lang="en-US" altLang="en-US" sz="1200"/>
              <a:pPr eaLnBrk="1" hangingPunct="1"/>
              <a:t>20</a:t>
            </a:fld>
            <a:endParaRPr lang="en-US" altLang="en-US" sz="1200"/>
          </a:p>
        </p:txBody>
      </p:sp>
      <p:sp>
        <p:nvSpPr>
          <p:cNvPr id="114691" name="Rectangle 2">
            <a:extLst>
              <a:ext uri="{FF2B5EF4-FFF2-40B4-BE49-F238E27FC236}">
                <a16:creationId xmlns:a16="http://schemas.microsoft.com/office/drawing/2014/main" id="{A1820DB8-D309-C44C-BBC7-810EBFB4BCE8}"/>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0BE577B0-0E05-914A-B96E-6486E82B2A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enlargement of the previous slide shows that the thresholds in the periphery are not physiological, with some decibel values in the high 30s and 40s. As a comparison, the foveal threshold in a young, perimetrically trained individual might be 40 dB.</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a:p>
            <a:pPr eaLnBrk="1" hangingPunct="1"/>
            <a:endParaRPr lang="en-NZ" altLang="en-US">
              <a:latin typeface="Arial" panose="020B0604020202020204" pitchFamily="34" charset="0"/>
            </a:endParaRPr>
          </a:p>
          <a:p>
            <a:pPr eaLnBrk="1" hangingPunct="1"/>
            <a:endParaRPr lang="en-AU" altLang="en-US">
              <a:latin typeface="Arial" panose="020B0604020202020204" pitchFamily="34" charset="0"/>
            </a:endParaRPr>
          </a:p>
          <a:p>
            <a:pPr eaLnBrk="1" hangingPunct="1"/>
            <a:endParaRPr lang="en-AU"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FDAF3E37-85A8-2D40-A815-26B6301DB4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C0EB283-A592-F84D-81C7-72F509AC30D7}" type="slidenum">
              <a:rPr lang="en-US" altLang="en-US" sz="1200"/>
              <a:pPr eaLnBrk="1" hangingPunct="1"/>
              <a:t>21</a:t>
            </a:fld>
            <a:endParaRPr lang="en-US" altLang="en-US" sz="1200"/>
          </a:p>
        </p:txBody>
      </p:sp>
      <p:sp>
        <p:nvSpPr>
          <p:cNvPr id="115715" name="Rectangle 2">
            <a:extLst>
              <a:ext uri="{FF2B5EF4-FFF2-40B4-BE49-F238E27FC236}">
                <a16:creationId xmlns:a16="http://schemas.microsoft.com/office/drawing/2014/main" id="{0EAD9714-BE54-384E-8180-C1128C3C31A1}"/>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4FF0EE69-E208-D646-BF56-F0CEE7F44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shows a field with a ‘clover leaf’ pattern typical of a fatigued patient. This false-negative pattern occurs when a patient performs well initially but  becomes progressively less responsive.</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endParaRPr lang="en-AU" altLang="en-US">
              <a:latin typeface="Arial" panose="020B0604020202020204" pitchFamily="34" charset="0"/>
            </a:endParaRPr>
          </a:p>
          <a:p>
            <a:pPr eaLnBrk="1" hangingPunct="1"/>
            <a:endParaRPr lang="en-AU" altLang="en-US">
              <a:latin typeface="Arial" panose="020B0604020202020204" pitchFamily="34" charset="0"/>
            </a:endParaRPr>
          </a:p>
          <a:p>
            <a:pPr eaLnBrk="1" hangingPunct="1"/>
            <a:endParaRPr lang="en-AU"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D00CABC6-3AE7-1D45-A9FC-D8A32FA9F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E2C271B-602E-304A-BDEF-6D4F8D2A85A8}" type="slidenum">
              <a:rPr lang="en-US" altLang="en-US" sz="1200"/>
              <a:pPr eaLnBrk="1" hangingPunct="1"/>
              <a:t>22</a:t>
            </a:fld>
            <a:endParaRPr lang="en-US" altLang="en-US" sz="1200"/>
          </a:p>
        </p:txBody>
      </p:sp>
      <p:sp>
        <p:nvSpPr>
          <p:cNvPr id="116739" name="Rectangle 2">
            <a:extLst>
              <a:ext uri="{FF2B5EF4-FFF2-40B4-BE49-F238E27FC236}">
                <a16:creationId xmlns:a16="http://schemas.microsoft.com/office/drawing/2014/main" id="{703700EC-DFC4-8747-AB13-8C86BF4ABE7D}"/>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09062B7E-4850-BC4B-A5BE-2BD949CB1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In summary, the key message is never to use the grey scale alone for interpretation.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A5881E11-1A7D-5248-880B-603D673EA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980A738-01F8-1B45-9DD7-51A4BE8123CC}" type="slidenum">
              <a:rPr lang="en-US" altLang="en-US" sz="1200"/>
              <a:pPr eaLnBrk="1" hangingPunct="1"/>
              <a:t>23</a:t>
            </a:fld>
            <a:endParaRPr lang="en-US" altLang="en-US" sz="1200"/>
          </a:p>
        </p:txBody>
      </p:sp>
      <p:sp>
        <p:nvSpPr>
          <p:cNvPr id="117763" name="Rectangle 2">
            <a:extLst>
              <a:ext uri="{FF2B5EF4-FFF2-40B4-BE49-F238E27FC236}">
                <a16:creationId xmlns:a16="http://schemas.microsoft.com/office/drawing/2014/main" id="{AC07E67C-1064-1247-85C8-8DEEE8DCD6F4}"/>
              </a:ext>
            </a:extLst>
          </p:cNvPr>
          <p:cNvSpPr>
            <a:spLocks noGrp="1" noRot="1" noChangeAspect="1" noChangeArrowheads="1" noTextEdit="1"/>
          </p:cNvSpPr>
          <p:nvPr>
            <p:ph type="sldImg"/>
          </p:nvPr>
        </p:nvSpPr>
        <p:spPr>
          <a:xfrm>
            <a:off x="36513" y="750888"/>
            <a:ext cx="6594475" cy="3709987"/>
          </a:xfrm>
          <a:ln/>
        </p:spPr>
      </p:sp>
      <p:sp>
        <p:nvSpPr>
          <p:cNvPr id="117764" name="Rectangle 3">
            <a:extLst>
              <a:ext uri="{FF2B5EF4-FFF2-40B4-BE49-F238E27FC236}">
                <a16:creationId xmlns:a16="http://schemas.microsoft.com/office/drawing/2014/main" id="{EA04D16F-61DA-0E4C-AA75-CCF8F76FFCDC}"/>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3B0E109-E349-E34E-B3D0-E82EE6740B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9E0111C-388C-DC4A-A6FE-E6D3175CC8E9}" type="slidenum">
              <a:rPr lang="en-US" altLang="en-US" sz="1200"/>
              <a:pPr eaLnBrk="1" hangingPunct="1"/>
              <a:t>24</a:t>
            </a:fld>
            <a:endParaRPr lang="en-US" altLang="en-US" sz="1200"/>
          </a:p>
        </p:txBody>
      </p:sp>
      <p:sp>
        <p:nvSpPr>
          <p:cNvPr id="118787" name="Rectangle 2">
            <a:extLst>
              <a:ext uri="{FF2B5EF4-FFF2-40B4-BE49-F238E27FC236}">
                <a16:creationId xmlns:a16="http://schemas.microsoft.com/office/drawing/2014/main" id="{67B75E75-801C-A84E-AD56-02AB785A2B32}"/>
              </a:ext>
            </a:extLst>
          </p:cNvPr>
          <p:cNvSpPr>
            <a:spLocks noGrp="1" noRot="1" noChangeAspect="1" noChangeArrowheads="1" noTextEdit="1"/>
          </p:cNvSpPr>
          <p:nvPr>
            <p:ph type="sldImg"/>
          </p:nvPr>
        </p:nvSpPr>
        <p:spPr>
          <a:xfrm>
            <a:off x="36513" y="750888"/>
            <a:ext cx="6594475" cy="3709987"/>
          </a:xfrm>
          <a:ln/>
        </p:spPr>
      </p:sp>
      <p:sp>
        <p:nvSpPr>
          <p:cNvPr id="118788" name="Rectangle 3">
            <a:extLst>
              <a:ext uri="{FF2B5EF4-FFF2-40B4-BE49-F238E27FC236}">
                <a16:creationId xmlns:a16="http://schemas.microsoft.com/office/drawing/2014/main" id="{5C673AD4-188D-FE49-B068-5ADCFEFA2DAD}"/>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Unless there is an obvious field defect that correlates with clinical features, interpretation may be difficult and the field test should be repeated to provide more reliable information.</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A1584E9-65C5-EB4E-A3EB-B88B2BC477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4FD00E7-D088-BF4C-A83B-F84C37C5D976}" type="slidenum">
              <a:rPr lang="en-US" altLang="en-US" sz="1200"/>
              <a:pPr eaLnBrk="1" hangingPunct="1"/>
              <a:t>25</a:t>
            </a:fld>
            <a:endParaRPr lang="en-US" altLang="en-US" sz="1200"/>
          </a:p>
        </p:txBody>
      </p:sp>
      <p:sp>
        <p:nvSpPr>
          <p:cNvPr id="119811" name="Rectangle 2">
            <a:extLst>
              <a:ext uri="{FF2B5EF4-FFF2-40B4-BE49-F238E27FC236}">
                <a16:creationId xmlns:a16="http://schemas.microsoft.com/office/drawing/2014/main" id="{5F168CF6-99BD-4B46-B302-33F96C44A571}"/>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AF7344BD-D5A7-9B4D-AE62-EED1FE667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In contrast to traditional kinetic perimetry (i.e. Bjerrum screens, Goldmann perimeters and isopters), interpretation of automated perimetry printouts is focused on the figures and patterns rather than the curves (i.e. the grey scale).</a:t>
            </a:r>
          </a:p>
          <a:p>
            <a:pPr eaLnBrk="1" hangingPunct="1"/>
            <a:r>
              <a:rPr lang="en-NZ" altLang="en-US">
                <a:latin typeface="Arial" panose="020B0604020202020204" pitchFamily="34" charset="0"/>
              </a:rPr>
              <a:t>It is recommended that the visual field be interpreted systematically using the eight zones shown in the slide.</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endParaRPr lang="en-AU" altLang="en-US">
              <a:latin typeface="Arial" panose="020B0604020202020204" pitchFamily="34" charset="0"/>
            </a:endParaRPr>
          </a:p>
          <a:p>
            <a:pPr eaLnBrk="1" hangingPunct="1"/>
            <a:endParaRPr lang="en-AU"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6519525-85E5-FB41-95E3-3BAB5B6DE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A211CC1-2ABE-EA4A-9452-880243295AE7}" type="slidenum">
              <a:rPr lang="en-US" altLang="en-US" sz="1200"/>
              <a:pPr eaLnBrk="1" hangingPunct="1"/>
              <a:t>26</a:t>
            </a:fld>
            <a:endParaRPr lang="en-US" altLang="en-US" sz="1200"/>
          </a:p>
        </p:txBody>
      </p:sp>
      <p:sp>
        <p:nvSpPr>
          <p:cNvPr id="120835" name="Rectangle 2">
            <a:extLst>
              <a:ext uri="{FF2B5EF4-FFF2-40B4-BE49-F238E27FC236}">
                <a16:creationId xmlns:a16="http://schemas.microsoft.com/office/drawing/2014/main" id="{0406DD40-77A6-1547-981D-2FB158F08C21}"/>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045B59C7-2BD5-AD41-9791-61BF354E3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b="1" dirty="0">
                <a:latin typeface="Arial" panose="020B0604020202020204" pitchFamily="34" charset="0"/>
              </a:rPr>
              <a:t>Zone 1 </a:t>
            </a:r>
          </a:p>
          <a:p>
            <a:pPr eaLnBrk="1" hangingPunct="1"/>
            <a:r>
              <a:rPr lang="en-NZ" altLang="en-US" dirty="0">
                <a:latin typeface="Arial" panose="020B0604020202020204" pitchFamily="34" charset="0"/>
              </a:rPr>
              <a:t>Zone 1 documents the patient’s details, the test performed, the strategy used (e.g. full threshold) and whether the fixation target was central or a large diamond. It is important to check the following details:</a:t>
            </a:r>
          </a:p>
          <a:p>
            <a:pPr lvl="1" eaLnBrk="1" hangingPunct="1">
              <a:buFontTx/>
              <a:buChar char="•"/>
            </a:pPr>
            <a:r>
              <a:rPr lang="en-NZ" altLang="en-US" dirty="0">
                <a:latin typeface="Arial" panose="020B0604020202020204" pitchFamily="34" charset="0"/>
              </a:rPr>
              <a:t>Was the correct test performed?</a:t>
            </a:r>
          </a:p>
          <a:p>
            <a:pPr lvl="1" eaLnBrk="1" hangingPunct="1">
              <a:buFontTx/>
              <a:buChar char="•"/>
            </a:pPr>
            <a:r>
              <a:rPr lang="en-NZ" altLang="en-US" dirty="0">
                <a:latin typeface="Arial" panose="020B0604020202020204" pitchFamily="34" charset="0"/>
              </a:rPr>
              <a:t>Has the patient’s date of birth been entered correctly? (An error will result in the patient’s threshold being compared to normal individuals of the wrong age)</a:t>
            </a:r>
          </a:p>
          <a:p>
            <a:pPr lvl="1" eaLnBrk="1" hangingPunct="1">
              <a:buFontTx/>
              <a:buChar char="•"/>
            </a:pPr>
            <a:r>
              <a:rPr lang="en-NZ" altLang="en-US" dirty="0">
                <a:latin typeface="Arial" panose="020B0604020202020204" pitchFamily="34" charset="0"/>
              </a:rPr>
              <a:t>Was the appropriate correction used? (e.g. contact lens)</a:t>
            </a:r>
          </a:p>
          <a:p>
            <a:pPr lvl="1" eaLnBrk="1" hangingPunct="1">
              <a:buFontTx/>
              <a:buChar char="•"/>
            </a:pPr>
            <a:r>
              <a:rPr lang="en-NZ" altLang="en-US" dirty="0">
                <a:latin typeface="Arial" panose="020B0604020202020204" pitchFamily="34" charset="0"/>
              </a:rPr>
              <a:t>Was the pupil diameter </a:t>
            </a:r>
            <a:r>
              <a:rPr lang="en-NZ" altLang="en-US" dirty="0">
                <a:latin typeface="Arial" panose="020B0604020202020204" pitchFamily="34" charset="0"/>
                <a:sym typeface="Symbol" pitchFamily="2" charset="2"/>
              </a:rPr>
              <a:t>at least 2.5</a:t>
            </a:r>
            <a:r>
              <a:rPr lang="en-NZ" altLang="en-US" dirty="0">
                <a:latin typeface="Arial" panose="020B0604020202020204" pitchFamily="34" charset="0"/>
                <a:cs typeface="Arial" panose="020B0604020202020204" pitchFamily="34" charset="0"/>
                <a:sym typeface="Symbol" pitchFamily="2" charset="2"/>
              </a:rPr>
              <a:t>–3 mm and consistent with the patient’s earlier fields?</a:t>
            </a:r>
          </a:p>
          <a:p>
            <a:pPr eaLnBrk="1" hangingPunct="1"/>
            <a:endParaRPr lang="en-NZ" altLang="en-US" dirty="0">
              <a:latin typeface="Arial" panose="020B0604020202020204" pitchFamily="34" charset="0"/>
            </a:endParaRPr>
          </a:p>
          <a:p>
            <a:pPr eaLnBrk="1" hangingPunct="1"/>
            <a:r>
              <a:rPr lang="en-NZ" altLang="en-US" b="1" dirty="0">
                <a:latin typeface="Arial" panose="020B0604020202020204" pitchFamily="34" charset="0"/>
              </a:rPr>
              <a:t>Zone 2</a:t>
            </a:r>
            <a:r>
              <a:rPr lang="en-NZ" altLang="en-US" dirty="0">
                <a:latin typeface="Arial" panose="020B0604020202020204" pitchFamily="34" charset="0"/>
              </a:rPr>
              <a:t> </a:t>
            </a:r>
            <a:endParaRPr lang="en-NZ" altLang="en-US" b="1" dirty="0">
              <a:latin typeface="Arial" panose="020B0604020202020204" pitchFamily="34" charset="0"/>
            </a:endParaRPr>
          </a:p>
          <a:p>
            <a:pPr eaLnBrk="1" hangingPunct="1"/>
            <a:r>
              <a:rPr lang="en-AU" altLang="en-US" dirty="0">
                <a:latin typeface="Arial" panose="020B0604020202020204" pitchFamily="34" charset="0"/>
              </a:rPr>
              <a:t>Displays reliability criteria, including fixation losses and false-positive or false-negative errors above a certain percentage. Fields with low reliability criteria may still provide useful information, but must be interpreted with caution.</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D42A190F-55BE-794B-B68D-F569720D0E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77155BF-EA08-F047-8B2A-83BBFB57D24E}" type="slidenum">
              <a:rPr lang="en-US" altLang="en-US" sz="1200"/>
              <a:pPr eaLnBrk="1" hangingPunct="1"/>
              <a:t>27</a:t>
            </a:fld>
            <a:endParaRPr lang="en-US" altLang="en-US" sz="1200"/>
          </a:p>
        </p:txBody>
      </p:sp>
      <p:sp>
        <p:nvSpPr>
          <p:cNvPr id="121859" name="Rectangle 2">
            <a:extLst>
              <a:ext uri="{FF2B5EF4-FFF2-40B4-BE49-F238E27FC236}">
                <a16:creationId xmlns:a16="http://schemas.microsoft.com/office/drawing/2014/main" id="{F4EB2EB5-9DEB-1247-821C-AD3948138310}"/>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43AC1274-B33D-364E-AC6E-957BFFE3A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Zone 3, the grey scale, displays the actual perimetry results. The grey scale draws attention to areas that need detailed examination and is useful when gross false-positive or false-negative errors are present. However, diagnosis should never be based on the grey scale alone.</a:t>
            </a:r>
          </a:p>
          <a:p>
            <a:pPr eaLnBrk="1" hangingPunct="1"/>
            <a:r>
              <a:rPr lang="en-NZ" altLang="en-US">
                <a:latin typeface="Arial" panose="020B0604020202020204" pitchFamily="34" charset="0"/>
              </a:rPr>
              <a:t>Small but important scotomas may be missed from the grey scale as the computer extrapolates data from a limited number of points tested. Conversely, in some circumstances the computer may suggest a central scotoma where none exists (e.g. a patient with a cataract producing generalised depression, where the central points fluctuate less than those at the periphery and are marked as abnormal in the pattern deviation plot).</a:t>
            </a:r>
          </a:p>
          <a:p>
            <a:pPr eaLnBrk="1" hangingPunct="1"/>
            <a:r>
              <a:rPr lang="en-NZ" altLang="en-US">
                <a:latin typeface="Arial" panose="020B0604020202020204" pitchFamily="34" charset="0"/>
              </a:rPr>
              <a:t>It is best just to glance at zone 3 then move on to zones 4</a:t>
            </a:r>
            <a:r>
              <a:rPr lang="en-NZ" altLang="en-US">
                <a:latin typeface="Arial" panose="020B0604020202020204" pitchFamily="34" charset="0"/>
                <a:cs typeface="Arial" panose="020B0604020202020204" pitchFamily="34" charset="0"/>
              </a:rPr>
              <a:t>–8, which give the actual threshold values and statistical analysis.</a:t>
            </a:r>
            <a:endParaRPr lang="en-NZ" altLang="en-US">
              <a:latin typeface="Arial" panose="020B0604020202020204" pitchFamily="34" charset="0"/>
            </a:endParaRP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E993E003-EC59-CE4C-871E-68135E08EF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D0E0D53-BDCF-1742-82D5-EAB033CEE341}" type="slidenum">
              <a:rPr lang="en-US" altLang="en-US" sz="1200"/>
              <a:pPr eaLnBrk="1" hangingPunct="1"/>
              <a:t>28</a:t>
            </a:fld>
            <a:endParaRPr lang="en-US" altLang="en-US" sz="1200"/>
          </a:p>
        </p:txBody>
      </p:sp>
      <p:sp>
        <p:nvSpPr>
          <p:cNvPr id="122883" name="Rectangle 2">
            <a:extLst>
              <a:ext uri="{FF2B5EF4-FFF2-40B4-BE49-F238E27FC236}">
                <a16:creationId xmlns:a16="http://schemas.microsoft.com/office/drawing/2014/main" id="{A79517E7-85E0-394A-B43A-EC55CE8009E4}"/>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61E1437-1318-F849-813F-0DC518A291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Total deviation is depicted using both a numerical plot and a probability plot. The probability plot displays the probability of a visual abnormality occurring in the normal population, where the black squares indicate that &lt; 0.5% of the normal population would be expected to have a similar depression in the same area.</a:t>
            </a:r>
          </a:p>
          <a:p>
            <a:pPr eaLnBrk="1" hangingPunct="1"/>
            <a:r>
              <a:rPr lang="en-NZ" altLang="en-US">
                <a:latin typeface="Arial" panose="020B0604020202020204" pitchFamily="34" charset="0"/>
              </a:rPr>
              <a:t>Diagnosis of glaucoma typically depends on identifying localised field loss. While the total deviation plot highlights scotomas involving a large area of the visual field, it will not detect any hidden scotomas present in the depressed field.</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D939DDBA-0356-7342-ADDB-68F4E5F9F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A72D7B5-017D-8F4F-B6A3-FACA63563195}" type="slidenum">
              <a:rPr lang="en-US" altLang="en-US" sz="1200"/>
              <a:pPr eaLnBrk="1" hangingPunct="1"/>
              <a:t>29</a:t>
            </a:fld>
            <a:endParaRPr lang="en-US" altLang="en-US" sz="1200"/>
          </a:p>
        </p:txBody>
      </p:sp>
      <p:sp>
        <p:nvSpPr>
          <p:cNvPr id="123907" name="Rectangle 2">
            <a:extLst>
              <a:ext uri="{FF2B5EF4-FFF2-40B4-BE49-F238E27FC236}">
                <a16:creationId xmlns:a16="http://schemas.microsoft.com/office/drawing/2014/main" id="{A2034AD9-0614-C34A-97EA-DD6D2E00FA7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D8BBFC89-666B-B340-9E8D-B4DE46A88C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yellow line represents the expected hill of vision for normal individuals of the same age as the patient.</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90DFC08-AF3D-9A48-8F34-FD67D203D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505F0D4-85C6-FC42-A350-A6A363836C77}" type="slidenum">
              <a:rPr lang="en-US" altLang="en-US" sz="1200"/>
              <a:pPr eaLnBrk="1" hangingPunct="1"/>
              <a:t>3</a:t>
            </a:fld>
            <a:endParaRPr lang="en-US" altLang="en-US" sz="1200"/>
          </a:p>
        </p:txBody>
      </p:sp>
      <p:sp>
        <p:nvSpPr>
          <p:cNvPr id="97283" name="Rectangle 2">
            <a:extLst>
              <a:ext uri="{FF2B5EF4-FFF2-40B4-BE49-F238E27FC236}">
                <a16:creationId xmlns:a16="http://schemas.microsoft.com/office/drawing/2014/main" id="{F2E614DB-4826-924E-99E5-D7F2D7FAE722}"/>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28B31D1D-1277-CB42-AE87-062C15FCCC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After reviewing the basic principles of automated perimetry, this module focuses on how to identify a defect in the visual field </a:t>
            </a:r>
            <a:r>
              <a:rPr lang="en-NZ" altLang="en-US">
                <a:latin typeface="Arial" panose="020B0604020202020204" pitchFamily="34" charset="0"/>
              </a:rPr>
              <a:t>–</a:t>
            </a:r>
            <a:r>
              <a:rPr lang="en-AU" altLang="en-US">
                <a:latin typeface="Arial" panose="020B0604020202020204" pitchFamily="34" charset="0"/>
              </a:rPr>
              <a:t> and how to determine whether the defect is due to glaucoma. Sample printouts are provided throughout the module to familiarise the clinician with a systematic approach to interpretation. </a:t>
            </a:r>
            <a:r>
              <a:rPr lang="en-NZ" altLang="en-US">
                <a:latin typeface="Arial" panose="020B0604020202020204" pitchFamily="34" charset="0"/>
              </a:rPr>
              <a:t>The module concludes with an introduction to the interpretation of Octopus fields.</a:t>
            </a:r>
          </a:p>
          <a:p>
            <a:pPr eaLnBrk="1" hangingPunct="1"/>
            <a:r>
              <a:rPr lang="en-AU" altLang="en-US">
                <a:latin typeface="Arial" panose="020B0604020202020204" pitchFamily="34" charset="0"/>
              </a:rPr>
              <a:t>Please note that advanced field defects and detecting visual field progression due to glaucoma are covered in </a:t>
            </a:r>
            <a:r>
              <a:rPr lang="en-AU" altLang="en-US" i="1">
                <a:latin typeface="Arial" panose="020B0604020202020204" pitchFamily="34" charset="0"/>
              </a:rPr>
              <a:t>Module 9:</a:t>
            </a:r>
            <a:r>
              <a:rPr lang="en-AU" altLang="en-US">
                <a:latin typeface="Arial" panose="020B0604020202020204" pitchFamily="34" charset="0"/>
              </a:rPr>
              <a:t> </a:t>
            </a:r>
            <a:r>
              <a:rPr lang="en-AU" altLang="en-US" i="1">
                <a:latin typeface="Arial" panose="020B0604020202020204" pitchFamily="34" charset="0"/>
              </a:rPr>
              <a:t>Monitoring for progression</a:t>
            </a:r>
            <a:r>
              <a:rPr lang="en-AU" altLang="en-US">
                <a:latin typeface="Arial" panose="020B0604020202020204" pitchFamily="34"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2B6869C-2448-BB4F-8D54-EEEE27EA4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8616A9D-7ACE-EC4A-AC1B-34F39C4A153A}" type="slidenum">
              <a:rPr lang="en-US" altLang="en-US" sz="1200"/>
              <a:pPr eaLnBrk="1" hangingPunct="1"/>
              <a:t>30</a:t>
            </a:fld>
            <a:endParaRPr lang="en-US" altLang="en-US" sz="1200"/>
          </a:p>
        </p:txBody>
      </p:sp>
      <p:sp>
        <p:nvSpPr>
          <p:cNvPr id="124931" name="Rectangle 2">
            <a:extLst>
              <a:ext uri="{FF2B5EF4-FFF2-40B4-BE49-F238E27FC236}">
                <a16:creationId xmlns:a16="http://schemas.microsoft.com/office/drawing/2014/main" id="{4A661939-AF0B-E548-B62A-6B20BBC14A22}"/>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2F62D807-27FF-C64A-B107-8AC5A9C71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shaded area shows depression of the patient’s hill of vision relative to the age-adjusted normal hill of vision (yellow line). Deviation from the normal hill of vision is also highlighted by the total deviation plot. </a:t>
            </a:r>
          </a:p>
          <a:p>
            <a:pPr eaLnBrk="1" hangingPunct="1"/>
            <a:r>
              <a:rPr lang="en-NZ" altLang="en-US">
                <a:latin typeface="Arial" panose="020B0604020202020204" pitchFamily="34" charset="0"/>
              </a:rPr>
              <a:t>Depression of the hill of vision is usually caused by media opacities (cataracts, corneal opacities, refractive error and miosis).</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26419AD-E188-E140-964D-AA1EB572F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6547C59C-0600-5146-8F0E-0CC9CC56137C}" type="slidenum">
              <a:rPr lang="en-US" altLang="en-US" sz="1200"/>
              <a:pPr eaLnBrk="1" hangingPunct="1"/>
              <a:t>31</a:t>
            </a:fld>
            <a:endParaRPr lang="en-US" altLang="en-US" sz="1200"/>
          </a:p>
        </p:txBody>
      </p:sp>
      <p:sp>
        <p:nvSpPr>
          <p:cNvPr id="125955" name="Rectangle 2">
            <a:extLst>
              <a:ext uri="{FF2B5EF4-FFF2-40B4-BE49-F238E27FC236}">
                <a16:creationId xmlns:a16="http://schemas.microsoft.com/office/drawing/2014/main" id="{B1DCC5ED-A42F-E74F-A9B2-16F7B113CE52}"/>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398D6238-9266-1244-B0BB-F88A401254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Again, the normal hill of vision is represented by the yellow line and the shading represents the patient’s depressed hill of vision (i.e. the total deviation plot). However, the total deviation plot does not reveal a scotoma (shaded black) hidden within the depressed field.</a:t>
            </a:r>
          </a:p>
          <a:p>
            <a:pPr eaLnBrk="1" hangingPunct="1"/>
            <a:r>
              <a:rPr lang="en-NZ" altLang="en-US">
                <a:latin typeface="Arial" panose="020B0604020202020204" pitchFamily="34" charset="0"/>
              </a:rPr>
              <a:t>This type of localised scotoma may occur in glaucoma patients who also have a depressed hill of vision due to cataract, miosis, refractive error, or other causes. Localised scotomas are diagnostic in glaucoma.</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0ACC4F39-861D-E140-B8F9-23A6B57F47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3F0CDDD-9DF7-734F-A0B6-A658BC297090}" type="slidenum">
              <a:rPr lang="en-US" altLang="en-US" sz="1200"/>
              <a:pPr eaLnBrk="1" hangingPunct="1"/>
              <a:t>32</a:t>
            </a:fld>
            <a:endParaRPr lang="en-US" altLang="en-US" sz="1200"/>
          </a:p>
        </p:txBody>
      </p:sp>
      <p:sp>
        <p:nvSpPr>
          <p:cNvPr id="126979" name="Rectangle 2">
            <a:extLst>
              <a:ext uri="{FF2B5EF4-FFF2-40B4-BE49-F238E27FC236}">
                <a16:creationId xmlns:a16="http://schemas.microsoft.com/office/drawing/2014/main" id="{94EECB0A-E179-9843-9CD5-08B56065FDAE}"/>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A46F529B-B92B-B045-A22A-60AB7F9218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Zone 5 on the perimetry printout is the pattern deviation plot, in which the perimeter adjusts for overall depression of the visual field in order to reveal any localised scotomas hidden within a depressed field.</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7BF379D3-0ACC-6442-869B-FB1C3C2C9A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2DBBC23-3A8B-CE47-9F32-5FFFDCA8616D}" type="slidenum">
              <a:rPr lang="en-US" altLang="en-US" sz="1200"/>
              <a:pPr eaLnBrk="1" hangingPunct="1"/>
              <a:t>33</a:t>
            </a:fld>
            <a:endParaRPr lang="en-US" altLang="en-US" sz="1200"/>
          </a:p>
        </p:txBody>
      </p:sp>
      <p:sp>
        <p:nvSpPr>
          <p:cNvPr id="128003" name="Rectangle 2">
            <a:extLst>
              <a:ext uri="{FF2B5EF4-FFF2-40B4-BE49-F238E27FC236}">
                <a16:creationId xmlns:a16="http://schemas.microsoft.com/office/drawing/2014/main" id="{F8E61EF3-04FE-A34B-93A9-79E901F935EE}"/>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23815093-DD64-D94B-8077-669DA701B0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The pattern deviation plot is shown as both a numerical plot and a probability plot. Interpretation should focus on whether the probability plot contains any clusters of abnormal points in an expected area; this is more important than the probability symbols. </a:t>
            </a:r>
          </a:p>
          <a:p>
            <a:pPr eaLnBrk="1" hangingPunct="1"/>
            <a:r>
              <a:rPr lang="en-AU" altLang="en-US">
                <a:latin typeface="Arial" panose="020B0604020202020204" pitchFamily="34" charset="0"/>
              </a:rPr>
              <a:t>Abnormal points in the total deviation plot that remain in the pattern deviation plot represent scotomas.</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2383F9D-8BA0-9041-A104-C428600CF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7C982A4-82F4-CD46-B13D-763F4698A563}" type="slidenum">
              <a:rPr lang="en-US" altLang="en-US" sz="1200"/>
              <a:pPr eaLnBrk="1" hangingPunct="1"/>
              <a:t>34</a:t>
            </a:fld>
            <a:endParaRPr lang="en-US" altLang="en-US" sz="1200"/>
          </a:p>
        </p:txBody>
      </p:sp>
      <p:sp>
        <p:nvSpPr>
          <p:cNvPr id="129027" name="Rectangle 2">
            <a:extLst>
              <a:ext uri="{FF2B5EF4-FFF2-40B4-BE49-F238E27FC236}">
                <a16:creationId xmlns:a16="http://schemas.microsoft.com/office/drawing/2014/main" id="{8CFD6901-184D-4546-918E-0897239A452B}"/>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DE68E8B7-0313-4C44-AF13-FD6CB3900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The next four slides show examples of total and pattern deviation plots with corresponding ‘hill of vision’ diagrams to demonstrate the correct interpretation.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E0BFD7D-11F8-854C-B5B1-DA9BACCDA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9C57353-C946-5241-97DE-4DAC3552A60C}" type="slidenum">
              <a:rPr lang="en-US" altLang="en-US" sz="1200"/>
              <a:pPr eaLnBrk="1" hangingPunct="1"/>
              <a:t>35</a:t>
            </a:fld>
            <a:endParaRPr lang="en-US" altLang="en-US" sz="1200"/>
          </a:p>
        </p:txBody>
      </p:sp>
      <p:sp>
        <p:nvSpPr>
          <p:cNvPr id="130051" name="Rectangle 2">
            <a:extLst>
              <a:ext uri="{FF2B5EF4-FFF2-40B4-BE49-F238E27FC236}">
                <a16:creationId xmlns:a16="http://schemas.microsoft.com/office/drawing/2014/main" id="{C19A24DA-EF3B-BD48-98FF-A658E4E1576D}"/>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26770AEE-E535-D84C-A4FE-5ED0FEC968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total and pattern deviation plots are both clear.</a:t>
            </a:r>
            <a:endParaRPr lang="en-AU"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72B37CA-D543-574B-8FF9-37F430D91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E4687D7-4480-104B-A088-07B0CEE09FBE}" type="slidenum">
              <a:rPr lang="en-US" altLang="en-US" sz="1200"/>
              <a:pPr eaLnBrk="1" hangingPunct="1"/>
              <a:t>36</a:t>
            </a:fld>
            <a:endParaRPr lang="en-US" altLang="en-US" sz="1200"/>
          </a:p>
        </p:txBody>
      </p:sp>
      <p:sp>
        <p:nvSpPr>
          <p:cNvPr id="131075" name="Rectangle 2">
            <a:extLst>
              <a:ext uri="{FF2B5EF4-FFF2-40B4-BE49-F238E27FC236}">
                <a16:creationId xmlns:a16="http://schemas.microsoft.com/office/drawing/2014/main" id="{0175CC41-B75C-9147-AAF6-7E2E6D1FA8AA}"/>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1C78AECF-D487-DD42-A59B-89250E1237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Abnormalities on the total deviation plot persist in the pattern deviation plot, revealing a localised scotoma.</a:t>
            </a:r>
            <a:endParaRPr lang="en-AU"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68EB2CC-82BB-284D-9D95-35484D782B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72775ED-06D4-034F-B645-ABAA7DF3C2EB}" type="slidenum">
              <a:rPr lang="en-US" altLang="en-US" sz="1200"/>
              <a:pPr eaLnBrk="1" hangingPunct="1"/>
              <a:t>37</a:t>
            </a:fld>
            <a:endParaRPr lang="en-US" altLang="en-US" sz="1200"/>
          </a:p>
        </p:txBody>
      </p:sp>
      <p:sp>
        <p:nvSpPr>
          <p:cNvPr id="133123" name="Rectangle 2">
            <a:extLst>
              <a:ext uri="{FF2B5EF4-FFF2-40B4-BE49-F238E27FC236}">
                <a16:creationId xmlns:a16="http://schemas.microsoft.com/office/drawing/2014/main" id="{40153C4F-C1F9-1F47-987D-9F00C8007382}"/>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0268A99B-5097-6E4F-8067-7374AF3819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total deviation plot shows severe generalised depression, but the pattern deviation plot is clear </a:t>
            </a:r>
            <a:r>
              <a:rPr lang="en-NZ" altLang="en-US">
                <a:latin typeface="Arial" panose="020B0604020202020204" pitchFamily="34" charset="0"/>
                <a:cs typeface="Arial" panose="020B0604020202020204" pitchFamily="34" charset="0"/>
              </a:rPr>
              <a:t>– </a:t>
            </a:r>
            <a:r>
              <a:rPr lang="en-NZ" altLang="en-US">
                <a:latin typeface="Arial" panose="020B0604020202020204" pitchFamily="34" charset="0"/>
              </a:rPr>
              <a:t>there is no localised scotoma. </a:t>
            </a:r>
            <a:endParaRPr lang="en-AU"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FBB10DB3-6BED-CC4F-9D91-C2A44D9B1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5B7D662-A47A-014D-9DC3-F704761042D0}" type="slidenum">
              <a:rPr lang="en-US" altLang="en-US" sz="1200"/>
              <a:pPr eaLnBrk="1" hangingPunct="1"/>
              <a:t>38</a:t>
            </a:fld>
            <a:endParaRPr lang="en-US" altLang="en-US" sz="1200"/>
          </a:p>
        </p:txBody>
      </p:sp>
      <p:sp>
        <p:nvSpPr>
          <p:cNvPr id="132099" name="Rectangle 2">
            <a:extLst>
              <a:ext uri="{FF2B5EF4-FFF2-40B4-BE49-F238E27FC236}">
                <a16:creationId xmlns:a16="http://schemas.microsoft.com/office/drawing/2014/main" id="{9479568D-43F8-5B40-A7E9-7F55E8E7AABB}"/>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E6C6FE74-0298-9E4C-9DEC-0205674FF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total deviation plot shows generalised depression, while a localised scotoma becomes apparent on the pattern deviation plot.</a:t>
            </a:r>
            <a:endParaRPr lang="en-AU"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BB53B43F-9AA8-F44A-9097-5DAC0FC4D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6278D693-B328-E948-B05A-D37DFC6A25A1}" type="slidenum">
              <a:rPr lang="en-US" altLang="en-US" sz="1200"/>
              <a:pPr eaLnBrk="1" hangingPunct="1"/>
              <a:t>39</a:t>
            </a:fld>
            <a:endParaRPr lang="en-US" altLang="en-US" sz="1200"/>
          </a:p>
        </p:txBody>
      </p:sp>
      <p:sp>
        <p:nvSpPr>
          <p:cNvPr id="134147" name="Rectangle 2">
            <a:extLst>
              <a:ext uri="{FF2B5EF4-FFF2-40B4-BE49-F238E27FC236}">
                <a16:creationId xmlns:a16="http://schemas.microsoft.com/office/drawing/2014/main" id="{84D397CB-35F5-2E47-B6ED-CFE146633BB0}"/>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2F4BD454-8A6F-554D-9B4C-8570C39C26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Zone 6 displays the global indices, which are summary values providing information on the patient’s visual field. </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FEF11EE2-E8D0-D148-BF3F-609B38B7CC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CE2EDB4-3C7F-D748-B51F-662BB668752F}" type="slidenum">
              <a:rPr lang="en-US" altLang="en-US" sz="1200"/>
              <a:pPr eaLnBrk="1" hangingPunct="1"/>
              <a:t>4</a:t>
            </a:fld>
            <a:endParaRPr lang="en-US" altLang="en-US" sz="1200"/>
          </a:p>
        </p:txBody>
      </p:sp>
      <p:sp>
        <p:nvSpPr>
          <p:cNvPr id="98307" name="Rectangle 2">
            <a:extLst>
              <a:ext uri="{FF2B5EF4-FFF2-40B4-BE49-F238E27FC236}">
                <a16:creationId xmlns:a16="http://schemas.microsoft.com/office/drawing/2014/main" id="{AB86EC5C-2663-8D47-BAD2-A3F8D91FDA53}"/>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8749FE61-C170-174D-8251-A47C51C9B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major advantage of automated perimetry is that it allows comparison of the patient’s visual sensitivity with stored normal thresholds.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E4D5274-D6A5-634C-B5BC-5475ABC8D7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6537C3-EFB7-FA4A-81EE-B8596CC413DD}" type="slidenum">
              <a:rPr lang="en-US" altLang="en-US" sz="1200"/>
              <a:pPr eaLnBrk="1" hangingPunct="1"/>
              <a:t>40</a:t>
            </a:fld>
            <a:endParaRPr lang="en-US" altLang="en-US" sz="1200"/>
          </a:p>
        </p:txBody>
      </p:sp>
      <p:sp>
        <p:nvSpPr>
          <p:cNvPr id="135171" name="Rectangle 2">
            <a:extLst>
              <a:ext uri="{FF2B5EF4-FFF2-40B4-BE49-F238E27FC236}">
                <a16:creationId xmlns:a16="http://schemas.microsoft.com/office/drawing/2014/main" id="{944DA993-4B9C-5342-B25D-1DB705ED206B}"/>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9DCA755C-4FE7-1E44-BDBA-DF2A3FE16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The following global indices are included in the perimetry printout:</a:t>
            </a:r>
          </a:p>
          <a:p>
            <a:pPr lvl="1" eaLnBrk="1" hangingPunct="1">
              <a:buFontTx/>
              <a:buChar char="•"/>
            </a:pPr>
            <a:r>
              <a:rPr lang="en-AU" altLang="en-US" dirty="0">
                <a:latin typeface="Arial" panose="020B0604020202020204" pitchFamily="34" charset="0"/>
              </a:rPr>
              <a:t>Visual field index</a:t>
            </a:r>
          </a:p>
          <a:p>
            <a:pPr lvl="1" eaLnBrk="1" hangingPunct="1">
              <a:buFontTx/>
              <a:buChar char="•"/>
            </a:pPr>
            <a:r>
              <a:rPr lang="en-AU" altLang="en-US" dirty="0">
                <a:latin typeface="Arial" panose="020B0604020202020204" pitchFamily="34" charset="0"/>
              </a:rPr>
              <a:t>mean deviation (MD)</a:t>
            </a:r>
          </a:p>
          <a:p>
            <a:pPr lvl="1" eaLnBrk="1" hangingPunct="1">
              <a:buFontTx/>
              <a:buChar char="•"/>
            </a:pPr>
            <a:r>
              <a:rPr lang="en-AU" altLang="en-US" dirty="0">
                <a:latin typeface="Arial" panose="020B0604020202020204" pitchFamily="34" charset="0"/>
              </a:rPr>
              <a:t>pattern standard deviation (PSD)</a:t>
            </a:r>
          </a:p>
          <a:p>
            <a:pPr lvl="1" eaLnBrk="1" hangingPunct="1">
              <a:buFontTx/>
              <a:buChar char="•"/>
            </a:pPr>
            <a:endParaRPr lang="en-AU" altLang="en-US" dirty="0">
              <a:latin typeface="Arial" panose="020B0604020202020204" pitchFamily="34" charset="0"/>
            </a:endParaRPr>
          </a:p>
          <a:p>
            <a:pPr eaLnBrk="1" hangingPunct="1"/>
            <a:r>
              <a:rPr lang="en-AU" altLang="en-US" dirty="0">
                <a:latin typeface="Arial" panose="020B0604020202020204" pitchFamily="34" charset="0"/>
              </a:rPr>
              <a:t>The interpretation of global indices is discussed in the following slides.</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B1E1E99F-9268-5A44-8C5B-17168190D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2D79787-4823-1C43-9FBF-CB53A3E78F39}" type="slidenum">
              <a:rPr lang="en-US" altLang="en-US" sz="1200"/>
              <a:pPr eaLnBrk="1" hangingPunct="1"/>
              <a:t>41</a:t>
            </a:fld>
            <a:endParaRPr lang="en-US" altLang="en-US" sz="1200"/>
          </a:p>
        </p:txBody>
      </p:sp>
      <p:sp>
        <p:nvSpPr>
          <p:cNvPr id="136195" name="Rectangle 2">
            <a:extLst>
              <a:ext uri="{FF2B5EF4-FFF2-40B4-BE49-F238E27FC236}">
                <a16:creationId xmlns:a16="http://schemas.microsoft.com/office/drawing/2014/main" id="{C623295A-0491-FF45-9FC4-301AD44B4E19}"/>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EF521F07-29F9-8040-AB81-328EF7C15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E4D5274-D6A5-634C-B5BC-5475ABC8D7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6537C3-EFB7-FA4A-81EE-B8596CC413DD}" type="slidenum">
              <a:rPr lang="en-US" altLang="en-US" sz="1200"/>
              <a:pPr eaLnBrk="1" hangingPunct="1"/>
              <a:t>42</a:t>
            </a:fld>
            <a:endParaRPr lang="en-US" altLang="en-US" sz="1200"/>
          </a:p>
        </p:txBody>
      </p:sp>
      <p:sp>
        <p:nvSpPr>
          <p:cNvPr id="135171" name="Rectangle 2">
            <a:extLst>
              <a:ext uri="{FF2B5EF4-FFF2-40B4-BE49-F238E27FC236}">
                <a16:creationId xmlns:a16="http://schemas.microsoft.com/office/drawing/2014/main" id="{944DA993-4B9C-5342-B25D-1DB705ED206B}"/>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9DCA755C-4FE7-1E44-BDBA-DF2A3FE16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The following global indices are included in the perimetry printout:</a:t>
            </a:r>
          </a:p>
          <a:p>
            <a:pPr lvl="1" eaLnBrk="1" hangingPunct="1">
              <a:buFontTx/>
              <a:buChar char="•"/>
            </a:pPr>
            <a:r>
              <a:rPr lang="en-AU" altLang="en-US" dirty="0">
                <a:latin typeface="Arial" panose="020B0604020202020204" pitchFamily="34" charset="0"/>
              </a:rPr>
              <a:t>Visual field index</a:t>
            </a:r>
          </a:p>
          <a:p>
            <a:pPr lvl="1" eaLnBrk="1" hangingPunct="1">
              <a:buFontTx/>
              <a:buChar char="•"/>
            </a:pPr>
            <a:r>
              <a:rPr lang="en-AU" altLang="en-US" dirty="0">
                <a:latin typeface="Arial" panose="020B0604020202020204" pitchFamily="34" charset="0"/>
              </a:rPr>
              <a:t>mean deviation (MD)</a:t>
            </a:r>
          </a:p>
          <a:p>
            <a:pPr lvl="1" eaLnBrk="1" hangingPunct="1">
              <a:buFontTx/>
              <a:buChar char="•"/>
            </a:pPr>
            <a:r>
              <a:rPr lang="en-AU" altLang="en-US" dirty="0">
                <a:latin typeface="Arial" panose="020B0604020202020204" pitchFamily="34" charset="0"/>
              </a:rPr>
              <a:t>pattern standard deviation (PSD)</a:t>
            </a:r>
          </a:p>
          <a:p>
            <a:pPr lvl="1" eaLnBrk="1" hangingPunct="1">
              <a:buFontTx/>
              <a:buChar char="•"/>
            </a:pPr>
            <a:endParaRPr lang="en-AU" altLang="en-US" dirty="0">
              <a:latin typeface="Arial" panose="020B0604020202020204" pitchFamily="34" charset="0"/>
            </a:endParaRPr>
          </a:p>
          <a:p>
            <a:pPr eaLnBrk="1" hangingPunct="1"/>
            <a:r>
              <a:rPr lang="en-NZ" altLang="en-US" dirty="0">
                <a:latin typeface="Arial" panose="020B0604020202020204" pitchFamily="34" charset="0"/>
              </a:rPr>
              <a:t>A negative MD represents depression of the hill of vision as a result of media opacities or a large scotoma. A positive MD would represent elevation of the hill of vision, i.e. a field that is better than normal. </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extLst>
      <p:ext uri="{BB962C8B-B14F-4D97-AF65-F5344CB8AC3E}">
        <p14:creationId xmlns:p14="http://schemas.microsoft.com/office/powerpoint/2010/main" val="376906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E4D5274-D6A5-634C-B5BC-5475ABC8D7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6537C3-EFB7-FA4A-81EE-B8596CC413DD}" type="slidenum">
              <a:rPr lang="en-US" altLang="en-US" sz="1200"/>
              <a:pPr eaLnBrk="1" hangingPunct="1"/>
              <a:t>43</a:t>
            </a:fld>
            <a:endParaRPr lang="en-US" altLang="en-US" sz="1200"/>
          </a:p>
        </p:txBody>
      </p:sp>
      <p:sp>
        <p:nvSpPr>
          <p:cNvPr id="135171" name="Rectangle 2">
            <a:extLst>
              <a:ext uri="{FF2B5EF4-FFF2-40B4-BE49-F238E27FC236}">
                <a16:creationId xmlns:a16="http://schemas.microsoft.com/office/drawing/2014/main" id="{944DA993-4B9C-5342-B25D-1DB705ED206B}"/>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9DCA755C-4FE7-1E44-BDBA-DF2A3FE16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Like the pattern deviation plot, the PSD highlights irregularities in the visual field after correcting for any overall depression in the hill of vision and can identify hidden scotomas.</a:t>
            </a:r>
          </a:p>
          <a:p>
            <a:pPr eaLnBrk="1" hangingPunct="1"/>
            <a:r>
              <a:rPr lang="en-US" altLang="en-US" b="1" dirty="0">
                <a:latin typeface="Arial" panose="020B0604020202020204" pitchFamily="34" charset="0"/>
              </a:rPr>
              <a:t>Reference</a:t>
            </a:r>
            <a:endParaRPr lang="en-NZ" altLang="en-US" dirty="0">
              <a:latin typeface="Arial" panose="020B0604020202020204" pitchFamily="34" charset="0"/>
            </a:endParaRPr>
          </a:p>
          <a:p>
            <a:pPr eaLnBrk="1" hangingPunct="1"/>
            <a:r>
              <a:rPr lang="en-NZ" altLang="en-US" sz="1100" dirty="0">
                <a:latin typeface="Arial" panose="020B0604020202020204" pitchFamily="34" charset="0"/>
                <a:cs typeface="Times New Roman" panose="02020603050405020304" pitchFamily="18" charset="0"/>
              </a:rPr>
              <a:t>Thomas R, George R. Interpreting automated perimetry. </a:t>
            </a:r>
            <a:r>
              <a:rPr lang="en-NZ" altLang="en-US" sz="1100" i="1" dirty="0">
                <a:latin typeface="Arial" panose="020B0604020202020204" pitchFamily="34" charset="0"/>
                <a:cs typeface="Times New Roman" panose="02020603050405020304" pitchFamily="18" charset="0"/>
              </a:rPr>
              <a:t>Indian J </a:t>
            </a:r>
            <a:r>
              <a:rPr lang="en-NZ" altLang="en-US" sz="1100" i="1" dirty="0" err="1">
                <a:latin typeface="Arial" panose="020B0604020202020204" pitchFamily="34" charset="0"/>
                <a:cs typeface="Times New Roman" panose="02020603050405020304" pitchFamily="18" charset="0"/>
              </a:rPr>
              <a:t>Ophthalmol</a:t>
            </a:r>
            <a:r>
              <a:rPr lang="en-NZ" altLang="en-US" sz="1100" dirty="0">
                <a:latin typeface="Arial" panose="020B0604020202020204" pitchFamily="34" charset="0"/>
                <a:cs typeface="Times New Roman" panose="02020603050405020304" pitchFamily="18" charset="0"/>
              </a:rPr>
              <a:t> 2001; 49: 125–40.</a:t>
            </a:r>
            <a:r>
              <a:rPr lang="en-AU" altLang="en-US" sz="1100" dirty="0">
                <a:latin typeface="Arial" panose="020B0604020202020204" pitchFamily="34" charset="0"/>
              </a:rPr>
              <a:t> </a:t>
            </a:r>
          </a:p>
          <a:p>
            <a:pPr eaLnBrk="1" hangingPunct="1"/>
            <a:endParaRPr lang="en-AU" altLang="en-US" sz="1100" dirty="0">
              <a:latin typeface="Arial" panose="020B0604020202020204" pitchFamily="34" charset="0"/>
            </a:endParaRPr>
          </a:p>
          <a:p>
            <a:pPr eaLnBrk="1" hangingPunct="1"/>
            <a:r>
              <a:rPr lang="en-AU" altLang="en-US" sz="1100" dirty="0">
                <a:latin typeface="Arial" panose="020B0604020202020204" pitchFamily="34" charset="0"/>
              </a:rPr>
              <a:t>The clinical role of PSD is questionable. Although PSD increases in the early stages of glaucoma development, it peaks in the moderate stages  and subsequently decreases, thus it is not recommended for monitoring the development of a glaucomatous field over time.</a:t>
            </a:r>
          </a:p>
          <a:p>
            <a:pPr eaLnBrk="1" hangingPunct="1"/>
            <a:r>
              <a:rPr lang="en-AU" altLang="en-US" sz="1100" b="1" dirty="0">
                <a:latin typeface="Arial" panose="020B0604020202020204" pitchFamily="34" charset="0"/>
              </a:rPr>
              <a:t>Reference</a:t>
            </a:r>
            <a:endParaRPr lang="en-AU" altLang="en-US" sz="1100" dirty="0">
              <a:latin typeface="Arial" panose="020B0604020202020204" pitchFamily="34" charset="0"/>
            </a:endParaRPr>
          </a:p>
          <a:p>
            <a:pPr eaLnBrk="1" hangingPunct="1"/>
            <a:r>
              <a:rPr lang="en-NZ" altLang="en-US" sz="800" dirty="0">
                <a:latin typeface="Arial" panose="020B0604020202020204" pitchFamily="34" charset="0"/>
              </a:rPr>
              <a:t>European Glaucoma Society. </a:t>
            </a:r>
            <a:r>
              <a:rPr lang="en-NZ" altLang="en-US" sz="800" i="1" dirty="0">
                <a:latin typeface="Arial" panose="020B0604020202020204" pitchFamily="34" charset="0"/>
              </a:rPr>
              <a:t>Terminology and Guidelines for Glaucoma</a:t>
            </a:r>
            <a:r>
              <a:rPr lang="en-NZ" altLang="en-US" sz="800" dirty="0">
                <a:latin typeface="Arial" panose="020B0604020202020204" pitchFamily="34" charset="0"/>
              </a:rPr>
              <a:t>. Savona, Italy: </a:t>
            </a:r>
            <a:r>
              <a:rPr lang="en-NZ" altLang="en-US" sz="800" dirty="0" err="1">
                <a:latin typeface="Arial" panose="020B0604020202020204" pitchFamily="34" charset="0"/>
              </a:rPr>
              <a:t>Editrice</a:t>
            </a:r>
            <a:r>
              <a:rPr lang="en-NZ" altLang="en-US" sz="800" dirty="0">
                <a:latin typeface="Arial" panose="020B0604020202020204" pitchFamily="34" charset="0"/>
              </a:rPr>
              <a:t> DOGMA, 2008 (3rd </a:t>
            </a:r>
            <a:r>
              <a:rPr lang="en-NZ" altLang="en-US" sz="800" dirty="0" err="1">
                <a:latin typeface="Arial" panose="020B0604020202020204" pitchFamily="34" charset="0"/>
              </a:rPr>
              <a:t>Edn</a:t>
            </a:r>
            <a:r>
              <a:rPr lang="en-NZ" altLang="en-US" sz="800" dirty="0">
                <a:latin typeface="Arial" panose="020B0604020202020204" pitchFamily="34" charset="0"/>
              </a:rPr>
              <a:t>). Available at: </a:t>
            </a:r>
            <a:r>
              <a:rPr lang="en-NZ" altLang="en-US" sz="800" dirty="0" err="1">
                <a:latin typeface="Arial" panose="020B0604020202020204" pitchFamily="34" charset="0"/>
              </a:rPr>
              <a:t>www.eugs.org</a:t>
            </a:r>
            <a:r>
              <a:rPr lang="en-NZ" altLang="en-US" sz="800" dirty="0">
                <a:latin typeface="Arial" panose="020B0604020202020204" pitchFamily="34" charset="0"/>
              </a:rPr>
              <a:t>/</a:t>
            </a:r>
            <a:r>
              <a:rPr lang="en-NZ" altLang="en-US" sz="800" dirty="0" err="1">
                <a:latin typeface="Arial" panose="020B0604020202020204" pitchFamily="34" charset="0"/>
              </a:rPr>
              <a:t>eng</a:t>
            </a:r>
            <a:r>
              <a:rPr lang="en-NZ" altLang="en-US" sz="800" dirty="0">
                <a:latin typeface="Arial" panose="020B0604020202020204" pitchFamily="34" charset="0"/>
              </a:rPr>
              <a:t>/</a:t>
            </a:r>
            <a:r>
              <a:rPr lang="en-NZ" altLang="en-US" sz="800" dirty="0" err="1">
                <a:latin typeface="Arial" panose="020B0604020202020204" pitchFamily="34" charset="0"/>
              </a:rPr>
              <a:t>EGS_guidelines.asp</a:t>
            </a:r>
            <a:r>
              <a:rPr lang="en-NZ" altLang="en-US" sz="800" dirty="0">
                <a:latin typeface="Arial" panose="020B0604020202020204" pitchFamily="34" charset="0"/>
              </a:rPr>
              <a:t>. Accessed: 10 June 2011.</a:t>
            </a:r>
            <a:endParaRPr lang="en-AU" altLang="en-US" sz="800" b="1" dirty="0">
              <a:latin typeface="Arial" panose="020B0604020202020204" pitchFamily="34" charset="0"/>
            </a:endParaRPr>
          </a:p>
          <a:p>
            <a:pPr eaLnBrk="1" hangingPunct="1"/>
            <a:endParaRPr lang="en-AU" altLang="en-US" sz="1100" dirty="0">
              <a:latin typeface="Arial" panose="020B0604020202020204" pitchFamily="34" charset="0"/>
            </a:endParaRPr>
          </a:p>
        </p:txBody>
      </p:sp>
    </p:spTree>
    <p:extLst>
      <p:ext uri="{BB962C8B-B14F-4D97-AF65-F5344CB8AC3E}">
        <p14:creationId xmlns:p14="http://schemas.microsoft.com/office/powerpoint/2010/main" val="2000183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E4D5274-D6A5-634C-B5BC-5475ABC8D7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6537C3-EFB7-FA4A-81EE-B8596CC413DD}" type="slidenum">
              <a:rPr lang="en-US" altLang="en-US" sz="1200"/>
              <a:pPr eaLnBrk="1" hangingPunct="1"/>
              <a:t>44</a:t>
            </a:fld>
            <a:endParaRPr lang="en-US" altLang="en-US" sz="1200"/>
          </a:p>
        </p:txBody>
      </p:sp>
      <p:sp>
        <p:nvSpPr>
          <p:cNvPr id="135171" name="Rectangle 2">
            <a:extLst>
              <a:ext uri="{FF2B5EF4-FFF2-40B4-BE49-F238E27FC236}">
                <a16:creationId xmlns:a16="http://schemas.microsoft.com/office/drawing/2014/main" id="{944DA993-4B9C-5342-B25D-1DB705ED206B}"/>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9DCA755C-4FE7-1E44-BDBA-DF2A3FE16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spcBef>
                <a:spcPct val="20000"/>
              </a:spcBef>
              <a:buClr>
                <a:schemeClr val="bg1"/>
              </a:buClr>
              <a:buSzPct val="125000"/>
              <a:buFontTx/>
              <a:buChar char="•"/>
            </a:pPr>
            <a:r>
              <a:rPr lang="en-US" altLang="en-US" sz="1100" dirty="0">
                <a:solidFill>
                  <a:schemeClr val="bg1"/>
                </a:solidFill>
              </a:rPr>
              <a:t>An enhancement of MD that is designed to be less affected by cataract and more sensitive to changes near the center of the field to improve correspondence to ganglion cell loss</a:t>
            </a:r>
          </a:p>
          <a:p>
            <a:pPr>
              <a:lnSpc>
                <a:spcPct val="120000"/>
              </a:lnSpc>
              <a:spcBef>
                <a:spcPct val="20000"/>
              </a:spcBef>
              <a:buClr>
                <a:schemeClr val="bg1"/>
              </a:buClr>
              <a:buSzPct val="125000"/>
              <a:buFontTx/>
              <a:buChar char="•"/>
            </a:pPr>
            <a:r>
              <a:rPr lang="en-US" altLang="en-US" sz="1100" dirty="0">
                <a:solidFill>
                  <a:schemeClr val="bg1"/>
                </a:solidFill>
              </a:rPr>
              <a:t>Normal visual field is associated with VFI values near 100%, while perimetric blindness produces values approaching 0%</a:t>
            </a:r>
          </a:p>
          <a:p>
            <a:pPr>
              <a:lnSpc>
                <a:spcPct val="120000"/>
              </a:lnSpc>
              <a:spcBef>
                <a:spcPct val="20000"/>
              </a:spcBef>
              <a:buClr>
                <a:schemeClr val="bg1"/>
              </a:buClr>
              <a:buSzPct val="125000"/>
              <a:buFontTx/>
              <a:buChar char="•"/>
            </a:pPr>
            <a:endParaRPr lang="en-US" altLang="en-US" sz="1100" dirty="0">
              <a:solidFill>
                <a:schemeClr val="bg1"/>
              </a:solidFill>
            </a:endParaRPr>
          </a:p>
          <a:p>
            <a:pPr>
              <a:lnSpc>
                <a:spcPct val="120000"/>
              </a:lnSpc>
              <a:spcBef>
                <a:spcPct val="20000"/>
              </a:spcBef>
              <a:buClr>
                <a:schemeClr val="bg1"/>
              </a:buClr>
              <a:buSzPct val="125000"/>
              <a:buFontTx/>
              <a:buChar char="•"/>
            </a:pPr>
            <a:r>
              <a:rPr lang="en-US" altLang="en-US" sz="1100" dirty="0">
                <a:solidFill>
                  <a:schemeClr val="bg1"/>
                </a:solidFill>
              </a:rPr>
              <a:t>VFI and MD are  commonly used to monitor the rate of visual field progression due to their linear relationship with the severity of glaucomatous visual field loss. </a:t>
            </a:r>
          </a:p>
          <a:p>
            <a:pPr>
              <a:lnSpc>
                <a:spcPct val="120000"/>
              </a:lnSpc>
              <a:spcBef>
                <a:spcPct val="20000"/>
              </a:spcBef>
              <a:buClr>
                <a:schemeClr val="bg1"/>
              </a:buClr>
              <a:buSzPct val="125000"/>
              <a:buFontTx/>
              <a:buNone/>
            </a:pPr>
            <a:endParaRPr lang="en-US" altLang="en-US" sz="1100" dirty="0">
              <a:solidFill>
                <a:schemeClr val="bg1"/>
              </a:solidFill>
            </a:endParaRPr>
          </a:p>
          <a:p>
            <a:pPr>
              <a:lnSpc>
                <a:spcPct val="120000"/>
              </a:lnSpc>
              <a:spcBef>
                <a:spcPct val="20000"/>
              </a:spcBef>
              <a:buClr>
                <a:schemeClr val="bg1"/>
              </a:buClr>
              <a:buSzPct val="125000"/>
              <a:buFontTx/>
              <a:buNone/>
            </a:pPr>
            <a:r>
              <a:rPr lang="en-US" altLang="en-US" sz="1100" dirty="0" err="1">
                <a:solidFill>
                  <a:schemeClr val="bg1"/>
                </a:solidFill>
              </a:rPr>
              <a:t>Heijl</a:t>
            </a:r>
            <a:r>
              <a:rPr lang="en-US" altLang="en-US" sz="1100" dirty="0">
                <a:solidFill>
                  <a:schemeClr val="bg1"/>
                </a:solidFill>
              </a:rPr>
              <a:t> A, Patella VM, Bengtson B. Effective perimetry 4</a:t>
            </a:r>
            <a:r>
              <a:rPr lang="en-US" altLang="en-US" sz="1100" baseline="30000" dirty="0">
                <a:solidFill>
                  <a:schemeClr val="bg1"/>
                </a:solidFill>
              </a:rPr>
              <a:t>th</a:t>
            </a:r>
            <a:r>
              <a:rPr lang="en-US" altLang="en-US" sz="1100" dirty="0">
                <a:solidFill>
                  <a:schemeClr val="bg1"/>
                </a:solidFill>
              </a:rPr>
              <a:t> ed. Dublin: Zeiss; 2012; 5-7.</a:t>
            </a:r>
          </a:p>
          <a:p>
            <a:pPr eaLnBrk="1" hangingPunct="1"/>
            <a:endParaRPr lang="en-AU" altLang="en-US" sz="1100" dirty="0">
              <a:latin typeface="Arial" panose="020B0604020202020204" pitchFamily="34" charset="0"/>
            </a:endParaRPr>
          </a:p>
        </p:txBody>
      </p:sp>
    </p:spTree>
    <p:extLst>
      <p:ext uri="{BB962C8B-B14F-4D97-AF65-F5344CB8AC3E}">
        <p14:creationId xmlns:p14="http://schemas.microsoft.com/office/powerpoint/2010/main" val="3399913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Comarison</a:t>
            </a:r>
            <a:r>
              <a:rPr lang="en-US" dirty="0"/>
              <a:t> of the global indices in various stages  of glaucomatous visual field loss</a:t>
            </a:r>
          </a:p>
          <a:p>
            <a:endParaRPr lang="en-US" dirty="0"/>
          </a:p>
        </p:txBody>
      </p:sp>
      <p:sp>
        <p:nvSpPr>
          <p:cNvPr id="4" name="Slide Number Placeholder 3"/>
          <p:cNvSpPr>
            <a:spLocks noGrp="1"/>
          </p:cNvSpPr>
          <p:nvPr>
            <p:ph type="sldNum" sz="quarter" idx="5"/>
          </p:nvPr>
        </p:nvSpPr>
        <p:spPr/>
        <p:txBody>
          <a:bodyPr/>
          <a:lstStyle/>
          <a:p>
            <a:fld id="{A176C2F0-9F81-564A-A27C-F974B3603B2D}" type="slidenum">
              <a:rPr lang="en-US" smtClean="0"/>
              <a:t>45</a:t>
            </a:fld>
            <a:endParaRPr lang="en-US"/>
          </a:p>
        </p:txBody>
      </p:sp>
    </p:spTree>
    <p:extLst>
      <p:ext uri="{BB962C8B-B14F-4D97-AF65-F5344CB8AC3E}">
        <p14:creationId xmlns:p14="http://schemas.microsoft.com/office/powerpoint/2010/main" val="292805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E634536-52B6-2E4F-AB5E-22762BD0C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F6A1ABB-0BB7-9945-BF0B-98CCDF23E7EF}" type="slidenum">
              <a:rPr lang="en-US" altLang="en-US" sz="1200"/>
              <a:pPr eaLnBrk="1" hangingPunct="1"/>
              <a:t>46</a:t>
            </a:fld>
            <a:endParaRPr lang="en-US" altLang="en-US" sz="1200"/>
          </a:p>
        </p:txBody>
      </p:sp>
      <p:sp>
        <p:nvSpPr>
          <p:cNvPr id="144387" name="Rectangle 2">
            <a:extLst>
              <a:ext uri="{FF2B5EF4-FFF2-40B4-BE49-F238E27FC236}">
                <a16:creationId xmlns:a16="http://schemas.microsoft.com/office/drawing/2014/main" id="{E24E38FF-EFB5-154C-B2A1-9C3CE9980369}"/>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B0F40C89-6266-ED4D-BC70-59CA0AD08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en-US" sz="900"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4821FCCB-2BD1-B543-B2F4-0A6C852B69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56A4C6C-B855-3947-8C60-2C3AB4987F2A}" type="slidenum">
              <a:rPr lang="en-US" altLang="en-US" sz="1200"/>
              <a:pPr eaLnBrk="1" hangingPunct="1"/>
              <a:t>47</a:t>
            </a:fld>
            <a:endParaRPr lang="en-US" altLang="en-US" sz="1200"/>
          </a:p>
        </p:txBody>
      </p:sp>
      <p:sp>
        <p:nvSpPr>
          <p:cNvPr id="145411" name="Rectangle 2">
            <a:extLst>
              <a:ext uri="{FF2B5EF4-FFF2-40B4-BE49-F238E27FC236}">
                <a16:creationId xmlns:a16="http://schemas.microsoft.com/office/drawing/2014/main" id="{3685999C-4DEE-434B-967F-37A23AC8F7BD}"/>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39835B6E-DA83-0E46-A754-D1BE28FB1F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Zone 7 is the Glaucoma Hemifield Test (GHT), which compares five upper field sectors to five mirror images in the lower field.</a:t>
            </a:r>
            <a:r>
              <a:rPr lang="en-NZ" altLang="en-US" baseline="30000" dirty="0">
                <a:latin typeface="Arial" panose="020B0604020202020204" pitchFamily="34" charset="0"/>
              </a:rPr>
              <a:t>1</a:t>
            </a:r>
            <a:r>
              <a:rPr lang="en-NZ" altLang="en-US" dirty="0">
                <a:latin typeface="Arial" panose="020B0604020202020204" pitchFamily="34" charset="0"/>
              </a:rPr>
              <a:t> The paired sectors are based on the anatomy of the retinal nerve fibre layer (RNFL).</a:t>
            </a:r>
            <a:r>
              <a:rPr lang="en-NZ" altLang="en-US" baseline="30000" dirty="0">
                <a:latin typeface="Arial" panose="020B0604020202020204" pitchFamily="34" charset="0"/>
              </a:rPr>
              <a:t>2</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References</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1. 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a:p>
            <a:pPr eaLnBrk="1" hangingPunct="1"/>
            <a:r>
              <a:rPr lang="en-AU" altLang="en-US" sz="900" dirty="0">
                <a:latin typeface="Arial" panose="020B0604020202020204" pitchFamily="34" charset="0"/>
              </a:rPr>
              <a:t>2. </a:t>
            </a:r>
            <a:r>
              <a:rPr lang="en-NZ" altLang="en-US" sz="900" dirty="0" err="1">
                <a:latin typeface="Arial" panose="020B0604020202020204" pitchFamily="34" charset="0"/>
              </a:rPr>
              <a:t>Asman</a:t>
            </a:r>
            <a:r>
              <a:rPr lang="en-NZ" altLang="en-US" sz="900" dirty="0">
                <a:latin typeface="Arial" panose="020B0604020202020204" pitchFamily="34" charset="0"/>
              </a:rPr>
              <a:t> P, </a:t>
            </a:r>
            <a:r>
              <a:rPr lang="en-NZ" altLang="en-US" sz="900" dirty="0" err="1">
                <a:latin typeface="Arial" panose="020B0604020202020204" pitchFamily="34" charset="0"/>
              </a:rPr>
              <a:t>Heijl</a:t>
            </a:r>
            <a:r>
              <a:rPr lang="en-NZ" altLang="en-US" sz="900" dirty="0">
                <a:latin typeface="Arial" panose="020B0604020202020204" pitchFamily="34" charset="0"/>
              </a:rPr>
              <a:t> A. Glaucoma Hemifield Test. Automated visual field evaluation. </a:t>
            </a:r>
            <a:r>
              <a:rPr lang="en-NZ" altLang="en-US" sz="900" i="1" dirty="0">
                <a:latin typeface="Arial" panose="020B0604020202020204" pitchFamily="34" charset="0"/>
              </a:rPr>
              <a:t>Arch </a:t>
            </a:r>
            <a:r>
              <a:rPr lang="en-NZ" altLang="en-US" sz="900" i="1" dirty="0" err="1">
                <a:latin typeface="Arial" panose="020B0604020202020204" pitchFamily="34" charset="0"/>
              </a:rPr>
              <a:t>Ophthalmol</a:t>
            </a:r>
            <a:r>
              <a:rPr lang="en-NZ" altLang="en-US" sz="900" dirty="0">
                <a:latin typeface="Arial" panose="020B0604020202020204" pitchFamily="34" charset="0"/>
              </a:rPr>
              <a:t> 1992; 110: 812–9.</a:t>
            </a:r>
          </a:p>
          <a:p>
            <a:pPr eaLnBrk="1" hangingPunct="1"/>
            <a:endParaRPr lang="en-NZ" altLang="en-US" dirty="0">
              <a:latin typeface="Arial" panose="020B0604020202020204" pitchFamily="34" charset="0"/>
            </a:endParaRPr>
          </a:p>
          <a:p>
            <a:pPr eaLnBrk="1" hangingPunct="1"/>
            <a:r>
              <a:rPr lang="en-NZ" altLang="en-US" dirty="0">
                <a:latin typeface="Arial" panose="020B0604020202020204" pitchFamily="34" charset="0"/>
              </a:rPr>
              <a:t>The Glaucoma Hemifield Test (GHT) is very important, but not infallible </a:t>
            </a:r>
            <a:r>
              <a:rPr lang="en-NZ" altLang="en-US" dirty="0">
                <a:latin typeface="Arial" panose="020B0604020202020204" pitchFamily="34" charset="0"/>
                <a:cs typeface="Arial" panose="020B0604020202020204" pitchFamily="34" charset="0"/>
              </a:rPr>
              <a:t>– as shown by the placement of sectors in the slide, the test is not designed to detect a temporal wedge defect. These defects are fortunately rare.</a:t>
            </a:r>
            <a:endParaRPr lang="en-NZ" altLang="en-US" dirty="0">
              <a:latin typeface="Arial" panose="020B0604020202020204" pitchFamily="34" charset="0"/>
            </a:endParaRPr>
          </a:p>
          <a:p>
            <a:pPr eaLnBrk="1" hangingPunct="1"/>
            <a:endParaRPr lang="en-NZ"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NZ"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4821FCCB-2BD1-B543-B2F4-0A6C852B69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56A4C6C-B855-3947-8C60-2C3AB4987F2A}" type="slidenum">
              <a:rPr lang="en-US" altLang="en-US" sz="1200"/>
              <a:pPr eaLnBrk="1" hangingPunct="1"/>
              <a:t>48</a:t>
            </a:fld>
            <a:endParaRPr lang="en-US" altLang="en-US" sz="1200"/>
          </a:p>
        </p:txBody>
      </p:sp>
      <p:sp>
        <p:nvSpPr>
          <p:cNvPr id="145411" name="Rectangle 2">
            <a:extLst>
              <a:ext uri="{FF2B5EF4-FFF2-40B4-BE49-F238E27FC236}">
                <a16:creationId xmlns:a16="http://schemas.microsoft.com/office/drawing/2014/main" id="{3685999C-4DEE-434B-967F-37A23AC8F7BD}"/>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39835B6E-DA83-0E46-A754-D1BE28FB1F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Zone 7 is the Glaucoma Hemifield Test (GHT), which compares five upper field sectors to five mirror images in the lower field.</a:t>
            </a:r>
            <a:r>
              <a:rPr lang="en-NZ" altLang="en-US" baseline="30000" dirty="0">
                <a:latin typeface="Arial" panose="020B0604020202020204" pitchFamily="34" charset="0"/>
              </a:rPr>
              <a:t>1</a:t>
            </a:r>
            <a:r>
              <a:rPr lang="en-NZ" altLang="en-US" dirty="0">
                <a:latin typeface="Arial" panose="020B0604020202020204" pitchFamily="34" charset="0"/>
              </a:rPr>
              <a:t> The paired sectors are based on the anatomy of the retinal nerve fibre layer (RNFL).</a:t>
            </a:r>
            <a:r>
              <a:rPr lang="en-NZ" altLang="en-US" baseline="30000" dirty="0">
                <a:latin typeface="Arial" panose="020B0604020202020204" pitchFamily="34" charset="0"/>
              </a:rPr>
              <a:t>2</a:t>
            </a:r>
          </a:p>
          <a:p>
            <a:pPr eaLnBrk="1" hangingPunct="1"/>
            <a:r>
              <a:rPr lang="en-US" altLang="en-US" b="1" dirty="0">
                <a:latin typeface="Arial" panose="020B0604020202020204" pitchFamily="34" charset="0"/>
              </a:rPr>
              <a:t>References</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1. 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a:p>
            <a:pPr eaLnBrk="1" hangingPunct="1"/>
            <a:r>
              <a:rPr lang="en-AU" altLang="en-US" sz="900" dirty="0">
                <a:latin typeface="Arial" panose="020B0604020202020204" pitchFamily="34" charset="0"/>
              </a:rPr>
              <a:t>2. </a:t>
            </a:r>
            <a:r>
              <a:rPr lang="en-NZ" altLang="en-US" sz="900" dirty="0" err="1">
                <a:latin typeface="Arial" panose="020B0604020202020204" pitchFamily="34" charset="0"/>
              </a:rPr>
              <a:t>Asman</a:t>
            </a:r>
            <a:r>
              <a:rPr lang="en-NZ" altLang="en-US" sz="900" dirty="0">
                <a:latin typeface="Arial" panose="020B0604020202020204" pitchFamily="34" charset="0"/>
              </a:rPr>
              <a:t> P, </a:t>
            </a:r>
            <a:r>
              <a:rPr lang="en-NZ" altLang="en-US" sz="900" dirty="0" err="1">
                <a:latin typeface="Arial" panose="020B0604020202020204" pitchFamily="34" charset="0"/>
              </a:rPr>
              <a:t>Heijl</a:t>
            </a:r>
            <a:r>
              <a:rPr lang="en-NZ" altLang="en-US" sz="900" dirty="0">
                <a:latin typeface="Arial" panose="020B0604020202020204" pitchFamily="34" charset="0"/>
              </a:rPr>
              <a:t> A. Glaucoma Hemifield Test. Automated visual field evaluation. </a:t>
            </a:r>
            <a:r>
              <a:rPr lang="en-NZ" altLang="en-US" sz="900" i="1" dirty="0">
                <a:latin typeface="Arial" panose="020B0604020202020204" pitchFamily="34" charset="0"/>
              </a:rPr>
              <a:t>Arch </a:t>
            </a:r>
            <a:r>
              <a:rPr lang="en-NZ" altLang="en-US" sz="900" i="1" dirty="0" err="1">
                <a:latin typeface="Arial" panose="020B0604020202020204" pitchFamily="34" charset="0"/>
              </a:rPr>
              <a:t>Ophthalmol</a:t>
            </a:r>
            <a:r>
              <a:rPr lang="en-NZ" altLang="en-US" sz="900" dirty="0">
                <a:latin typeface="Arial" panose="020B0604020202020204" pitchFamily="34" charset="0"/>
              </a:rPr>
              <a:t> 1992; 110: 812–9.</a:t>
            </a:r>
          </a:p>
          <a:p>
            <a:pPr eaLnBrk="1" hangingPunct="1"/>
            <a:endParaRPr lang="en-NZ" altLang="en-US" dirty="0">
              <a:latin typeface="Arial" panose="020B0604020202020204" pitchFamily="34" charset="0"/>
            </a:endParaRPr>
          </a:p>
          <a:p>
            <a:pPr eaLnBrk="1" hangingPunct="1"/>
            <a:r>
              <a:rPr lang="en-NZ" altLang="en-US" dirty="0">
                <a:latin typeface="Arial" panose="020B0604020202020204" pitchFamily="34" charset="0"/>
              </a:rPr>
              <a:t>The GHT is considered to be </a:t>
            </a:r>
            <a:r>
              <a:rPr lang="en-NZ" altLang="en-US" i="1" dirty="0">
                <a:latin typeface="Arial" panose="020B0604020202020204" pitchFamily="34" charset="0"/>
              </a:rPr>
              <a:t>outside normal limits</a:t>
            </a:r>
            <a:r>
              <a:rPr lang="en-NZ" altLang="en-US" dirty="0">
                <a:latin typeface="Arial" panose="020B0604020202020204" pitchFamily="34" charset="0"/>
              </a:rPr>
              <a:t> if:</a:t>
            </a:r>
          </a:p>
          <a:p>
            <a:pPr lvl="1" eaLnBrk="1" hangingPunct="1">
              <a:buFontTx/>
              <a:buChar char="•"/>
            </a:pPr>
            <a:r>
              <a:rPr lang="en-NZ" altLang="en-US" dirty="0">
                <a:latin typeface="Arial" panose="020B0604020202020204" pitchFamily="34" charset="0"/>
              </a:rPr>
              <a:t>the values for any sector differ between the upper and lower field to a degree found in &lt; 1% of the population, or</a:t>
            </a:r>
          </a:p>
          <a:p>
            <a:pPr lvl="1" eaLnBrk="1" hangingPunct="1">
              <a:buFontTx/>
              <a:buChar char="•"/>
            </a:pPr>
            <a:r>
              <a:rPr lang="en-NZ" altLang="en-US" dirty="0">
                <a:latin typeface="Arial" panose="020B0604020202020204" pitchFamily="34" charset="0"/>
              </a:rPr>
              <a:t>the values for any pair of sectors are depressed to a degree found in </a:t>
            </a:r>
            <a:br>
              <a:rPr lang="en-NZ" altLang="en-US" dirty="0">
                <a:latin typeface="Arial" panose="020B0604020202020204" pitchFamily="34" charset="0"/>
              </a:rPr>
            </a:br>
            <a:r>
              <a:rPr lang="en-NZ" altLang="en-US" dirty="0">
                <a:latin typeface="Arial" panose="020B0604020202020204" pitchFamily="34" charset="0"/>
              </a:rPr>
              <a:t>&lt; 0.5% of the population.</a:t>
            </a:r>
          </a:p>
          <a:p>
            <a:pPr eaLnBrk="1" hangingPunct="1"/>
            <a:r>
              <a:rPr lang="en-NZ" altLang="en-US" dirty="0">
                <a:latin typeface="Arial" panose="020B0604020202020204" pitchFamily="34" charset="0"/>
              </a:rPr>
              <a:t>The test is classed as </a:t>
            </a:r>
            <a:r>
              <a:rPr lang="en-NZ" altLang="en-US" i="1" dirty="0">
                <a:latin typeface="Arial" panose="020B0604020202020204" pitchFamily="34" charset="0"/>
              </a:rPr>
              <a:t>borderline</a:t>
            </a:r>
            <a:r>
              <a:rPr lang="en-NZ" altLang="en-US" dirty="0">
                <a:latin typeface="Arial" panose="020B0604020202020204" pitchFamily="34" charset="0"/>
              </a:rPr>
              <a:t> if neither of the above conditions apply, but the observed difference between the upper and lower fields for a given sector would be expected in &lt; 3% of the population.</a:t>
            </a:r>
          </a:p>
          <a:p>
            <a:pPr eaLnBrk="1" hangingPunct="1"/>
            <a:r>
              <a:rPr lang="en-NZ" altLang="en-US" dirty="0">
                <a:latin typeface="Arial" panose="020B0604020202020204" pitchFamily="34" charset="0"/>
              </a:rPr>
              <a:t>If the best part of the visual field is depressed or elevated to a degree expected in &lt; 0.5% of the population, the field is considered to have </a:t>
            </a:r>
            <a:r>
              <a:rPr lang="en-NZ" altLang="en-US" i="1" dirty="0">
                <a:latin typeface="Arial" panose="020B0604020202020204" pitchFamily="34" charset="0"/>
              </a:rPr>
              <a:t>general reduction of sensitivity</a:t>
            </a:r>
            <a:r>
              <a:rPr lang="en-NZ" altLang="en-US" dirty="0">
                <a:latin typeface="Arial" panose="020B0604020202020204" pitchFamily="34" charset="0"/>
              </a:rPr>
              <a:t> or </a:t>
            </a:r>
            <a:r>
              <a:rPr lang="en-NZ" altLang="en-US" i="1" dirty="0">
                <a:latin typeface="Arial" panose="020B0604020202020204" pitchFamily="34" charset="0"/>
              </a:rPr>
              <a:t>abnormally high sensitivity</a:t>
            </a:r>
            <a:r>
              <a:rPr lang="en-NZ" altLang="en-US" dirty="0">
                <a:latin typeface="Arial" panose="020B0604020202020204" pitchFamily="34" charset="0"/>
              </a:rPr>
              <a:t>, respectively.</a:t>
            </a:r>
          </a:p>
          <a:p>
            <a:pPr eaLnBrk="1" hangingPunct="1"/>
            <a:r>
              <a:rPr lang="en-US" altLang="en-US" b="1" dirty="0">
                <a:latin typeface="Arial" panose="020B0604020202020204" pitchFamily="34" charset="0"/>
              </a:rPr>
              <a:t>Reference</a:t>
            </a:r>
            <a:endParaRPr lang="en-NZ"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a:p>
            <a:pPr eaLnBrk="1" hangingPunct="1"/>
            <a:endParaRPr lang="en-NZ" altLang="en-US" dirty="0">
              <a:latin typeface="Arial" panose="020B0604020202020204" pitchFamily="34" charset="0"/>
            </a:endParaRPr>
          </a:p>
          <a:p>
            <a:pPr eaLnBrk="1" hangingPunct="1"/>
            <a:r>
              <a:rPr lang="en-NZ" altLang="en-US" dirty="0">
                <a:latin typeface="Arial" panose="020B0604020202020204" pitchFamily="34" charset="0"/>
              </a:rPr>
              <a:t>The Glaucoma Hemifield Test (GHT) is very important, but not infallible </a:t>
            </a:r>
            <a:r>
              <a:rPr lang="en-NZ" altLang="en-US" dirty="0">
                <a:latin typeface="Arial" panose="020B0604020202020204" pitchFamily="34" charset="0"/>
                <a:cs typeface="Arial" panose="020B0604020202020204" pitchFamily="34" charset="0"/>
              </a:rPr>
              <a:t>– as shown by the placement of sectors in the slide, the test is not designed to detect a temporal wedge defect. These defects are fortunately rare.</a:t>
            </a:r>
            <a:endParaRPr lang="en-NZ"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NZ"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extLst>
      <p:ext uri="{BB962C8B-B14F-4D97-AF65-F5344CB8AC3E}">
        <p14:creationId xmlns:p14="http://schemas.microsoft.com/office/powerpoint/2010/main" val="1939580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2C4EF1DB-45EC-704F-B1AC-ED9908FDC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40B8F9F-9AB2-C44C-82EF-F56E0650137B}" type="slidenum">
              <a:rPr lang="en-US" altLang="en-US" sz="1200"/>
              <a:pPr eaLnBrk="1" hangingPunct="1"/>
              <a:t>49</a:t>
            </a:fld>
            <a:endParaRPr lang="en-US" altLang="en-US" sz="1200"/>
          </a:p>
        </p:txBody>
      </p:sp>
      <p:sp>
        <p:nvSpPr>
          <p:cNvPr id="147459" name="Rectangle 2">
            <a:extLst>
              <a:ext uri="{FF2B5EF4-FFF2-40B4-BE49-F238E27FC236}">
                <a16:creationId xmlns:a16="http://schemas.microsoft.com/office/drawing/2014/main" id="{4CDA337D-E856-8645-8CEC-8FB950176E23}"/>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0AA4FB3B-40B1-4948-9BE2-3D6BBDCEBE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Zone 8 shows the actual threshold values. These should be examined for any pattern or scotoma if all zones are normal but the clinical features are very suspicious. The threshold values may suggest a scotoma, which is defined by comparison with the surrounding regions rather than the normal values. It is also valuable to compare the thresholds in the upper and lower arcuate areas and look for any clinical correlation.</a:t>
            </a:r>
          </a:p>
          <a:p>
            <a:pPr eaLnBrk="1" hangingPunct="1"/>
            <a:r>
              <a:rPr lang="en-NZ" altLang="en-US" dirty="0">
                <a:latin typeface="Arial" panose="020B0604020202020204" pitchFamily="34" charset="0"/>
              </a:rPr>
              <a:t>If a defect is repeatable and correlates with the clinical features, treatment can be initiated.</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a:p>
            <a:pPr eaLnBrk="1" hangingPunct="1"/>
            <a:endParaRPr lang="en-AU"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5E47A783-65E1-6044-B17D-9EA7DD3A24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8B578E65-A702-2C41-B6FE-FF51C1B11D20}" type="slidenum">
              <a:rPr lang="en-US" altLang="en-US" sz="1200"/>
              <a:pPr eaLnBrk="1" hangingPunct="1"/>
              <a:t>5</a:t>
            </a:fld>
            <a:endParaRPr lang="en-US" altLang="en-US" sz="1200"/>
          </a:p>
        </p:txBody>
      </p:sp>
      <p:sp>
        <p:nvSpPr>
          <p:cNvPr id="99331" name="Rectangle 2">
            <a:extLst>
              <a:ext uri="{FF2B5EF4-FFF2-40B4-BE49-F238E27FC236}">
                <a16:creationId xmlns:a16="http://schemas.microsoft.com/office/drawing/2014/main" id="{7C4693A9-47D2-D84E-9DF5-FCCA4469B5E9}"/>
              </a:ext>
            </a:extLst>
          </p:cNvPr>
          <p:cNvSpPr>
            <a:spLocks noGrp="1" noRot="1" noChangeAspect="1" noChangeArrowheads="1" noTextEdit="1"/>
          </p:cNvSpPr>
          <p:nvPr>
            <p:ph type="sldImg"/>
          </p:nvPr>
        </p:nvSpPr>
        <p:spPr>
          <a:xfrm>
            <a:off x="36513" y="750888"/>
            <a:ext cx="6594475" cy="3709987"/>
          </a:xfrm>
          <a:ln/>
        </p:spPr>
      </p:sp>
      <p:sp>
        <p:nvSpPr>
          <p:cNvPr id="99332" name="Rectangle 3">
            <a:extLst>
              <a:ext uri="{FF2B5EF4-FFF2-40B4-BE49-F238E27FC236}">
                <a16:creationId xmlns:a16="http://schemas.microsoft.com/office/drawing/2014/main" id="{5609F0AD-29BC-2E41-99BA-7392177A1F25}"/>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normal visual threshold is the mean threshold in normal individuals in a specified age group and field location. Automated perimeters compare the patient’s sensitivity against stored values for normal individuals.</a:t>
            </a:r>
          </a:p>
          <a:p>
            <a:pPr eaLnBrk="1" hangingPunct="1"/>
            <a:r>
              <a:rPr lang="en-NZ" altLang="en-US">
                <a:latin typeface="Arial" panose="020B0604020202020204" pitchFamily="34" charset="0"/>
              </a:rPr>
              <a:t>A young person with experience of perimetry will probably be able to detect a 40 dB target at the fovea.</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176C2F0-9F81-564A-A27C-F974B3603B2D}" type="slidenum">
              <a:rPr lang="en-US" smtClean="0"/>
              <a:t>50</a:t>
            </a:fld>
            <a:endParaRPr lang="en-US"/>
          </a:p>
        </p:txBody>
      </p:sp>
    </p:spTree>
    <p:extLst>
      <p:ext uri="{BB962C8B-B14F-4D97-AF65-F5344CB8AC3E}">
        <p14:creationId xmlns:p14="http://schemas.microsoft.com/office/powerpoint/2010/main" val="1573648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D3B5FE86-653D-1349-AD99-1471BC269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4D6369F-BBE4-6C43-AEAC-29F2C7F1B2BF}" type="slidenum">
              <a:rPr lang="en-US" altLang="en-US" sz="1200"/>
              <a:pPr eaLnBrk="1" hangingPunct="1"/>
              <a:t>51</a:t>
            </a:fld>
            <a:endParaRPr lang="en-US" altLang="en-US" sz="1200"/>
          </a:p>
        </p:txBody>
      </p:sp>
      <p:sp>
        <p:nvSpPr>
          <p:cNvPr id="149507" name="Rectangle 2">
            <a:extLst>
              <a:ext uri="{FF2B5EF4-FFF2-40B4-BE49-F238E27FC236}">
                <a16:creationId xmlns:a16="http://schemas.microsoft.com/office/drawing/2014/main" id="{D007B48E-AAAB-4D4B-A81C-3EEAAE19D5DB}"/>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088E9CBE-FBDF-C94F-B4F1-4858E3EB8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In summary, the clinician should remember never to rely on the grey scale or the visual field alone when making a diagnosis; perimetry results must always be correlated with clinical findings.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662F0EEC-AA4A-224B-8139-4856159901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1AC3F66-F100-7B46-AE32-CAC0884C9E13}" type="slidenum">
              <a:rPr lang="en-US" altLang="en-US" sz="1200"/>
              <a:pPr eaLnBrk="1" hangingPunct="1"/>
              <a:t>52</a:t>
            </a:fld>
            <a:endParaRPr lang="en-US" altLang="en-US" sz="1200"/>
          </a:p>
        </p:txBody>
      </p:sp>
      <p:sp>
        <p:nvSpPr>
          <p:cNvPr id="150531" name="Rectangle 2">
            <a:extLst>
              <a:ext uri="{FF2B5EF4-FFF2-40B4-BE49-F238E27FC236}">
                <a16:creationId xmlns:a16="http://schemas.microsoft.com/office/drawing/2014/main" id="{94BB48EE-FB43-EB44-A28D-90B7CA3715E7}"/>
              </a:ext>
            </a:extLst>
          </p:cNvPr>
          <p:cNvSpPr>
            <a:spLocks noGrp="1" noRot="1" noChangeAspect="1" noChangeArrowheads="1" noTextEdit="1"/>
          </p:cNvSpPr>
          <p:nvPr>
            <p:ph type="sldImg"/>
          </p:nvPr>
        </p:nvSpPr>
        <p:spPr>
          <a:xfrm>
            <a:off x="36513" y="750888"/>
            <a:ext cx="6594475" cy="3709987"/>
          </a:xfrm>
          <a:ln/>
        </p:spPr>
      </p:sp>
      <p:sp>
        <p:nvSpPr>
          <p:cNvPr id="150532" name="Rectangle 3">
            <a:extLst>
              <a:ext uri="{FF2B5EF4-FFF2-40B4-BE49-F238E27FC236}">
                <a16:creationId xmlns:a16="http://schemas.microsoft.com/office/drawing/2014/main" id="{18EF71CA-F28F-7B40-999B-A1A104E01F01}"/>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en-US" sz="90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E3EF0210-080C-6D40-A9A9-2B3991188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7D3418D-1042-5B44-AE56-A03FE3D8CB26}" type="slidenum">
              <a:rPr lang="en-US" altLang="en-US" sz="1200"/>
              <a:pPr eaLnBrk="1" hangingPunct="1"/>
              <a:t>53</a:t>
            </a:fld>
            <a:endParaRPr lang="en-US" altLang="en-US" sz="1200"/>
          </a:p>
        </p:txBody>
      </p:sp>
      <p:sp>
        <p:nvSpPr>
          <p:cNvPr id="151555" name="Rectangle 2">
            <a:extLst>
              <a:ext uri="{FF2B5EF4-FFF2-40B4-BE49-F238E27FC236}">
                <a16:creationId xmlns:a16="http://schemas.microsoft.com/office/drawing/2014/main" id="{FFE7DC8F-FFC3-1649-85D4-F1AAD01525B7}"/>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8FBAD9E6-BD98-204B-AC71-1ACB77187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lists some typical characteristics of glaucomatous visual defects, while the following slides describe the criteria used to identify a glaucomatous visual field defect on an automated perimetry printout.</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r>
              <a:rPr lang="en-NZ" altLang="en-US" sz="900">
                <a:latin typeface="Arial" panose="020B0604020202020204" pitchFamily="34" charset="0"/>
              </a:rPr>
              <a:t>South East Asia Glaucoma Interest Group. </a:t>
            </a:r>
            <a:r>
              <a:rPr lang="en-NZ" altLang="en-US" sz="900" i="1">
                <a:latin typeface="Arial" panose="020B0604020202020204" pitchFamily="34" charset="0"/>
              </a:rPr>
              <a:t>Asia Pacific Glaucoma Guidelines</a:t>
            </a:r>
            <a:r>
              <a:rPr lang="en-NZ" altLang="en-US" sz="900">
                <a:latin typeface="Arial" panose="020B0604020202020204" pitchFamily="34" charset="0"/>
              </a:rPr>
              <a:t>, 2</a:t>
            </a:r>
            <a:r>
              <a:rPr lang="en-NZ" altLang="en-US" sz="900" baseline="30000">
                <a:latin typeface="Arial" panose="020B0604020202020204" pitchFamily="34" charset="0"/>
              </a:rPr>
              <a:t>nd</a:t>
            </a:r>
            <a:r>
              <a:rPr lang="en-NZ" altLang="en-US" sz="900">
                <a:latin typeface="Arial" panose="020B0604020202020204" pitchFamily="34" charset="0"/>
              </a:rPr>
              <a:t> Edition. Sydney: SEAGIG, 2008. Available at: </a:t>
            </a:r>
            <a:r>
              <a:rPr lang="en-NZ" altLang="en-US">
                <a:latin typeface="Arial" panose="020B0604020202020204" pitchFamily="34" charset="0"/>
              </a:rPr>
              <a:t>www.seagig.org/toc/APGGuidelinesNMview.pdf</a:t>
            </a:r>
            <a:r>
              <a:rPr lang="en-NZ" altLang="en-US" sz="900">
                <a:latin typeface="Arial" panose="020B0604020202020204" pitchFamily="34" charset="0"/>
              </a:rP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5020EC3B-C74F-4E43-88D5-FA8BDE3917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4B910552-8DF1-4145-8C4E-99C474EABAF9}" type="slidenum">
              <a:rPr lang="en-US" altLang="en-US" sz="1200"/>
              <a:pPr eaLnBrk="1" hangingPunct="1"/>
              <a:t>54</a:t>
            </a:fld>
            <a:endParaRPr lang="en-US" altLang="en-US" sz="1200"/>
          </a:p>
        </p:txBody>
      </p:sp>
      <p:sp>
        <p:nvSpPr>
          <p:cNvPr id="152579" name="Rectangle 2">
            <a:extLst>
              <a:ext uri="{FF2B5EF4-FFF2-40B4-BE49-F238E27FC236}">
                <a16:creationId xmlns:a16="http://schemas.microsoft.com/office/drawing/2014/main" id="{88C6F86A-55A2-8748-8A5C-D855111BD389}"/>
              </a:ext>
            </a:extLst>
          </p:cNvPr>
          <p:cNvSpPr>
            <a:spLocks noGrp="1" noRot="1" noChangeAspect="1" noChangeArrowheads="1" noTextEdit="1"/>
          </p:cNvSpPr>
          <p:nvPr>
            <p:ph type="sldImg"/>
          </p:nvPr>
        </p:nvSpPr>
        <p:spPr>
          <a:xfrm>
            <a:off x="36513" y="750888"/>
            <a:ext cx="6594475" cy="3709987"/>
          </a:xfrm>
          <a:ln/>
        </p:spPr>
      </p:sp>
      <p:sp>
        <p:nvSpPr>
          <p:cNvPr id="152580" name="Rectangle 3">
            <a:extLst>
              <a:ext uri="{FF2B5EF4-FFF2-40B4-BE49-F238E27FC236}">
                <a16:creationId xmlns:a16="http://schemas.microsoft.com/office/drawing/2014/main" id="{9946136E-121B-F84E-8F47-058360624E56}"/>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Anderson and Patella proposed three criteria for a glaucomatous field defect.</a:t>
            </a:r>
            <a:r>
              <a:rPr lang="en-NZ" altLang="en-US" baseline="30000" dirty="0">
                <a:latin typeface="Arial" panose="020B0604020202020204" pitchFamily="34" charset="0"/>
              </a:rPr>
              <a:t>1</a:t>
            </a:r>
          </a:p>
          <a:p>
            <a:pPr eaLnBrk="1" hangingPunct="1"/>
            <a:endParaRPr lang="en-NZ" altLang="en-US" baseline="30000" dirty="0">
              <a:latin typeface="Arial" panose="020B0604020202020204" pitchFamily="34" charset="0"/>
            </a:endParaRPr>
          </a:p>
          <a:p>
            <a:pPr eaLnBrk="1" hangingPunct="1"/>
            <a:r>
              <a:rPr lang="en-NZ" altLang="en-US" b="1" dirty="0">
                <a:latin typeface="Arial" panose="020B0604020202020204" pitchFamily="34" charset="0"/>
              </a:rPr>
              <a:t>[1] Pattern deviation plot</a:t>
            </a:r>
            <a:r>
              <a:rPr lang="en-NZ" altLang="en-US" b="1" baseline="30000" dirty="0">
                <a:latin typeface="Arial" panose="020B0604020202020204" pitchFamily="34" charset="0"/>
              </a:rPr>
              <a:t>2</a:t>
            </a:r>
          </a:p>
          <a:p>
            <a:pPr eaLnBrk="1" hangingPunct="1"/>
            <a:r>
              <a:rPr lang="en-NZ" altLang="en-US" dirty="0">
                <a:latin typeface="Arial" panose="020B0604020202020204" pitchFamily="34" charset="0"/>
              </a:rPr>
              <a:t>The outside edge points in the pattern deviation plot must be ignored if a 30</a:t>
            </a:r>
            <a:r>
              <a:rPr lang="en-NZ" altLang="en-US" dirty="0">
                <a:latin typeface="Arial" panose="020B0604020202020204" pitchFamily="34" charset="0"/>
                <a:cs typeface="Arial" panose="020B0604020202020204" pitchFamily="34" charset="0"/>
              </a:rPr>
              <a:t>–2 program (testing out to 30 degrees) is used, but this is not necessary for a </a:t>
            </a:r>
            <a:r>
              <a:rPr lang="en-NZ" altLang="en-US" dirty="0">
                <a:latin typeface="Arial" panose="020B0604020202020204" pitchFamily="34" charset="0"/>
              </a:rPr>
              <a:t>24</a:t>
            </a:r>
            <a:r>
              <a:rPr lang="en-NZ" altLang="en-US" dirty="0">
                <a:latin typeface="Arial" panose="020B0604020202020204" pitchFamily="34" charset="0"/>
                <a:cs typeface="Arial" panose="020B0604020202020204" pitchFamily="34" charset="0"/>
              </a:rPr>
              <a:t>–2 program.</a:t>
            </a:r>
          </a:p>
          <a:p>
            <a:pPr eaLnBrk="1" hangingPunct="1"/>
            <a:r>
              <a:rPr lang="en-NZ" altLang="en-US" dirty="0">
                <a:latin typeface="Arial" panose="020B0604020202020204" pitchFamily="34" charset="0"/>
                <a:cs typeface="Arial" panose="020B0604020202020204" pitchFamily="34" charset="0"/>
              </a:rPr>
              <a:t>The field defect may be labelled as early glaucoma if the pattern deviation plot contains a cluster of </a:t>
            </a:r>
            <a:r>
              <a:rPr lang="en-NZ" altLang="en-US" dirty="0">
                <a:latin typeface="Arial" panose="020B0604020202020204" pitchFamily="34" charset="0"/>
                <a:cs typeface="Arial" panose="020B0604020202020204" pitchFamily="34" charset="0"/>
                <a:sym typeface="Symbol" pitchFamily="2" charset="2"/>
              </a:rPr>
              <a:t> 3 non-edge points in the arcuate area, all of which are depressed to a degree that would be found in &lt; 5% of the population and one of which is depressed to a degree found in &lt; 1% of the population.</a:t>
            </a:r>
            <a:endParaRPr lang="en-NZ" altLang="en-US" baseline="30000" dirty="0">
              <a:latin typeface="Arial" panose="020B0604020202020204" pitchFamily="34" charset="0"/>
            </a:endParaRPr>
          </a:p>
          <a:p>
            <a:pPr eaLnBrk="1" hangingPunct="1"/>
            <a:r>
              <a:rPr lang="en-AU" altLang="en-US" dirty="0">
                <a:latin typeface="Arial" panose="020B0604020202020204" pitchFamily="34" charset="0"/>
              </a:rPr>
              <a:t>The pattern deviation plot reproduced on the slide meets the first criterion for a glaucomatous defect.</a:t>
            </a:r>
          </a:p>
          <a:p>
            <a:pPr eaLnBrk="1" hangingPunct="1"/>
            <a:endParaRPr lang="en-AU" altLang="en-US" dirty="0">
              <a:latin typeface="Arial" panose="020B0604020202020204" pitchFamily="34" charset="0"/>
            </a:endParaRPr>
          </a:p>
          <a:p>
            <a:pPr eaLnBrk="1" hangingPunct="1"/>
            <a:r>
              <a:rPr lang="en-US" altLang="en-US" b="1" dirty="0">
                <a:latin typeface="Arial" panose="020B0604020202020204" pitchFamily="34" charset="0"/>
              </a:rPr>
              <a:t>References</a:t>
            </a:r>
            <a:endParaRPr lang="en-AU" altLang="en-US" dirty="0">
              <a:latin typeface="Arial" panose="020B0604020202020204" pitchFamily="34" charset="0"/>
            </a:endParaRPr>
          </a:p>
          <a:p>
            <a:pPr marL="0" lvl="1" indent="0" eaLnBrk="1" hangingPunct="1"/>
            <a:r>
              <a:rPr lang="en-AU" altLang="en-US" sz="900" dirty="0">
                <a:latin typeface="Arial" panose="020B0604020202020204" pitchFamily="34" charset="0"/>
              </a:rPr>
              <a:t>1. </a:t>
            </a:r>
            <a:r>
              <a:rPr lang="en-NZ" altLang="en-US" sz="900" dirty="0">
                <a:latin typeface="Arial" panose="020B0604020202020204" pitchFamily="34" charset="0"/>
                <a:cs typeface="Times New Roman" panose="02020603050405020304" pitchFamily="18" charset="0"/>
              </a:rPr>
              <a:t>Anderson DR, Patella VM. </a:t>
            </a:r>
            <a:r>
              <a:rPr lang="en-NZ" altLang="en-US" sz="900" i="1" dirty="0">
                <a:latin typeface="Arial" panose="020B0604020202020204" pitchFamily="34" charset="0"/>
                <a:cs typeface="Times New Roman" panose="02020603050405020304" pitchFamily="18" charset="0"/>
              </a:rPr>
              <a:t>Automated Static Perimetry</a:t>
            </a:r>
            <a:r>
              <a:rPr lang="en-NZ" altLang="en-US" sz="900" dirty="0">
                <a:latin typeface="Arial" panose="020B0604020202020204" pitchFamily="34" charset="0"/>
                <a:cs typeface="Times New Roman" panose="02020603050405020304" pitchFamily="18" charset="0"/>
              </a:rPr>
              <a:t>. 2</a:t>
            </a:r>
            <a:r>
              <a:rPr lang="en-NZ" altLang="en-US" sz="900" baseline="30000" dirty="0">
                <a:latin typeface="Arial" panose="020B0604020202020204" pitchFamily="34" charset="0"/>
                <a:cs typeface="Times New Roman" panose="02020603050405020304" pitchFamily="18" charset="0"/>
              </a:rPr>
              <a:t>nd</a:t>
            </a:r>
            <a:r>
              <a:rPr lang="en-NZ" altLang="en-US" sz="900" dirty="0">
                <a:latin typeface="Arial" panose="020B0604020202020204" pitchFamily="34" charset="0"/>
                <a:cs typeface="Times New Roman" panose="02020603050405020304" pitchFamily="18" charset="0"/>
              </a:rPr>
              <a:t> </a:t>
            </a:r>
            <a:r>
              <a:rPr lang="en-NZ" altLang="en-US" sz="900" dirty="0" err="1">
                <a:latin typeface="Arial" panose="020B0604020202020204" pitchFamily="34" charset="0"/>
                <a:cs typeface="Times New Roman" panose="02020603050405020304" pitchFamily="18" charset="0"/>
              </a:rPr>
              <a:t>Edn</a:t>
            </a:r>
            <a:r>
              <a:rPr lang="en-NZ" altLang="en-US" sz="900" dirty="0">
                <a:latin typeface="Arial" panose="020B0604020202020204" pitchFamily="34" charset="0"/>
                <a:cs typeface="Times New Roman" panose="02020603050405020304" pitchFamily="18" charset="0"/>
              </a:rPr>
              <a:t>. St Louis: Mosby, 1999.</a:t>
            </a:r>
            <a:r>
              <a:rPr lang="en-AU" altLang="en-US" sz="900" dirty="0">
                <a:latin typeface="Arial" panose="020B0604020202020204" pitchFamily="34" charset="0"/>
                <a:cs typeface="Times New Roman" panose="02020603050405020304" pitchFamily="18" charset="0"/>
              </a:rPr>
              <a:t> </a:t>
            </a:r>
            <a:endParaRPr lang="en-AU" altLang="en-US" sz="900" dirty="0">
              <a:latin typeface="Arial" panose="020B0604020202020204" pitchFamily="34" charset="0"/>
            </a:endParaRPr>
          </a:p>
          <a:p>
            <a:pPr marL="0" lvl="1" indent="0" eaLnBrk="1" hangingPunct="1"/>
            <a:r>
              <a:rPr lang="en-NZ" altLang="en-US" sz="900" dirty="0">
                <a:latin typeface="Arial" panose="020B0604020202020204" pitchFamily="34" charset="0"/>
                <a:cs typeface="Times New Roman" panose="02020603050405020304" pitchFamily="18" charset="0"/>
              </a:rPr>
              <a:t>2. 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C3A2C12-FE4C-2F4E-A32F-2DD223092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15590B6-A08C-F844-8537-DA83150C90B3}" type="slidenum">
              <a:rPr lang="en-US" altLang="en-US" sz="1200"/>
              <a:pPr eaLnBrk="1" hangingPunct="1"/>
              <a:t>55</a:t>
            </a:fld>
            <a:endParaRPr lang="en-US" altLang="en-US" sz="1200"/>
          </a:p>
        </p:txBody>
      </p:sp>
      <p:sp>
        <p:nvSpPr>
          <p:cNvPr id="153603" name="Rectangle 2">
            <a:extLst>
              <a:ext uri="{FF2B5EF4-FFF2-40B4-BE49-F238E27FC236}">
                <a16:creationId xmlns:a16="http://schemas.microsoft.com/office/drawing/2014/main" id="{23C064E3-94C0-BF4A-84A8-2AFA94C9DBA6}"/>
              </a:ext>
            </a:extLst>
          </p:cNvPr>
          <p:cNvSpPr>
            <a:spLocks noGrp="1" noRot="1" noChangeAspect="1" noChangeArrowheads="1" noTextEdit="1"/>
          </p:cNvSpPr>
          <p:nvPr>
            <p:ph type="sldImg"/>
          </p:nvPr>
        </p:nvSpPr>
        <p:spPr>
          <a:xfrm>
            <a:off x="36513" y="750888"/>
            <a:ext cx="6594475" cy="3709987"/>
          </a:xfrm>
          <a:ln/>
        </p:spPr>
      </p:sp>
      <p:sp>
        <p:nvSpPr>
          <p:cNvPr id="153604" name="Rectangle 3">
            <a:extLst>
              <a:ext uri="{FF2B5EF4-FFF2-40B4-BE49-F238E27FC236}">
                <a16:creationId xmlns:a16="http://schemas.microsoft.com/office/drawing/2014/main" id="{3CA41669-B834-014F-9810-19C97BD4A5FF}"/>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b="1">
                <a:latin typeface="Arial" panose="020B0604020202020204" pitchFamily="34" charset="0"/>
              </a:rPr>
              <a:t>[2] CPSD or PSD depressed</a:t>
            </a:r>
          </a:p>
          <a:p>
            <a:pPr eaLnBrk="1" hangingPunct="1"/>
            <a:r>
              <a:rPr lang="en-NZ" altLang="en-US">
                <a:latin typeface="Arial" panose="020B0604020202020204" pitchFamily="34" charset="0"/>
              </a:rPr>
              <a:t>For a defect to be labelled glaucomatous, either the CPSD or the PSD should be depressed to a degree expected in &lt; 5% of the population. This is the case in the example shown on this slide.</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EA0EE8A0-4688-B147-80DA-6596CCC8D3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0C9D41AE-FEBF-F545-AF58-8A081982C428}" type="slidenum">
              <a:rPr lang="en-US" altLang="en-US" sz="1200"/>
              <a:pPr eaLnBrk="1" hangingPunct="1"/>
              <a:t>56</a:t>
            </a:fld>
            <a:endParaRPr lang="en-US" altLang="en-US" sz="1200"/>
          </a:p>
        </p:txBody>
      </p:sp>
      <p:sp>
        <p:nvSpPr>
          <p:cNvPr id="154627" name="Rectangle 2">
            <a:extLst>
              <a:ext uri="{FF2B5EF4-FFF2-40B4-BE49-F238E27FC236}">
                <a16:creationId xmlns:a16="http://schemas.microsoft.com/office/drawing/2014/main" id="{9E637BB6-6E8F-DC41-BD90-E1F8A938EA0F}"/>
              </a:ext>
            </a:extLst>
          </p:cNvPr>
          <p:cNvSpPr>
            <a:spLocks noGrp="1" noRot="1" noChangeAspect="1" noChangeArrowheads="1" noTextEdit="1"/>
          </p:cNvSpPr>
          <p:nvPr>
            <p:ph type="sldImg"/>
          </p:nvPr>
        </p:nvSpPr>
        <p:spPr>
          <a:xfrm>
            <a:off x="36513" y="750888"/>
            <a:ext cx="6594475" cy="3709987"/>
          </a:xfrm>
          <a:ln/>
        </p:spPr>
      </p:sp>
      <p:sp>
        <p:nvSpPr>
          <p:cNvPr id="154628" name="Rectangle 3">
            <a:extLst>
              <a:ext uri="{FF2B5EF4-FFF2-40B4-BE49-F238E27FC236}">
                <a16:creationId xmlns:a16="http://schemas.microsoft.com/office/drawing/2014/main" id="{6B34D2A0-AAC8-0542-ADF2-DAA997722FFB}"/>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b="1">
                <a:latin typeface="Arial" panose="020B0604020202020204" pitchFamily="34" charset="0"/>
              </a:rPr>
              <a:t>[3] Abnormal GHT</a:t>
            </a:r>
          </a:p>
          <a:p>
            <a:pPr eaLnBrk="1" hangingPunct="1"/>
            <a:r>
              <a:rPr lang="en-NZ" altLang="en-US">
                <a:latin typeface="Arial" panose="020B0604020202020204" pitchFamily="34" charset="0"/>
              </a:rPr>
              <a:t>The third criteria for a glaucomatous defect is a GHT outside normal limits, as shown on this slide.</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CFA8530-4C4E-174C-96B2-42278E028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A3CF954-A35A-3649-91BE-F116B9020857}" type="slidenum">
              <a:rPr lang="en-US" altLang="en-US" sz="1200"/>
              <a:pPr eaLnBrk="1" hangingPunct="1"/>
              <a:t>57</a:t>
            </a:fld>
            <a:endParaRPr lang="en-US" altLang="en-US" sz="1200"/>
          </a:p>
        </p:txBody>
      </p:sp>
      <p:sp>
        <p:nvSpPr>
          <p:cNvPr id="155651" name="Rectangle 2">
            <a:extLst>
              <a:ext uri="{FF2B5EF4-FFF2-40B4-BE49-F238E27FC236}">
                <a16:creationId xmlns:a16="http://schemas.microsoft.com/office/drawing/2014/main" id="{CE3081B9-6412-E74F-8404-7F6B43E059CA}"/>
              </a:ext>
            </a:extLst>
          </p:cNvPr>
          <p:cNvSpPr>
            <a:spLocks noGrp="1" noRot="1" noChangeAspect="1" noChangeArrowheads="1" noTextEdit="1"/>
          </p:cNvSpPr>
          <p:nvPr>
            <p:ph type="sldImg"/>
          </p:nvPr>
        </p:nvSpPr>
        <p:spPr>
          <a:xfrm>
            <a:off x="36513" y="750888"/>
            <a:ext cx="6594475" cy="3709987"/>
          </a:xfrm>
          <a:ln/>
        </p:spPr>
      </p:sp>
      <p:sp>
        <p:nvSpPr>
          <p:cNvPr id="155652" name="Rectangle 3">
            <a:extLst>
              <a:ext uri="{FF2B5EF4-FFF2-40B4-BE49-F238E27FC236}">
                <a16:creationId xmlns:a16="http://schemas.microsoft.com/office/drawing/2014/main" id="{2258B9EF-9166-A441-A124-005C41E1DA2C}"/>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example shown meets all three criteria for establishing a diagnosis of glaucoma.</a:t>
            </a:r>
          </a:p>
          <a:p>
            <a:pPr eaLnBrk="1" hangingPunct="1"/>
            <a:r>
              <a:rPr lang="en-NZ" altLang="en-US">
                <a:latin typeface="Arial" panose="020B0604020202020204" pitchFamily="34" charset="0"/>
              </a:rPr>
              <a:t>Whether all three criteria are required for diagnosis depends on the context: if the clinical features strongly suggest glaucoma, one criterion is sufficient to make a diagnosis, whereas if the clinical features are not at all suspicious, all three criteria must be positive and both the field and clinical examinations should be repeated. In general, requiring the fulfilment of all three criteria will minimise false positives, but potentially miss very early glaucomas, whereas the opposite is true if only one criterion is required.</a:t>
            </a:r>
          </a:p>
          <a:p>
            <a:pPr eaLnBrk="1" hangingPunct="1"/>
            <a:endParaRPr lang="en-AU"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022D7F6F-89C6-E84B-8846-F2B69B0356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C2AEA8C5-89C4-764C-898E-EB3DD72CE842}" type="slidenum">
              <a:rPr lang="en-US" altLang="en-US" sz="1200"/>
              <a:pPr eaLnBrk="1" hangingPunct="1"/>
              <a:t>58</a:t>
            </a:fld>
            <a:endParaRPr lang="en-US" altLang="en-US" sz="1200"/>
          </a:p>
        </p:txBody>
      </p:sp>
      <p:sp>
        <p:nvSpPr>
          <p:cNvPr id="156675" name="Rectangle 2">
            <a:extLst>
              <a:ext uri="{FF2B5EF4-FFF2-40B4-BE49-F238E27FC236}">
                <a16:creationId xmlns:a16="http://schemas.microsoft.com/office/drawing/2014/main" id="{021359A7-3DDC-F44E-A6FB-5D925ADB70CD}"/>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6F3D4CCA-C50F-E94A-A6CB-E2B29B9506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BCA2FB7B-9059-6D4C-A0C6-76C69657A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06BC90D-B12A-8941-ABBA-45966318F710}" type="slidenum">
              <a:rPr lang="en-US" altLang="en-US" sz="1200"/>
              <a:pPr eaLnBrk="1" hangingPunct="1"/>
              <a:t>59</a:t>
            </a:fld>
            <a:endParaRPr lang="en-US" altLang="en-US" sz="1200"/>
          </a:p>
        </p:txBody>
      </p:sp>
      <p:sp>
        <p:nvSpPr>
          <p:cNvPr id="157699" name="Rectangle 2">
            <a:extLst>
              <a:ext uri="{FF2B5EF4-FFF2-40B4-BE49-F238E27FC236}">
                <a16:creationId xmlns:a16="http://schemas.microsoft.com/office/drawing/2014/main" id="{567EB9E1-15B0-1E43-A69A-AA6630F5DAAE}"/>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F3E7C1DC-51DD-EF48-A5D9-0DD0F8175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dirty="0">
                <a:latin typeface="Arial" panose="020B0604020202020204" pitchFamily="34" charset="0"/>
              </a:rPr>
              <a:t>Zones 1 and 2:</a:t>
            </a:r>
          </a:p>
          <a:p>
            <a:pPr lvl="1" eaLnBrk="1" hangingPunct="1">
              <a:buFontTx/>
              <a:buChar char="•"/>
            </a:pPr>
            <a:r>
              <a:rPr lang="en-AU" altLang="en-US" dirty="0">
                <a:latin typeface="Arial" panose="020B0604020202020204" pitchFamily="34" charset="0"/>
              </a:rPr>
              <a:t>confirm that the patient details are correct and that the appropriate correction was used</a:t>
            </a:r>
          </a:p>
          <a:p>
            <a:pPr lvl="1" eaLnBrk="1" hangingPunct="1">
              <a:buFontTx/>
              <a:buChar char="•"/>
            </a:pPr>
            <a:r>
              <a:rPr lang="en-AU" altLang="en-US" dirty="0">
                <a:latin typeface="Arial" panose="020B0604020202020204" pitchFamily="34" charset="0"/>
              </a:rPr>
              <a:t>a 30</a:t>
            </a:r>
            <a:r>
              <a:rPr lang="en-AU" altLang="en-US" dirty="0">
                <a:latin typeface="Arial" panose="020B0604020202020204" pitchFamily="34" charset="0"/>
                <a:cs typeface="Arial" panose="020B0604020202020204" pitchFamily="34" charset="0"/>
              </a:rPr>
              <a:t>–2 program was employed with a routine fixation target</a:t>
            </a:r>
          </a:p>
          <a:p>
            <a:pPr lvl="1" eaLnBrk="1" hangingPunct="1">
              <a:buFontTx/>
              <a:buChar char="•"/>
            </a:pPr>
            <a:r>
              <a:rPr lang="en-AU" altLang="en-US" dirty="0">
                <a:latin typeface="Arial" panose="020B0604020202020204" pitchFamily="34" charset="0"/>
                <a:cs typeface="Arial" panose="020B0604020202020204" pitchFamily="34" charset="0"/>
              </a:rPr>
              <a:t>the pupil diameter is 2.5 mm</a:t>
            </a:r>
          </a:p>
          <a:p>
            <a:pPr lvl="1" eaLnBrk="1" hangingPunct="1">
              <a:buFontTx/>
              <a:buChar char="•"/>
            </a:pPr>
            <a:r>
              <a:rPr lang="en-AU" altLang="en-US" dirty="0">
                <a:latin typeface="Arial" panose="020B0604020202020204" pitchFamily="34" charset="0"/>
                <a:cs typeface="Arial" panose="020B0604020202020204" pitchFamily="34" charset="0"/>
              </a:rPr>
              <a:t>reliability criteria are acceptable.</a:t>
            </a:r>
          </a:p>
          <a:p>
            <a:pPr eaLnBrk="1" hangingPunct="1"/>
            <a:endParaRPr lang="en-AU" altLang="en-US"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rPr>
              <a:t>Reference</a:t>
            </a:r>
            <a:endParaRPr lang="en-AU" altLang="en-US" dirty="0">
              <a:latin typeface="Arial" panose="020B0604020202020204" pitchFamily="34" charset="0"/>
              <a:cs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C6ED1E5-AB22-C840-B067-A25E074373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821E575-103A-1441-A10B-5640E6C180F6}" type="slidenum">
              <a:rPr lang="en-US" altLang="en-US" sz="1200"/>
              <a:pPr eaLnBrk="1" hangingPunct="1"/>
              <a:t>6</a:t>
            </a:fld>
            <a:endParaRPr lang="en-US" altLang="en-US" sz="1200"/>
          </a:p>
        </p:txBody>
      </p:sp>
      <p:sp>
        <p:nvSpPr>
          <p:cNvPr id="100355" name="Rectangle 2">
            <a:extLst>
              <a:ext uri="{FF2B5EF4-FFF2-40B4-BE49-F238E27FC236}">
                <a16:creationId xmlns:a16="http://schemas.microsoft.com/office/drawing/2014/main" id="{917C8252-7E32-EC4C-BB2C-21A64A8E6220}"/>
              </a:ext>
            </a:extLst>
          </p:cNvPr>
          <p:cNvSpPr>
            <a:spLocks noGrp="1" noRot="1" noChangeAspect="1" noChangeArrowheads="1" noTextEdit="1"/>
          </p:cNvSpPr>
          <p:nvPr>
            <p:ph type="sldImg"/>
          </p:nvPr>
        </p:nvSpPr>
        <p:spPr>
          <a:xfrm>
            <a:off x="36513" y="750888"/>
            <a:ext cx="6594475" cy="3709987"/>
          </a:xfrm>
          <a:ln/>
        </p:spPr>
      </p:sp>
      <p:sp>
        <p:nvSpPr>
          <p:cNvPr id="100356" name="Rectangle 3">
            <a:extLst>
              <a:ext uri="{FF2B5EF4-FFF2-40B4-BE49-F238E27FC236}">
                <a16:creationId xmlns:a16="http://schemas.microsoft.com/office/drawing/2014/main" id="{BAF1A5F6-CAF3-2547-865C-DC95695B8648}"/>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It is natural to expect that a sophisticated automated perimeter will permit a simple ‘XYZ’ approach to diagnosis, i.e. it should be possible to input the patient’s visual field sensitivity and a simple set of rules, and have the computer make the appropriate diagnosis. However, this approach is flawed due to the way the normal range for the visual threshold is defined.</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a:latin typeface="Arial" panose="020B0604020202020204" pitchFamily="34" charset="0"/>
              </a:rPr>
              <a:t>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4FFAE0B7-F5F6-E94F-8140-56892EEDE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6B34E16-7444-3940-8D38-EC13F9239492}" type="slidenum">
              <a:rPr lang="en-US" altLang="en-US" sz="1200"/>
              <a:pPr eaLnBrk="1" hangingPunct="1"/>
              <a:t>60</a:t>
            </a:fld>
            <a:endParaRPr lang="en-US" altLang="en-US" sz="1200"/>
          </a:p>
        </p:txBody>
      </p:sp>
      <p:sp>
        <p:nvSpPr>
          <p:cNvPr id="158723" name="Rectangle 2">
            <a:extLst>
              <a:ext uri="{FF2B5EF4-FFF2-40B4-BE49-F238E27FC236}">
                <a16:creationId xmlns:a16="http://schemas.microsoft.com/office/drawing/2014/main" id="{032D6F5A-5A3C-8849-8F92-B5AA002A0185}"/>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E2926084-BA22-D743-B671-628086C94B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The total deviation plot (zone 4) shows a number of points that are depressed to a degree found in &lt; 5% of the population; however, no localised scotomas are apparent on the pattern deviation plot (zone 5). This overall depression of the visual field could be caused by cataract, miosis or the patient having a bad (testing) day.</a:t>
            </a:r>
          </a:p>
          <a:p>
            <a:pPr eaLnBrk="1" hangingPunct="1"/>
            <a:r>
              <a:rPr lang="en-NZ" altLang="en-US" dirty="0">
                <a:latin typeface="Arial" panose="020B0604020202020204" pitchFamily="34" charset="0"/>
              </a:rPr>
              <a:t>The global indices (zone 6) are normal </a:t>
            </a:r>
            <a:r>
              <a:rPr lang="en-NZ" altLang="en-US" dirty="0" err="1">
                <a:latin typeface="Arial" panose="020B0604020202020204" pitchFamily="34" charset="0"/>
              </a:rPr>
              <a:t>exept</a:t>
            </a:r>
            <a:r>
              <a:rPr lang="en-NZ" altLang="en-US" dirty="0">
                <a:latin typeface="Arial" panose="020B0604020202020204" pitchFamily="34" charset="0"/>
              </a:rPr>
              <a:t> for the MD, which reflects an overall depression of the hill of vision.</a:t>
            </a:r>
          </a:p>
          <a:p>
            <a:pPr eaLnBrk="1" hangingPunct="1"/>
            <a:r>
              <a:rPr lang="en-NZ" altLang="en-US" dirty="0">
                <a:latin typeface="Arial" panose="020B0604020202020204" pitchFamily="34" charset="0"/>
              </a:rPr>
              <a:t>The GHT (zone 7) shows `general reduction of sensitivity’.</a:t>
            </a:r>
          </a:p>
          <a:p>
            <a:pPr eaLnBrk="1" hangingPunct="1"/>
            <a:r>
              <a:rPr lang="en-NZ" altLang="en-US" dirty="0">
                <a:latin typeface="Arial" panose="020B0604020202020204" pitchFamily="34" charset="0"/>
              </a:rPr>
              <a:t>All of the above findings are consistent with a generalised depression of the hill of vision.</a:t>
            </a:r>
          </a:p>
          <a:p>
            <a:pPr eaLnBrk="1" hangingPunct="1"/>
            <a:r>
              <a:rPr lang="en-NZ" altLang="en-US" dirty="0">
                <a:latin typeface="Arial" panose="020B0604020202020204" pitchFamily="34" charset="0"/>
              </a:rPr>
              <a:t>The patient was in fact a glaucoma suspect. Although examination of the actual threshold (zone 8) showed depression of several points in the upper half of the visual field relative to the lower half, the patient was considered to be reliable and compliant and was subsequently followed without treatment.</a:t>
            </a:r>
          </a:p>
          <a:p>
            <a:pPr eaLnBrk="1" hangingPunct="1"/>
            <a:endParaRPr lang="en-NZ" altLang="en-US" dirty="0">
              <a:latin typeface="Arial" panose="020B0604020202020204" pitchFamily="34" charset="0"/>
            </a:endParaRPr>
          </a:p>
          <a:p>
            <a:pPr eaLnBrk="1" hangingPunct="1"/>
            <a:r>
              <a:rPr lang="en-US" altLang="en-US" b="1" dirty="0">
                <a:latin typeface="Arial" panose="020B0604020202020204" pitchFamily="34" charset="0"/>
              </a:rPr>
              <a:t>Reference</a:t>
            </a:r>
            <a:endParaRPr lang="en-NZ" altLang="en-US" dirty="0">
              <a:latin typeface="Arial" panose="020B0604020202020204" pitchFamily="34" charset="0"/>
            </a:endParaRPr>
          </a:p>
          <a:p>
            <a:pPr eaLnBrk="1" hangingPunct="1"/>
            <a:r>
              <a:rPr lang="en-NZ" altLang="en-US" sz="900" dirty="0">
                <a:latin typeface="Arial" panose="020B0604020202020204" pitchFamily="34" charset="0"/>
                <a:cs typeface="Times New Roman" panose="02020603050405020304" pitchFamily="18" charset="0"/>
              </a:rPr>
              <a:t>Thomas R, George R. Interpreting automated perimetry. </a:t>
            </a:r>
            <a:r>
              <a:rPr lang="en-NZ" altLang="en-US" sz="900" i="1" dirty="0">
                <a:latin typeface="Arial" panose="020B0604020202020204" pitchFamily="34" charset="0"/>
                <a:cs typeface="Times New Roman" panose="02020603050405020304" pitchFamily="18" charset="0"/>
              </a:rPr>
              <a:t>Indian J </a:t>
            </a:r>
            <a:r>
              <a:rPr lang="en-NZ" altLang="en-US" sz="900" i="1" dirty="0" err="1">
                <a:latin typeface="Arial" panose="020B0604020202020204" pitchFamily="34" charset="0"/>
                <a:cs typeface="Times New Roman" panose="02020603050405020304" pitchFamily="18" charset="0"/>
              </a:rPr>
              <a:t>Ophthalmol</a:t>
            </a:r>
            <a:r>
              <a:rPr lang="en-NZ" altLang="en-US" sz="900" dirty="0">
                <a:latin typeface="Arial" panose="020B0604020202020204" pitchFamily="34" charset="0"/>
                <a:cs typeface="Times New Roman" panose="02020603050405020304" pitchFamily="18" charset="0"/>
              </a:rPr>
              <a:t> 2001; 49: 125–40.</a:t>
            </a:r>
            <a:r>
              <a:rPr lang="en-AU" altLang="en-US" sz="900" dirty="0">
                <a:latin typeface="Arial" panose="020B0604020202020204" pitchFamily="34" charset="0"/>
              </a:rPr>
              <a:t> </a:t>
            </a:r>
            <a:endParaRPr lang="en-NZ" altLang="en-US" dirty="0">
              <a:latin typeface="Arial" panose="020B0604020202020204" pitchFamily="34" charset="0"/>
            </a:endParaRPr>
          </a:p>
          <a:p>
            <a:pPr eaLnBrk="1" hangingPunct="1"/>
            <a:endParaRPr lang="en-NZ" altLang="en-US" dirty="0">
              <a:latin typeface="Arial" panose="020B0604020202020204" pitchFamily="34" charset="0"/>
            </a:endParaRPr>
          </a:p>
          <a:p>
            <a:pPr eaLnBrk="1" hangingPunct="1"/>
            <a:endParaRPr lang="en-AU" altLang="en-US" dirty="0">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5E541436-F139-6447-BF75-F0D441F17F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4E3F573-878E-3744-BF28-E0132CEFA97E}" type="slidenum">
              <a:rPr lang="en-US" altLang="en-US" sz="1200"/>
              <a:pPr eaLnBrk="1" hangingPunct="1"/>
              <a:t>61</a:t>
            </a:fld>
            <a:endParaRPr lang="en-US" altLang="en-US" sz="1200"/>
          </a:p>
        </p:txBody>
      </p:sp>
      <p:sp>
        <p:nvSpPr>
          <p:cNvPr id="159747" name="Rectangle 2">
            <a:extLst>
              <a:ext uri="{FF2B5EF4-FFF2-40B4-BE49-F238E27FC236}">
                <a16:creationId xmlns:a16="http://schemas.microsoft.com/office/drawing/2014/main" id="{40070ACB-AC3F-3344-B151-85CA359A26A1}"/>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C4C48738-7374-8C4A-826B-E0228CC716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shows a typical visual field for a patient with a cataract, featuring </a:t>
            </a:r>
            <a:r>
              <a:rPr lang="en-NZ" altLang="en-US">
                <a:latin typeface="Arial" panose="020B0604020202020204" pitchFamily="34" charset="0"/>
                <a:cs typeface="Arial" panose="020B0604020202020204" pitchFamily="34" charset="0"/>
              </a:rPr>
              <a:t>overall depression with no abnormality on the pattern deviation plot.</a:t>
            </a:r>
            <a:endParaRPr lang="en-AU"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F4B6D778-36EA-D543-8701-05CEACB42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C9FDA5D-96DC-C14D-8EC3-987C8783073B}" type="slidenum">
              <a:rPr lang="en-US" altLang="en-US" sz="1200"/>
              <a:pPr eaLnBrk="1" hangingPunct="1"/>
              <a:t>62</a:t>
            </a:fld>
            <a:endParaRPr lang="en-US" altLang="en-US" sz="1200"/>
          </a:p>
        </p:txBody>
      </p:sp>
      <p:sp>
        <p:nvSpPr>
          <p:cNvPr id="160771" name="Rectangle 2">
            <a:extLst>
              <a:ext uri="{FF2B5EF4-FFF2-40B4-BE49-F238E27FC236}">
                <a16:creationId xmlns:a16="http://schemas.microsoft.com/office/drawing/2014/main" id="{745999A0-2019-A54B-ADF3-E8C8945293DF}"/>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FD6D89F5-042B-7548-B984-C8D978AC63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typical glaucomatous visual field shows several depressed points on the total deviation plot that persist in the pattern deviation plot. The GHT is outside normal limits and the CPSD is highly abnormal. All three criteria for a glaucomatous defect are met.</a:t>
            </a:r>
            <a:endParaRPr lang="en-AU"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A9897C96-B999-8947-A5D2-F63FC737D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BCB5061-12BB-B043-AE8B-A970998B5EF4}" type="slidenum">
              <a:rPr lang="en-US" altLang="en-US" sz="1200"/>
              <a:pPr eaLnBrk="1" hangingPunct="1"/>
              <a:t>63</a:t>
            </a:fld>
            <a:endParaRPr lang="en-US" altLang="en-US" sz="1200"/>
          </a:p>
        </p:txBody>
      </p:sp>
      <p:sp>
        <p:nvSpPr>
          <p:cNvPr id="161795" name="Rectangle 2">
            <a:extLst>
              <a:ext uri="{FF2B5EF4-FFF2-40B4-BE49-F238E27FC236}">
                <a16:creationId xmlns:a16="http://schemas.microsoft.com/office/drawing/2014/main" id="{20F579F9-0E63-8047-A82E-20CEE207342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A8566E69-8204-BD44-99FD-39E61C9DD6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visual field shows typical features of both cataract and glaucoma:</a:t>
            </a:r>
          </a:p>
          <a:p>
            <a:pPr lvl="1" eaLnBrk="1" hangingPunct="1">
              <a:buFontTx/>
              <a:buChar char="•"/>
            </a:pPr>
            <a:r>
              <a:rPr lang="en-NZ" altLang="en-US">
                <a:latin typeface="Arial" panose="020B0604020202020204" pitchFamily="34" charset="0"/>
              </a:rPr>
              <a:t>the total deviation plot and MD indicate significant generalised depression of the visual field</a:t>
            </a:r>
          </a:p>
          <a:p>
            <a:pPr lvl="1" eaLnBrk="1" hangingPunct="1">
              <a:buFontTx/>
              <a:buChar char="•"/>
            </a:pPr>
            <a:r>
              <a:rPr lang="en-NZ" altLang="en-US">
                <a:latin typeface="Arial" panose="020B0604020202020204" pitchFamily="34" charset="0"/>
              </a:rPr>
              <a:t>the pattern deviation plot confirms the presence of a localised scotoma</a:t>
            </a:r>
          </a:p>
          <a:p>
            <a:pPr lvl="1" eaLnBrk="1" hangingPunct="1">
              <a:buFontTx/>
              <a:buChar char="•"/>
            </a:pPr>
            <a:r>
              <a:rPr lang="en-NZ" altLang="en-US">
                <a:latin typeface="Arial" panose="020B0604020202020204" pitchFamily="34" charset="0"/>
              </a:rPr>
              <a:t>the CPSD is highly abnormal and the GHT is outside normal limits.</a:t>
            </a:r>
            <a:endParaRPr lang="en-AU"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AB46938-4CB0-874F-9191-8A7ED1A846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AC744426-317E-4D44-AB19-C6849B19919C}" type="slidenum">
              <a:rPr lang="en-US" altLang="en-US" sz="1200"/>
              <a:pPr eaLnBrk="1" hangingPunct="1"/>
              <a:t>64</a:t>
            </a:fld>
            <a:endParaRPr lang="en-US" altLang="en-US" sz="1200"/>
          </a:p>
        </p:txBody>
      </p:sp>
      <p:sp>
        <p:nvSpPr>
          <p:cNvPr id="162819" name="Rectangle 2">
            <a:extLst>
              <a:ext uri="{FF2B5EF4-FFF2-40B4-BE49-F238E27FC236}">
                <a16:creationId xmlns:a16="http://schemas.microsoft.com/office/drawing/2014/main" id="{EEF152EC-FE2E-4C4F-B7B9-80F1B7B8950B}"/>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2D5FF2A3-BEA4-E446-B7D7-6944DEB3C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Both the MD (p &lt; 1%) and GHT indicate an overall depression of the visual field. The persistence of several depressed points in the pattern deviation plot hints at a scotoma, but the specific criteria for a glaucomatous defect are not met</a:t>
            </a:r>
            <a:r>
              <a:rPr lang="en-NZ" altLang="en-US" dirty="0">
                <a:latin typeface="Arial" panose="020B0604020202020204" pitchFamily="34" charset="0"/>
                <a:sym typeface="Symbol" pitchFamily="2" charset="2"/>
              </a:rPr>
              <a:t>. The PSD also suggests a possible defect, but statistical significance is not reached (p &lt; 10%). In this case, the optic disc examination and clinical findings are essential to confirm the diagnosis.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8B2BC509-F74D-E84F-9C25-96F601B061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A35B1C3-D4F8-444C-A4E6-A94EBB6606B7}" type="slidenum">
              <a:rPr lang="en-US" altLang="en-US" sz="1200"/>
              <a:pPr eaLnBrk="1" hangingPunct="1"/>
              <a:t>65</a:t>
            </a:fld>
            <a:endParaRPr lang="en-US" altLang="en-US" sz="1200"/>
          </a:p>
        </p:txBody>
      </p:sp>
      <p:sp>
        <p:nvSpPr>
          <p:cNvPr id="163843" name="Rectangle 2">
            <a:extLst>
              <a:ext uri="{FF2B5EF4-FFF2-40B4-BE49-F238E27FC236}">
                <a16:creationId xmlns:a16="http://schemas.microsoft.com/office/drawing/2014/main" id="{E33F2790-F85F-7042-A8DF-B4A876988128}"/>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0D00CDF6-67B7-2E42-86DE-8F3F0B48E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dirty="0">
                <a:latin typeface="Arial" panose="020B0604020202020204" pitchFamily="34" charset="0"/>
              </a:rPr>
              <a:t>This field shows overall depression (total deviation plot and MD with p &lt; 2%). Several depressed points persist in the pattern deviation plot, but the PSD is not abnormal. The GHT is borderline. The clinical findings are again of paramount importance.</a:t>
            </a:r>
            <a:endParaRPr lang="en-AU" altLang="en-US" dirty="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7786466A-2C53-3140-9C63-B5D5BBF6EB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24779C6-2F87-8242-B9C4-F8E776BD5124}" type="slidenum">
              <a:rPr lang="en-US" altLang="en-US" sz="1200"/>
              <a:pPr eaLnBrk="1" hangingPunct="1"/>
              <a:t>66</a:t>
            </a:fld>
            <a:endParaRPr lang="en-US" altLang="en-US" sz="1200"/>
          </a:p>
        </p:txBody>
      </p:sp>
      <p:sp>
        <p:nvSpPr>
          <p:cNvPr id="164867" name="Rectangle 2">
            <a:extLst>
              <a:ext uri="{FF2B5EF4-FFF2-40B4-BE49-F238E27FC236}">
                <a16:creationId xmlns:a16="http://schemas.microsoft.com/office/drawing/2014/main" id="{7A4D5CA2-DEF5-3146-A17C-1EA59F458E86}"/>
              </a:ext>
            </a:extLst>
          </p:cNvPr>
          <p:cNvSpPr>
            <a:spLocks noGrp="1" noRot="1" noChangeAspect="1" noChangeArrowheads="1" noTextEdit="1"/>
          </p:cNvSpPr>
          <p:nvPr>
            <p:ph type="sldImg"/>
          </p:nvPr>
        </p:nvSpPr>
        <p:spPr>
          <a:xfrm>
            <a:off x="36513" y="750888"/>
            <a:ext cx="6594475" cy="3709987"/>
          </a:xfrm>
          <a:ln/>
        </p:spPr>
      </p:sp>
      <p:sp>
        <p:nvSpPr>
          <p:cNvPr id="164868" name="Rectangle 3">
            <a:extLst>
              <a:ext uri="{FF2B5EF4-FFF2-40B4-BE49-F238E27FC236}">
                <a16:creationId xmlns:a16="http://schemas.microsoft.com/office/drawing/2014/main" id="{798A509A-0835-7C4C-98CD-19077A5B6C3C}"/>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en-US" sz="90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82F0516F-5C8E-6E4E-98A1-6CFBB3BD14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D87C17AB-E232-DC48-A91B-A9013B969764}" type="slidenum">
              <a:rPr lang="en-AU" altLang="en-US" sz="1200"/>
              <a:pPr eaLnBrk="1" hangingPunct="1"/>
              <a:t>67</a:t>
            </a:fld>
            <a:endParaRPr lang="en-AU" altLang="en-US" sz="1200"/>
          </a:p>
        </p:txBody>
      </p:sp>
      <p:sp>
        <p:nvSpPr>
          <p:cNvPr id="165891" name="Rectangle 1026">
            <a:extLst>
              <a:ext uri="{FF2B5EF4-FFF2-40B4-BE49-F238E27FC236}">
                <a16:creationId xmlns:a16="http://schemas.microsoft.com/office/drawing/2014/main" id="{1B1F568E-64AB-D746-9CFA-26B8745A9F15}"/>
              </a:ext>
            </a:extLst>
          </p:cNvPr>
          <p:cNvSpPr>
            <a:spLocks noGrp="1" noRot="1" noChangeAspect="1" noChangeArrowheads="1" noTextEdit="1"/>
          </p:cNvSpPr>
          <p:nvPr>
            <p:ph type="sldImg"/>
          </p:nvPr>
        </p:nvSpPr>
        <p:spPr>
          <a:ln/>
        </p:spPr>
      </p:sp>
      <p:sp>
        <p:nvSpPr>
          <p:cNvPr id="165892" name="Rectangle 1027">
            <a:extLst>
              <a:ext uri="{FF2B5EF4-FFF2-40B4-BE49-F238E27FC236}">
                <a16:creationId xmlns:a16="http://schemas.microsoft.com/office/drawing/2014/main" id="{680124DB-DC45-C941-867D-9ABD64FEBE92}"/>
              </a:ext>
            </a:extLst>
          </p:cNvPr>
          <p:cNvSpPr>
            <a:spLocks noGrp="1" noChangeArrowheads="1"/>
          </p:cNvSpPr>
          <p:nvPr>
            <p:ph type="body" idx="1"/>
          </p:nvPr>
        </p:nvSpPr>
        <p:spPr>
          <a:xfrm>
            <a:off x="1111250" y="4714875"/>
            <a:ext cx="44958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Visual field progression is characterised by expansion of an existing scotoma or development of a new glaucomatous scotoma. Generalised field depression can indicate field progression, but it is necessary to consider other possibilities such as cataract, miosis, or poor reliability.  </a:t>
            </a:r>
          </a:p>
          <a:p>
            <a:pPr eaLnBrk="1" hangingPunct="1"/>
            <a:r>
              <a:rPr lang="en-NZ" altLang="en-US">
                <a:latin typeface="Arial" panose="020B0604020202020204" pitchFamily="34" charset="0"/>
              </a:rPr>
              <a:t>Fluctuations in the visual field sensitivity are common, but only a small proportion of apparent changes are due to glaucoma progression. </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AU" altLang="en-US">
              <a:latin typeface="Arial" panose="020B0604020202020204" pitchFamily="34" charset="0"/>
              <a:cs typeface="Arial" panose="020B0604020202020204" pitchFamily="34" charset="0"/>
            </a:endParaRPr>
          </a:p>
          <a:p>
            <a:r>
              <a:rPr lang="en-NZ" altLang="en-US" sz="900">
                <a:latin typeface="Arial" panose="020B0604020202020204" pitchFamily="34" charset="0"/>
              </a:rPr>
              <a:t>South East Asia Glaucoma Interest Group. </a:t>
            </a:r>
            <a:r>
              <a:rPr lang="en-NZ" altLang="en-US" sz="900" i="1">
                <a:latin typeface="Arial" panose="020B0604020202020204" pitchFamily="34" charset="0"/>
              </a:rPr>
              <a:t>Asia Pacific Glaucoma Guidelines</a:t>
            </a:r>
            <a:r>
              <a:rPr lang="en-NZ" altLang="en-US" sz="900">
                <a:latin typeface="Arial" panose="020B0604020202020204" pitchFamily="34" charset="0"/>
              </a:rPr>
              <a:t>, 2</a:t>
            </a:r>
            <a:r>
              <a:rPr lang="en-NZ" altLang="en-US" sz="900" baseline="30000">
                <a:latin typeface="Arial" panose="020B0604020202020204" pitchFamily="34" charset="0"/>
              </a:rPr>
              <a:t>nd</a:t>
            </a:r>
            <a:r>
              <a:rPr lang="en-NZ" altLang="en-US" sz="900">
                <a:latin typeface="Arial" panose="020B0604020202020204" pitchFamily="34" charset="0"/>
              </a:rPr>
              <a:t> Edition. Sydney: SEAGIG, 2008. Available at: www.seagig.org/toc/APGGuidelinesNMview.pdf.</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B7557A82-64B5-AC45-BA15-369F1F297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078C65DC-8062-484E-9FA9-0FF1F475EAFB}" type="slidenum">
              <a:rPr lang="en-US" altLang="en-US" sz="1200"/>
              <a:pPr eaLnBrk="1" hangingPunct="1"/>
              <a:t>68</a:t>
            </a:fld>
            <a:endParaRPr lang="en-US" altLang="en-US" sz="1200"/>
          </a:p>
        </p:txBody>
      </p:sp>
      <p:sp>
        <p:nvSpPr>
          <p:cNvPr id="166915" name="Rectangle 2">
            <a:extLst>
              <a:ext uri="{FF2B5EF4-FFF2-40B4-BE49-F238E27FC236}">
                <a16:creationId xmlns:a16="http://schemas.microsoft.com/office/drawing/2014/main" id="{E4531BAD-134D-BB49-AF10-C25BFD1B3B19}"/>
              </a:ext>
            </a:extLst>
          </p:cNvPr>
          <p:cNvSpPr>
            <a:spLocks noGrp="1" noRot="1" noChangeAspect="1" noChangeArrowheads="1" noTextEdit="1"/>
          </p:cNvSpPr>
          <p:nvPr>
            <p:ph type="sldImg"/>
          </p:nvPr>
        </p:nvSpPr>
        <p:spPr>
          <a:xfrm>
            <a:off x="36513" y="750888"/>
            <a:ext cx="6594475" cy="3709987"/>
          </a:xfrm>
          <a:ln/>
        </p:spPr>
      </p:sp>
      <p:sp>
        <p:nvSpPr>
          <p:cNvPr id="166916" name="Rectangle 3">
            <a:extLst>
              <a:ext uri="{FF2B5EF4-FFF2-40B4-BE49-F238E27FC236}">
                <a16:creationId xmlns:a16="http://schemas.microsoft.com/office/drawing/2014/main" id="{C2BE3342-08D5-754A-AAFF-7A637B25F5CE}"/>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Determining whether a glaucomatous defect is progressing requires a comparison with baseline visual fields, which should be obtained after the patient has become familiar with automated perimetry. T</a:t>
            </a:r>
            <a:r>
              <a:rPr lang="en-NZ" altLang="en-US">
                <a:latin typeface="Arial" panose="020B0604020202020204" pitchFamily="34" charset="0"/>
                <a:cs typeface="Arial" panose="020B0604020202020204" pitchFamily="34" charset="0"/>
              </a:rPr>
              <a:t>he typical learning curve is 2–3 fields.</a:t>
            </a:r>
            <a:endParaRPr lang="en-NZ" altLang="en-US" baseline="30000">
              <a:latin typeface="Arial" panose="020B0604020202020204" pitchFamily="34" charset="0"/>
              <a:cs typeface="Arial" panose="020B0604020202020204" pitchFamily="34" charset="0"/>
            </a:endParaRPr>
          </a:p>
          <a:p>
            <a:pPr eaLnBrk="1" hangingPunct="1"/>
            <a:r>
              <a:rPr lang="en-NZ" altLang="en-US" i="1">
                <a:latin typeface="Arial" panose="020B0604020202020204" pitchFamily="34" charset="0"/>
                <a:cs typeface="Arial" panose="020B0604020202020204" pitchFamily="34" charset="0"/>
              </a:rPr>
              <a:t>Module 9: Monitoring for progression </a:t>
            </a:r>
            <a:r>
              <a:rPr lang="en-NZ" altLang="en-US">
                <a:latin typeface="Arial" panose="020B0604020202020204" pitchFamily="34" charset="0"/>
                <a:cs typeface="Arial" panose="020B0604020202020204" pitchFamily="34" charset="0"/>
              </a:rPr>
              <a:t>covers visual field progression in more detail.</a:t>
            </a:r>
          </a:p>
          <a:p>
            <a:pPr eaLnBrk="1" hangingPunct="1"/>
            <a:endParaRPr lang="en-NZ" altLang="en-US" sz="900">
              <a:latin typeface="Arial" panose="020B0604020202020204" pitchFamily="34" charset="0"/>
              <a:cs typeface="Times New Roman" panose="02020603050405020304" pitchFamily="18" charset="0"/>
            </a:endParaRPr>
          </a:p>
          <a:p>
            <a:pPr eaLnBrk="1" hangingPunct="1"/>
            <a:r>
              <a:rPr lang="en-US" altLang="en-US" b="1">
                <a:latin typeface="Arial" panose="020B0604020202020204" pitchFamily="34" charset="0"/>
              </a:rPr>
              <a:t>Reference</a:t>
            </a:r>
            <a:endParaRPr lang="en-NZ" altLang="en-US" sz="900">
              <a:latin typeface="Arial" panose="020B0604020202020204" pitchFamily="34" charset="0"/>
              <a:cs typeface="Times New Roman" panose="02020603050405020304" pitchFamily="18"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F936EF72-EC0F-0C4D-B234-4E1EC98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05A0C75-5988-0540-AEFD-D50E83910288}" type="slidenum">
              <a:rPr lang="en-US" altLang="en-US" sz="1200"/>
              <a:pPr eaLnBrk="1" hangingPunct="1"/>
              <a:t>75</a:t>
            </a:fld>
            <a:endParaRPr lang="en-US" altLang="en-US" sz="1200"/>
          </a:p>
        </p:txBody>
      </p:sp>
      <p:sp>
        <p:nvSpPr>
          <p:cNvPr id="171011" name="Rectangle 2">
            <a:extLst>
              <a:ext uri="{FF2B5EF4-FFF2-40B4-BE49-F238E27FC236}">
                <a16:creationId xmlns:a16="http://schemas.microsoft.com/office/drawing/2014/main" id="{F7CC7800-5EAF-2C48-AE9A-06F26CE9B76D}"/>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D2E18FFC-5B46-494A-9B57-B63DDB7B92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NZ" altLang="en-US">
              <a:latin typeface="Arial" panose="020B0604020202020204" pitchFamily="34" charset="0"/>
            </a:endParaRPr>
          </a:p>
          <a:p>
            <a:pPr eaLnBrk="1" hangingPunct="1"/>
            <a:endParaRPr lang="en-AU" altLang="en-US">
              <a:latin typeface="Arial" panose="020B0604020202020204" pitchFamily="34" charset="0"/>
            </a:endParaRPr>
          </a:p>
          <a:p>
            <a:pPr eaLnBrk="1" hangingPunct="1"/>
            <a:endParaRPr lang="en-AU" altLang="en-US">
              <a:latin typeface="Arial" panose="020B0604020202020204" pitchFamily="34" charset="0"/>
            </a:endParaRPr>
          </a:p>
        </p:txBody>
      </p:sp>
      <p:sp>
        <p:nvSpPr>
          <p:cNvPr id="171013" name="Rectangle 4">
            <a:extLst>
              <a:ext uri="{FF2B5EF4-FFF2-40B4-BE49-F238E27FC236}">
                <a16:creationId xmlns:a16="http://schemas.microsoft.com/office/drawing/2014/main" id="{E0517F36-C7BC-FB45-88DC-CBDE62BDA626}"/>
              </a:ext>
            </a:extLst>
          </p:cNvPr>
          <p:cNvSpPr>
            <a:spLocks noChangeArrowheads="1"/>
          </p:cNvSpPr>
          <p:nvPr/>
        </p:nvSpPr>
        <p:spPr bwMode="auto">
          <a:xfrm>
            <a:off x="1276350" y="4868863"/>
            <a:ext cx="44259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8" tIns="45664" rIns="91328" bIns="45664"/>
          <a:lstStyle>
            <a:lvl1pPr eaLnBrk="0" hangingPunct="0">
              <a:defRPr sz="2400">
                <a:solidFill>
                  <a:schemeClr val="tx1"/>
                </a:solidFill>
                <a:latin typeface="Arial" panose="020B0604020202020204" pitchFamily="34" charset="0"/>
              </a:defRPr>
            </a:lvl1pPr>
            <a:lvl2pPr marL="381000" indent="-1905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40000"/>
              </a:spcBef>
            </a:pPr>
            <a:r>
              <a:rPr lang="en-AU" altLang="en-US" sz="1000"/>
              <a:t>The field fulfils all the criteria for a glaucomatous defect:</a:t>
            </a:r>
          </a:p>
          <a:p>
            <a:pPr lvl="1" eaLnBrk="1" hangingPunct="1">
              <a:lnSpc>
                <a:spcPct val="90000"/>
              </a:lnSpc>
              <a:spcBef>
                <a:spcPct val="40000"/>
              </a:spcBef>
              <a:buFontTx/>
              <a:buChar char="•"/>
            </a:pPr>
            <a:r>
              <a:rPr lang="en-AU" altLang="en-US" sz="1000"/>
              <a:t>zones 1 and 2 are normal</a:t>
            </a:r>
          </a:p>
          <a:p>
            <a:pPr lvl="1" eaLnBrk="1" hangingPunct="1">
              <a:lnSpc>
                <a:spcPct val="90000"/>
              </a:lnSpc>
              <a:spcBef>
                <a:spcPct val="40000"/>
              </a:spcBef>
              <a:buFontTx/>
              <a:buChar char="•"/>
            </a:pPr>
            <a:r>
              <a:rPr lang="en-AU" altLang="en-US" sz="1000"/>
              <a:t>zone 3 shows an arcuate defect</a:t>
            </a:r>
          </a:p>
          <a:p>
            <a:pPr lvl="1" eaLnBrk="1" hangingPunct="1">
              <a:lnSpc>
                <a:spcPct val="90000"/>
              </a:lnSpc>
              <a:spcBef>
                <a:spcPct val="40000"/>
              </a:spcBef>
              <a:buFontTx/>
              <a:buChar char="•"/>
            </a:pPr>
            <a:r>
              <a:rPr lang="en-AU" altLang="en-US" sz="1000"/>
              <a:t>the total deviation plot contains several points that are significantly depressed, including </a:t>
            </a:r>
            <a:r>
              <a:rPr lang="en-AU" altLang="en-US" sz="1000">
                <a:sym typeface="Symbol" pitchFamily="2" charset="2"/>
              </a:rPr>
              <a:t> 3 depressed non-edge points</a:t>
            </a:r>
            <a:endParaRPr lang="en-AU" altLang="en-US" sz="1000"/>
          </a:p>
          <a:p>
            <a:pPr lvl="1" eaLnBrk="1" hangingPunct="1">
              <a:lnSpc>
                <a:spcPct val="90000"/>
              </a:lnSpc>
              <a:spcBef>
                <a:spcPct val="40000"/>
              </a:spcBef>
              <a:buFontTx/>
              <a:buChar char="•"/>
            </a:pPr>
            <a:r>
              <a:rPr lang="en-AU" altLang="en-US" sz="1000"/>
              <a:t>the pattern deviation plot shows an arcuate scotoma</a:t>
            </a:r>
          </a:p>
          <a:p>
            <a:pPr lvl="1" eaLnBrk="1" hangingPunct="1">
              <a:lnSpc>
                <a:spcPct val="90000"/>
              </a:lnSpc>
              <a:spcBef>
                <a:spcPct val="40000"/>
              </a:spcBef>
              <a:buFontTx/>
              <a:buChar char="•"/>
            </a:pPr>
            <a:r>
              <a:rPr lang="en-AU" altLang="en-US" sz="1000"/>
              <a:t>the global indices, including both PSD and CPSD, are significantly abnormal, with levels found in &lt; 0.5% of the normal population</a:t>
            </a:r>
          </a:p>
          <a:p>
            <a:pPr lvl="1" eaLnBrk="1" hangingPunct="1">
              <a:lnSpc>
                <a:spcPct val="90000"/>
              </a:lnSpc>
              <a:spcBef>
                <a:spcPct val="40000"/>
              </a:spcBef>
              <a:buFontTx/>
              <a:buChar char="•"/>
            </a:pPr>
            <a:r>
              <a:rPr lang="en-AU" altLang="en-US" sz="1000"/>
              <a:t>the GHT is outside normal limits.</a:t>
            </a:r>
          </a:p>
          <a:p>
            <a:pPr eaLnBrk="1" hangingPunct="1">
              <a:lnSpc>
                <a:spcPct val="90000"/>
              </a:lnSpc>
              <a:spcBef>
                <a:spcPct val="40000"/>
              </a:spcBef>
            </a:pPr>
            <a:endParaRPr lang="en-AU" altLang="en-US" sz="1000"/>
          </a:p>
          <a:p>
            <a:pPr eaLnBrk="1" hangingPunct="1">
              <a:lnSpc>
                <a:spcPct val="90000"/>
              </a:lnSpc>
              <a:spcBef>
                <a:spcPct val="40000"/>
              </a:spcBef>
            </a:pPr>
            <a:r>
              <a:rPr lang="en-US" altLang="en-US" sz="1000" b="1"/>
              <a:t>Reference</a:t>
            </a:r>
            <a:endParaRPr lang="en-AU" altLang="en-US" sz="1000"/>
          </a:p>
          <a:p>
            <a:pPr eaLnBrk="1" hangingPunct="1">
              <a:lnSpc>
                <a:spcPct val="90000"/>
              </a:lnSpc>
              <a:spcBef>
                <a:spcPct val="40000"/>
              </a:spcBef>
            </a:pPr>
            <a:r>
              <a:rPr lang="en-NZ" altLang="en-US" sz="900">
                <a:cs typeface="Times New Roman" panose="02020603050405020304" pitchFamily="18" charset="0"/>
              </a:rPr>
              <a:t>Thomas R, George R. Interpreting automated perimetry. </a:t>
            </a:r>
            <a:r>
              <a:rPr lang="en-NZ" altLang="en-US" sz="900" i="1">
                <a:cs typeface="Times New Roman" panose="02020603050405020304" pitchFamily="18" charset="0"/>
              </a:rPr>
              <a:t>Indian J Ophthalmol</a:t>
            </a:r>
            <a:r>
              <a:rPr lang="en-NZ" altLang="en-US" sz="900">
                <a:cs typeface="Times New Roman" panose="02020603050405020304" pitchFamily="18" charset="0"/>
              </a:rPr>
              <a:t> 2001; 49: 125–40.</a:t>
            </a:r>
            <a:r>
              <a:rPr lang="en-AU" altLang="en-US" sz="90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BF501097-A012-1B43-9FF2-3EBF7E5CBC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822AD36-EDAA-E64C-8408-BB477A8E036E}" type="slidenum">
              <a:rPr lang="en-US" altLang="en-US" sz="1200"/>
              <a:pPr eaLnBrk="1" hangingPunct="1"/>
              <a:t>7</a:t>
            </a:fld>
            <a:endParaRPr lang="en-US" altLang="en-US" sz="1200"/>
          </a:p>
        </p:txBody>
      </p:sp>
      <p:sp>
        <p:nvSpPr>
          <p:cNvPr id="101379" name="Rectangle 2">
            <a:extLst>
              <a:ext uri="{FF2B5EF4-FFF2-40B4-BE49-F238E27FC236}">
                <a16:creationId xmlns:a16="http://schemas.microsoft.com/office/drawing/2014/main" id="{C97EC678-513A-DC49-B109-5DC580A114A7}"/>
              </a:ext>
            </a:extLst>
          </p:cNvPr>
          <p:cNvSpPr>
            <a:spLocks noGrp="1" noRot="1" noChangeAspect="1" noChangeArrowheads="1" noTextEdit="1"/>
          </p:cNvSpPr>
          <p:nvPr>
            <p:ph type="sldImg"/>
          </p:nvPr>
        </p:nvSpPr>
        <p:spPr>
          <a:xfrm>
            <a:off x="36513" y="750888"/>
            <a:ext cx="6594475" cy="3709987"/>
          </a:xfrm>
          <a:ln/>
        </p:spPr>
      </p:sp>
      <p:sp>
        <p:nvSpPr>
          <p:cNvPr id="101380" name="Rectangle 3">
            <a:extLst>
              <a:ext uri="{FF2B5EF4-FFF2-40B4-BE49-F238E27FC236}">
                <a16:creationId xmlns:a16="http://schemas.microsoft.com/office/drawing/2014/main" id="{5F395015-65D1-ED4E-A06A-03894282E5F9}"/>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normal range is determined by measuring the retinal sensitivity at different regions in normal individuals, then arbitrarily defining the upper 95% of values as normal.</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A649E626-B630-C542-90C9-D77A8C411F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28EA34F-5B77-814C-A1BB-6BA2BD870F74}" type="slidenum">
              <a:rPr lang="en-US" altLang="en-US" sz="1200"/>
              <a:pPr eaLnBrk="1" hangingPunct="1"/>
              <a:t>76</a:t>
            </a:fld>
            <a:endParaRPr lang="en-US" altLang="en-US" sz="1200"/>
          </a:p>
        </p:txBody>
      </p:sp>
      <p:sp>
        <p:nvSpPr>
          <p:cNvPr id="172035" name="Rectangle 2">
            <a:extLst>
              <a:ext uri="{FF2B5EF4-FFF2-40B4-BE49-F238E27FC236}">
                <a16:creationId xmlns:a16="http://schemas.microsoft.com/office/drawing/2014/main" id="{9335E7AF-689D-184C-89BE-F2C96AF6529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DE0EFFE8-1D77-8E4A-B552-E1D67F043C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optic disc photograph for this patient shows an inferior coloboma that explains the field defect, once again highlighting the importance of correlating field defects with the clinical findings.</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36CD31DF-189C-8040-A89E-FEBA2C4A8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6B95303-DD56-1541-B981-8FD2520E07BA}" type="slidenum">
              <a:rPr lang="en-US" altLang="en-US" sz="1200"/>
              <a:pPr eaLnBrk="1" hangingPunct="1"/>
              <a:t>77</a:t>
            </a:fld>
            <a:endParaRPr lang="en-US" altLang="en-US" sz="1200"/>
          </a:p>
        </p:txBody>
      </p:sp>
      <p:sp>
        <p:nvSpPr>
          <p:cNvPr id="173059" name="Rectangle 2">
            <a:extLst>
              <a:ext uri="{FF2B5EF4-FFF2-40B4-BE49-F238E27FC236}">
                <a16:creationId xmlns:a16="http://schemas.microsoft.com/office/drawing/2014/main" id="{FEA5978E-803C-F148-9241-7FA9D5B582CA}"/>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39F39CC4-35B8-2946-B58C-BCD585910B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cs typeface="Times New Roman" panose="02020603050405020304" pitchFamily="18" charset="0"/>
              </a:rPr>
              <a:t>Zalta reported the presence of lens rim artefacts in 10.4% of 704 visual fields examined retrospectively and in 6.2% of 276 fields examined prospectively using the HFA 30</a:t>
            </a:r>
            <a:r>
              <a:rPr lang="en-NZ" altLang="en-US">
                <a:latin typeface="Arial" panose="020B0604020202020204" pitchFamily="34" charset="0"/>
                <a:cs typeface="Arial" panose="020B0604020202020204" pitchFamily="34" charset="0"/>
              </a:rPr>
              <a:t>–2 program with a corrective lens. The temporal quadrant was commonly involved. </a:t>
            </a:r>
          </a:p>
          <a:p>
            <a:pPr eaLnBrk="1" hangingPunct="1"/>
            <a:r>
              <a:rPr lang="en-NZ" altLang="en-US">
                <a:latin typeface="Arial" panose="020B0604020202020204" pitchFamily="34" charset="0"/>
                <a:cs typeface="Arial" panose="020B0604020202020204" pitchFamily="34" charset="0"/>
              </a:rPr>
              <a:t>Interpretational errors related to lens rim artefacts resulted in overdiagnosis more often than underdiagnosis. Risk factors for lens rim artefacts included older age, high hyperopic correction and location-specific involvement.</a:t>
            </a:r>
          </a:p>
          <a:p>
            <a:pPr eaLnBrk="1" hangingPunct="1"/>
            <a:endParaRPr lang="en-NZ" altLang="en-US">
              <a:latin typeface="Arial" panose="020B0604020202020204" pitchFamily="34" charset="0"/>
              <a:cs typeface="Times New Roman" panose="02020603050405020304" pitchFamily="18"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cs typeface="Times New Roman" panose="02020603050405020304" pitchFamily="18" charset="0"/>
            </a:endParaRPr>
          </a:p>
          <a:p>
            <a:pPr eaLnBrk="1" hangingPunct="1"/>
            <a:r>
              <a:rPr lang="en-NZ" altLang="en-US" sz="900">
                <a:latin typeface="Arial" panose="020B0604020202020204" pitchFamily="34" charset="0"/>
                <a:cs typeface="Times New Roman" panose="02020603050405020304" pitchFamily="18" charset="0"/>
              </a:rPr>
              <a:t>Zalta AH. Lens rim artifact in automated threshold perimetry. </a:t>
            </a:r>
            <a:r>
              <a:rPr lang="en-NZ" altLang="en-US" sz="900" i="1">
                <a:latin typeface="Arial" panose="020B0604020202020204" pitchFamily="34" charset="0"/>
                <a:cs typeface="Times New Roman" panose="02020603050405020304" pitchFamily="18" charset="0"/>
              </a:rPr>
              <a:t>Ophthalmology</a:t>
            </a:r>
            <a:r>
              <a:rPr lang="en-NZ" altLang="en-US" sz="900">
                <a:latin typeface="Arial" panose="020B0604020202020204" pitchFamily="34" charset="0"/>
                <a:cs typeface="Times New Roman" panose="02020603050405020304" pitchFamily="18" charset="0"/>
              </a:rPr>
              <a:t> 1989; 96: 1302–11.</a:t>
            </a:r>
            <a:r>
              <a:rPr lang="en-AU" altLang="en-US" sz="900">
                <a:latin typeface="Arial" panose="020B0604020202020204" pitchFamily="34" charset="0"/>
              </a:rPr>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D17E56D2-83BB-B744-99B4-55C7EF0F4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35A45D50-6CDA-6F41-AE46-66C122152190}" type="slidenum">
              <a:rPr lang="en-US" altLang="en-US" sz="1200"/>
              <a:pPr eaLnBrk="1" hangingPunct="1"/>
              <a:t>78</a:t>
            </a:fld>
            <a:endParaRPr lang="en-US" altLang="en-US" sz="1200"/>
          </a:p>
        </p:txBody>
      </p:sp>
      <p:sp>
        <p:nvSpPr>
          <p:cNvPr id="174083" name="Rectangle 2">
            <a:extLst>
              <a:ext uri="{FF2B5EF4-FFF2-40B4-BE49-F238E27FC236}">
                <a16:creationId xmlns:a16="http://schemas.microsoft.com/office/drawing/2014/main" id="{0C127641-836C-FA45-89C7-530242A0C758}"/>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7140818-D3E0-F04D-91A4-44191E6E7B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Arial" panose="020B0604020202020204" pitchFamily="34" charset="0"/>
              </a:rPr>
              <a:t>This section of the presentation provides a brief overview of the interpretation of visual fields obtained using the Octopus perimeter.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297FBBA1-6E24-4549-825B-767B51A2E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32DA50B-74B6-254E-9A62-484453D62A6C}" type="slidenum">
              <a:rPr lang="en-US" altLang="en-US" sz="1200"/>
              <a:pPr eaLnBrk="1" hangingPunct="1"/>
              <a:t>79</a:t>
            </a:fld>
            <a:endParaRPr lang="en-US" altLang="en-US" sz="1200"/>
          </a:p>
        </p:txBody>
      </p:sp>
      <p:sp>
        <p:nvSpPr>
          <p:cNvPr id="175107" name="Rectangle 2">
            <a:extLst>
              <a:ext uri="{FF2B5EF4-FFF2-40B4-BE49-F238E27FC236}">
                <a16:creationId xmlns:a16="http://schemas.microsoft.com/office/drawing/2014/main" id="{8AFD5235-694A-3C4D-97C8-5DD04228DE2B}"/>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326D9AE7-530C-CB47-A390-491528FCCB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compares the main test parameters and strategies used with the Octopus 300 and HFA 700 series.</a:t>
            </a:r>
            <a:r>
              <a:rPr lang="en-NZ" altLang="en-US" baseline="30000">
                <a:latin typeface="Arial" panose="020B0604020202020204" pitchFamily="34" charset="0"/>
              </a:rPr>
              <a:t>1 </a:t>
            </a:r>
            <a:r>
              <a:rPr lang="en-NZ" altLang="en-US">
                <a:latin typeface="Arial" panose="020B0604020202020204" pitchFamily="34" charset="0"/>
              </a:rPr>
              <a:t>Note the difference in the luminance at </a:t>
            </a:r>
            <a:br>
              <a:rPr lang="en-NZ" altLang="en-US">
                <a:latin typeface="Arial" panose="020B0604020202020204" pitchFamily="34" charset="0"/>
              </a:rPr>
            </a:br>
            <a:r>
              <a:rPr lang="en-NZ" altLang="en-US">
                <a:latin typeface="Arial" panose="020B0604020202020204" pitchFamily="34" charset="0"/>
              </a:rPr>
              <a:t>0 dB (the brightest stimulus the perimeter can produce) between the Octopus 300 and HFA 700 series. As a consequence of this and other differences, normal values are 3</a:t>
            </a:r>
            <a:r>
              <a:rPr lang="en-AU" altLang="en-US">
                <a:latin typeface="Arial" panose="020B0604020202020204" pitchFamily="34" charset="0"/>
              </a:rPr>
              <a:t>–</a:t>
            </a:r>
            <a:r>
              <a:rPr lang="en-NZ" altLang="en-US">
                <a:latin typeface="Arial" panose="020B0604020202020204" pitchFamily="34" charset="0"/>
              </a:rPr>
              <a:t>4 dB higher for HFA 700 compared with Octopus perimeters.</a:t>
            </a:r>
            <a:r>
              <a:rPr lang="en-NZ" altLang="en-US" baseline="30000">
                <a:latin typeface="Arial" panose="020B0604020202020204" pitchFamily="34" charset="0"/>
              </a:rPr>
              <a:t>1</a:t>
            </a:r>
            <a:r>
              <a:rPr lang="en-NZ" altLang="en-US">
                <a:latin typeface="Arial" panose="020B0604020202020204" pitchFamily="34" charset="0"/>
              </a:rPr>
              <a:t> However, defects (local loss values) are virtually identical between different perimeters (e.g. a 6 dB defect always means an increase of 0.6 log units in the individual threshold luminance compared to the normal threshold).</a:t>
            </a:r>
            <a:r>
              <a:rPr lang="en-NZ" altLang="en-US" baseline="30000">
                <a:latin typeface="Arial" panose="020B0604020202020204" pitchFamily="34" charset="0"/>
              </a:rPr>
              <a:t>1</a:t>
            </a:r>
          </a:p>
          <a:p>
            <a:pPr eaLnBrk="1" hangingPunct="1"/>
            <a:r>
              <a:rPr lang="en-AU" altLang="en-US">
                <a:latin typeface="Arial" panose="020B0604020202020204" pitchFamily="34" charset="0"/>
              </a:rPr>
              <a:t>Octopus testing typically takes 8–12 min to complete using the normal bracketing strategy, 5–8 min with the Dynamic strategy and 2–3 min using tendency-oriented perimetry (TOP), an accelerated thresholding strategy that assesses sensitivity at each location only once and determines the threshold of neighbouring points by interpolation.</a:t>
            </a:r>
            <a:r>
              <a:rPr lang="en-AU" altLang="en-US" baseline="30000">
                <a:latin typeface="Arial" panose="020B0604020202020204" pitchFamily="34" charset="0"/>
              </a:rPr>
              <a:t>2,3</a:t>
            </a:r>
            <a:r>
              <a:rPr lang="en-AU" altLang="en-US">
                <a:latin typeface="Arial" panose="020B0604020202020204" pitchFamily="34" charset="0"/>
              </a:rPr>
              <a:t>  Using the TOP strategy, small localised scotomas may appear somewhat wider, but more shallow, compared with traditional threshold algorithms.</a:t>
            </a:r>
            <a:r>
              <a:rPr lang="en-AU" altLang="en-US" baseline="30000">
                <a:latin typeface="Arial" panose="020B0604020202020204" pitchFamily="34" charset="0"/>
              </a:rPr>
              <a:t>3</a:t>
            </a:r>
          </a:p>
          <a:p>
            <a:pPr eaLnBrk="1" hangingPunct="1"/>
            <a:r>
              <a:rPr lang="en-AU" altLang="en-US">
                <a:latin typeface="Arial" panose="020B0604020202020204" pitchFamily="34" charset="0"/>
              </a:rPr>
              <a:t>Commonly used test point patterns used with Octopus perimeters include Program 32 (identical to the Humphrey 30</a:t>
            </a:r>
            <a:r>
              <a:rPr lang="en-NZ" altLang="en-US">
                <a:latin typeface="Arial" panose="020B0604020202020204" pitchFamily="34" charset="0"/>
                <a:cs typeface="Arial" panose="020B0604020202020204" pitchFamily="34" charset="0"/>
              </a:rPr>
              <a:t>-2 test pattern)</a:t>
            </a:r>
            <a:r>
              <a:rPr lang="en-AU" altLang="en-US">
                <a:latin typeface="Arial" panose="020B0604020202020204" pitchFamily="34" charset="0"/>
              </a:rPr>
              <a:t>, G1 and G2, which cover the central 30° field.</a:t>
            </a:r>
            <a:r>
              <a:rPr lang="en-AU" altLang="en-US" baseline="30000">
                <a:latin typeface="Arial" panose="020B0604020202020204" pitchFamily="34" charset="0"/>
              </a:rPr>
              <a:t>4</a:t>
            </a:r>
            <a:r>
              <a:rPr lang="en-AU" altLang="en-US">
                <a:latin typeface="Arial" panose="020B0604020202020204" pitchFamily="34" charset="0"/>
              </a:rPr>
              <a:t>  </a:t>
            </a:r>
            <a:endParaRPr lang="en-NZ" altLang="en-US" baseline="30000">
              <a:latin typeface="Arial" panose="020B0604020202020204" pitchFamily="34" charset="0"/>
              <a:cs typeface="Times New Roman" panose="02020603050405020304" pitchFamily="18" charset="0"/>
            </a:endParaRPr>
          </a:p>
          <a:p>
            <a:pPr eaLnBrk="1" hangingPunct="1"/>
            <a:endParaRPr lang="en-AU" altLang="en-US">
              <a:latin typeface="Arial" panose="020B0604020202020204" pitchFamily="34" charset="0"/>
            </a:endParaRPr>
          </a:p>
          <a:p>
            <a:pPr eaLnBrk="1" hangingPunct="1"/>
            <a:r>
              <a:rPr lang="en-AU" altLang="en-US" sz="900" b="1">
                <a:latin typeface="Arial" panose="020B0604020202020204" pitchFamily="34" charset="0"/>
              </a:rPr>
              <a:t>References</a:t>
            </a:r>
          </a:p>
          <a:p>
            <a:r>
              <a:rPr lang="en-NZ" altLang="en-US" sz="900">
                <a:latin typeface="Arial" panose="020B0604020202020204" pitchFamily="34" charset="0"/>
                <a:cs typeface="Times New Roman" panose="02020603050405020304" pitchFamily="18" charset="0"/>
              </a:rPr>
              <a:t>1. </a:t>
            </a:r>
            <a:r>
              <a:rPr lang="en-NZ" altLang="en-US" sz="900">
                <a:latin typeface="Arial" panose="020B0604020202020204" pitchFamily="34" charset="0"/>
              </a:rPr>
              <a:t>Weijland A, Fankhauser F, Bebie H, Flammer J. Automated perimetry: visual field digest. 5</a:t>
            </a:r>
            <a:r>
              <a:rPr lang="en-NZ" altLang="en-US" sz="900" baseline="30000">
                <a:latin typeface="Arial" panose="020B0604020202020204" pitchFamily="34" charset="0"/>
              </a:rPr>
              <a:t>th</a:t>
            </a:r>
            <a:r>
              <a:rPr lang="en-NZ" altLang="en-US" sz="900">
                <a:latin typeface="Arial" panose="020B0604020202020204" pitchFamily="34" charset="0"/>
              </a:rPr>
              <a:t> Edn. Köniz: Haag-Streit AG, 2004–2006. Available at: www.haag-streit.com/fileadmin/haagstreit_international/schulung/monhart/octopus_various/AutomatedPerimetry_2006.pdf. Accessed 13 April 2011.</a:t>
            </a:r>
          </a:p>
          <a:p>
            <a:pPr marL="0" lvl="1" indent="0" eaLnBrk="1" hangingPunct="1">
              <a:buFont typeface="+mj-lt"/>
              <a:buNone/>
            </a:pPr>
            <a:r>
              <a:rPr lang="en-NZ" altLang="en-US" sz="900">
                <a:latin typeface="Arial" panose="020B0604020202020204" pitchFamily="34" charset="0"/>
                <a:cs typeface="Times New Roman" panose="02020603050405020304" pitchFamily="18" charset="0"/>
              </a:rPr>
              <a:t>2. </a:t>
            </a:r>
            <a:r>
              <a:rPr lang="en-NZ" altLang="en-US" sz="900">
                <a:latin typeface="Arial" panose="020B0604020202020204" pitchFamily="34" charset="0"/>
              </a:rPr>
              <a:t>Haag-Streit International. </a:t>
            </a:r>
            <a:r>
              <a:rPr lang="en-NZ" altLang="en-US" sz="900" i="1">
                <a:latin typeface="Arial" panose="020B0604020202020204" pitchFamily="34" charset="0"/>
              </a:rPr>
              <a:t>Octopus 300 &amp; 900 perimeters</a:t>
            </a:r>
            <a:r>
              <a:rPr lang="en-NZ" altLang="en-US" sz="900">
                <a:latin typeface="Arial" panose="020B0604020202020204" pitchFamily="34" charset="0"/>
              </a:rPr>
              <a:t>. Available at: www.haag-streit.com/fileadmin/haagstreit_international/Documents/Publicity/ Brochure_Octopus_300_900_e_A4.pdf. Accessed 13 April 2011.</a:t>
            </a:r>
            <a:endParaRPr lang="en-NZ" altLang="en-US" sz="900">
              <a:latin typeface="Arial" panose="020B0604020202020204" pitchFamily="34" charset="0"/>
              <a:cs typeface="Times New Roman" panose="02020603050405020304" pitchFamily="18" charset="0"/>
            </a:endParaRPr>
          </a:p>
          <a:p>
            <a:pPr marL="0" lvl="1" indent="0" eaLnBrk="1" hangingPunct="1">
              <a:buFont typeface="+mj-lt"/>
              <a:buNone/>
            </a:pPr>
            <a:r>
              <a:rPr lang="en-NZ" altLang="en-US" sz="900">
                <a:latin typeface="Arial" panose="020B0604020202020204" pitchFamily="34" charset="0"/>
                <a:cs typeface="Times New Roman" panose="02020603050405020304" pitchFamily="18" charset="0"/>
              </a:rPr>
              <a:t>3. </a:t>
            </a:r>
            <a:r>
              <a:rPr lang="en-NZ" altLang="en-US" sz="900">
                <a:latin typeface="Arial" panose="020B0604020202020204" pitchFamily="34" charset="0"/>
              </a:rPr>
              <a:t>Morales J, Weitzman ML, Gonzalez de la Rosa M. Comparison between Tendency-Oriented Perimetry (TOP) and Octopus threshold perimetry. </a:t>
            </a:r>
            <a:r>
              <a:rPr lang="en-NZ" altLang="en-US" sz="900" i="1">
                <a:latin typeface="Arial" panose="020B0604020202020204" pitchFamily="34" charset="0"/>
              </a:rPr>
              <a:t>Ophthalmology</a:t>
            </a:r>
            <a:r>
              <a:rPr lang="en-NZ" altLang="en-US" sz="900">
                <a:latin typeface="Arial" panose="020B0604020202020204" pitchFamily="34" charset="0"/>
              </a:rPr>
              <a:t> 2000; 107: 134–42.</a:t>
            </a:r>
          </a:p>
          <a:p>
            <a:pPr marL="0" lvl="1" indent="0" eaLnBrk="1" hangingPunct="1">
              <a:buFont typeface="+mj-lt"/>
              <a:buNone/>
            </a:pPr>
            <a:r>
              <a:rPr lang="en-AU" altLang="en-US" sz="900">
                <a:latin typeface="Arial" panose="020B0604020202020204" pitchFamily="34" charset="0"/>
              </a:rPr>
              <a:t>4. </a:t>
            </a:r>
            <a:r>
              <a:rPr lang="en-NZ" altLang="en-US" sz="900">
                <a:latin typeface="Arial" panose="020B0604020202020204" pitchFamily="34" charset="0"/>
              </a:rPr>
              <a:t>European Glaucoma Society. </a:t>
            </a:r>
            <a:r>
              <a:rPr lang="en-NZ" altLang="en-US" sz="900" i="1">
                <a:latin typeface="Arial" panose="020B0604020202020204" pitchFamily="34" charset="0"/>
              </a:rPr>
              <a:t>Terminology and Guidelines for Glaucoma</a:t>
            </a:r>
            <a:r>
              <a:rPr lang="en-NZ" altLang="en-US" sz="900">
                <a:latin typeface="Arial" panose="020B0604020202020204" pitchFamily="34" charset="0"/>
              </a:rPr>
              <a:t>. Savona, Italy: Editrice DOGMA, 2008 (3rd Edn). Available at: www.eugs.org/eng/EGS_guidelines.asp. Accessed: 10 June 2011.</a:t>
            </a:r>
            <a:endParaRPr lang="en-AU" altLang="en-US" sz="900">
              <a:latin typeface="Arial" panose="020B0604020202020204" pitchFamily="34" charset="0"/>
            </a:endParaRPr>
          </a:p>
        </p:txBody>
      </p:sp>
    </p:spTree>
    <p:extLst>
      <p:ext uri="{BB962C8B-B14F-4D97-AF65-F5344CB8AC3E}">
        <p14:creationId xmlns:p14="http://schemas.microsoft.com/office/powerpoint/2010/main" val="40417634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42F86E99-312C-804B-B0A4-175462402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FC73965-65EA-8349-9BA5-C6E453D97329}" type="slidenum">
              <a:rPr lang="en-US" altLang="en-US" sz="1200"/>
              <a:pPr eaLnBrk="1" hangingPunct="1"/>
              <a:t>80</a:t>
            </a:fld>
            <a:endParaRPr lang="en-US" altLang="en-US" sz="1200"/>
          </a:p>
        </p:txBody>
      </p:sp>
      <p:sp>
        <p:nvSpPr>
          <p:cNvPr id="177155" name="Rectangle 2">
            <a:extLst>
              <a:ext uri="{FF2B5EF4-FFF2-40B4-BE49-F238E27FC236}">
                <a16:creationId xmlns:a16="http://schemas.microsoft.com/office/drawing/2014/main" id="{57C274B5-EB78-3647-8BEE-07B3B966C057}"/>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33C49C46-9CC1-074A-A277-87A19CBED7CC}"/>
              </a:ext>
            </a:extLst>
          </p:cNvPr>
          <p:cNvSpPr>
            <a:spLocks noGrp="1" noChangeArrowheads="1"/>
          </p:cNvSpPr>
          <p:nvPr>
            <p:ph type="body" idx="1"/>
          </p:nvPr>
        </p:nvSpPr>
        <p:spPr>
          <a:xfrm>
            <a:off x="947738" y="4716463"/>
            <a:ext cx="4789487" cy="4465637"/>
          </a:xfrm>
          <a:ln/>
        </p:spPr>
        <p:txBody>
          <a:bodyPr/>
          <a:lstStyle/>
          <a:p>
            <a:pPr eaLnBrk="1" hangingPunct="1">
              <a:defRPr/>
            </a:pPr>
            <a:r>
              <a:rPr lang="en-AU" dirty="0">
                <a:latin typeface="Arial" pitchFamily="34" charset="0"/>
              </a:rPr>
              <a:t>This slide shows the global indices included on earlier Octopus 7-in-1 reports.</a:t>
            </a:r>
            <a:r>
              <a:rPr lang="en-AU" baseline="30000" dirty="0">
                <a:latin typeface="Arial" pitchFamily="34" charset="0"/>
              </a:rPr>
              <a:t>1</a:t>
            </a:r>
            <a:r>
              <a:rPr lang="en-AU" dirty="0">
                <a:latin typeface="Arial" pitchFamily="34" charset="0"/>
              </a:rPr>
              <a:t> </a:t>
            </a:r>
          </a:p>
          <a:p>
            <a:pPr lvl="1" eaLnBrk="1" hangingPunct="1">
              <a:buFontTx/>
              <a:buChar char="•"/>
              <a:defRPr/>
            </a:pPr>
            <a:r>
              <a:rPr lang="en-AU" dirty="0">
                <a:latin typeface="Arial" pitchFamily="34" charset="0"/>
              </a:rPr>
              <a:t>Mean defect (MD), like the HFA mean deviation index, enables a rapid assessment of the overall depression or elevation of the field. The normal tolerance range is from –2 to +2 dB.</a:t>
            </a:r>
            <a:r>
              <a:rPr lang="en-AU" baseline="30000" dirty="0">
                <a:latin typeface="Arial" pitchFamily="34" charset="0"/>
              </a:rPr>
              <a:t>1,2</a:t>
            </a:r>
            <a:r>
              <a:rPr lang="en-AU" dirty="0">
                <a:latin typeface="Arial" pitchFamily="34" charset="0"/>
              </a:rPr>
              <a:t> Note that in the Octopus system, a more positive MD value indicates an increasing defect, in contrast to the HFA system, where field worsening is associated with negative MD values.</a:t>
            </a:r>
            <a:r>
              <a:rPr lang="en-AU" baseline="30000" dirty="0">
                <a:latin typeface="Arial" pitchFamily="34" charset="0"/>
              </a:rPr>
              <a:t>3</a:t>
            </a:r>
          </a:p>
          <a:p>
            <a:pPr lvl="1" eaLnBrk="1" hangingPunct="1">
              <a:buFontTx/>
              <a:buChar char="•"/>
              <a:defRPr/>
            </a:pPr>
            <a:r>
              <a:rPr lang="en-AU" dirty="0">
                <a:latin typeface="Arial" pitchFamily="34" charset="0"/>
              </a:rPr>
              <a:t>The loss variance (LV) increases dramatically as glaucoma progresses, so the square root of LV (</a:t>
            </a:r>
            <a:r>
              <a:rPr lang="en-AU" dirty="0" err="1">
                <a:latin typeface="Arial" pitchFamily="34" charset="0"/>
              </a:rPr>
              <a:t>sLV</a:t>
            </a:r>
            <a:r>
              <a:rPr lang="en-AU" dirty="0">
                <a:latin typeface="Arial" pitchFamily="34" charset="0"/>
              </a:rPr>
              <a:t>) is used to follow fields over time.</a:t>
            </a:r>
            <a:r>
              <a:rPr lang="en-AU" baseline="30000" dirty="0">
                <a:latin typeface="Arial" pitchFamily="34" charset="0"/>
              </a:rPr>
              <a:t>1</a:t>
            </a:r>
          </a:p>
          <a:p>
            <a:pPr lvl="1" eaLnBrk="1" hangingPunct="1">
              <a:buFontTx/>
              <a:buChar char="•"/>
              <a:defRPr/>
            </a:pPr>
            <a:r>
              <a:rPr lang="en-AU" dirty="0">
                <a:latin typeface="Arial" pitchFamily="34" charset="0"/>
              </a:rPr>
              <a:t>Short-term fluctuation (SF) is obtained by testing the patient twice in one session, to ensure an accurate diagnosis in borderline situations.</a:t>
            </a:r>
            <a:r>
              <a:rPr lang="en-AU" baseline="30000" dirty="0">
                <a:latin typeface="Arial" pitchFamily="34" charset="0"/>
              </a:rPr>
              <a:t>1</a:t>
            </a:r>
          </a:p>
          <a:p>
            <a:pPr lvl="1" eaLnBrk="1" hangingPunct="1">
              <a:buFontTx/>
              <a:buChar char="•"/>
              <a:defRPr/>
            </a:pPr>
            <a:r>
              <a:rPr lang="en-AU" dirty="0">
                <a:latin typeface="Arial" pitchFamily="34" charset="0"/>
              </a:rPr>
              <a:t>Corrected loss variance (CLV) measures localised loss independent of SF,</a:t>
            </a:r>
            <a:r>
              <a:rPr lang="en-AU" baseline="30000" dirty="0">
                <a:latin typeface="Arial" pitchFamily="34" charset="0"/>
              </a:rPr>
              <a:t>1</a:t>
            </a:r>
            <a:r>
              <a:rPr lang="en-AU" dirty="0">
                <a:latin typeface="Arial" pitchFamily="34" charset="0"/>
              </a:rPr>
              <a:t> and is equivalent to corrected PSD in the Humphrey system. Like PSD, CLV increases in the early stages of the disease but decreases in advanced field loss, limiting its clinical value.</a:t>
            </a:r>
            <a:r>
              <a:rPr lang="en-AU" baseline="30000" dirty="0">
                <a:latin typeface="Arial" pitchFamily="34" charset="0"/>
              </a:rPr>
              <a:t>3</a:t>
            </a:r>
          </a:p>
          <a:p>
            <a:pPr lvl="1" eaLnBrk="1" hangingPunct="1">
              <a:buFontTx/>
              <a:buChar char="•"/>
              <a:defRPr/>
            </a:pPr>
            <a:r>
              <a:rPr lang="en-AU" dirty="0">
                <a:latin typeface="Arial" pitchFamily="34" charset="0"/>
              </a:rPr>
              <a:t>The reliability factor (RF) is the percentage of missed catch trials (i.e. false positive and false negative answers) and should be under 15%.</a:t>
            </a:r>
            <a:r>
              <a:rPr lang="en-AU" baseline="30000" dirty="0">
                <a:latin typeface="Arial" pitchFamily="34" charset="0"/>
              </a:rPr>
              <a:t>1,2</a:t>
            </a:r>
          </a:p>
          <a:p>
            <a:pPr eaLnBrk="1" hangingPunct="1">
              <a:defRPr/>
            </a:pPr>
            <a:endParaRPr lang="en-AU" dirty="0">
              <a:latin typeface="Arial" pitchFamily="34" charset="0"/>
            </a:endParaRPr>
          </a:p>
          <a:p>
            <a:pPr eaLnBrk="1" hangingPunct="1">
              <a:defRPr/>
            </a:pPr>
            <a:r>
              <a:rPr lang="en-AU" dirty="0">
                <a:latin typeface="Arial" pitchFamily="34" charset="0"/>
              </a:rPr>
              <a:t>Slide 83 shows an updated Octopus 7-in-1 report using </a:t>
            </a:r>
            <a:r>
              <a:rPr lang="en-AU" dirty="0" err="1">
                <a:latin typeface="Arial" pitchFamily="34" charset="0"/>
              </a:rPr>
              <a:t>EyeSuite</a:t>
            </a:r>
            <a:r>
              <a:rPr lang="en-AU" dirty="0">
                <a:latin typeface="Arial" pitchFamily="34" charset="0"/>
              </a:rPr>
              <a:t> software.</a:t>
            </a:r>
            <a:endParaRPr lang="en-AU" b="1" dirty="0">
              <a:latin typeface="Arial" pitchFamily="34" charset="0"/>
            </a:endParaRPr>
          </a:p>
          <a:p>
            <a:pPr eaLnBrk="1" hangingPunct="1">
              <a:defRPr/>
            </a:pPr>
            <a:endParaRPr lang="en-AU" dirty="0">
              <a:latin typeface="Arial" pitchFamily="34" charset="0"/>
            </a:endParaRPr>
          </a:p>
          <a:p>
            <a:pPr eaLnBrk="1" hangingPunct="1">
              <a:defRPr/>
            </a:pPr>
            <a:r>
              <a:rPr lang="en-AU" b="1" dirty="0">
                <a:latin typeface="Arial" pitchFamily="34" charset="0"/>
              </a:rPr>
              <a:t>References</a:t>
            </a:r>
          </a:p>
          <a:p>
            <a:pPr marL="180000" indent="-216000" eaLnBrk="1" hangingPunct="1">
              <a:defRPr/>
            </a:pPr>
            <a:r>
              <a:rPr lang="en-NZ" sz="900" dirty="0">
                <a:latin typeface="Arial" pitchFamily="34" charset="0"/>
                <a:cs typeface="Times New Roman" pitchFamily="18" charset="0"/>
              </a:rPr>
              <a:t>1. </a:t>
            </a:r>
            <a:r>
              <a:rPr lang="en-NZ" sz="900" dirty="0" err="1"/>
              <a:t>Weijland</a:t>
            </a:r>
            <a:r>
              <a:rPr lang="en-NZ" sz="900" dirty="0"/>
              <a:t> A, </a:t>
            </a:r>
            <a:r>
              <a:rPr lang="en-NZ" sz="900" dirty="0" err="1"/>
              <a:t>Fankhauser</a:t>
            </a:r>
            <a:r>
              <a:rPr lang="en-NZ" sz="900" dirty="0"/>
              <a:t> F, </a:t>
            </a:r>
            <a:r>
              <a:rPr lang="en-NZ" sz="900" dirty="0" err="1"/>
              <a:t>Bebie</a:t>
            </a:r>
            <a:r>
              <a:rPr lang="en-NZ" sz="900" dirty="0"/>
              <a:t> H, </a:t>
            </a:r>
            <a:r>
              <a:rPr lang="en-NZ" sz="900" dirty="0" err="1"/>
              <a:t>Flammer</a:t>
            </a:r>
            <a:r>
              <a:rPr lang="en-NZ" sz="900" dirty="0"/>
              <a:t> J. Automated perimetry: visual field digest. 5</a:t>
            </a:r>
            <a:r>
              <a:rPr lang="en-NZ" sz="900" baseline="30000" dirty="0"/>
              <a:t>th</a:t>
            </a:r>
            <a:r>
              <a:rPr lang="en-NZ" sz="900" dirty="0"/>
              <a:t> </a:t>
            </a:r>
            <a:r>
              <a:rPr lang="en-NZ" sz="900" dirty="0" err="1"/>
              <a:t>Edn</a:t>
            </a:r>
            <a:r>
              <a:rPr lang="en-NZ" sz="900" dirty="0"/>
              <a:t>. </a:t>
            </a:r>
            <a:r>
              <a:rPr lang="en-NZ" sz="900" dirty="0" err="1"/>
              <a:t>Köniz</a:t>
            </a:r>
            <a:r>
              <a:rPr lang="en-NZ" sz="900" dirty="0"/>
              <a:t>: Haag-</a:t>
            </a:r>
            <a:r>
              <a:rPr lang="en-NZ" sz="900" dirty="0" err="1"/>
              <a:t>Streit</a:t>
            </a:r>
            <a:r>
              <a:rPr lang="en-NZ" sz="900" dirty="0"/>
              <a:t> AG, 2004–2006. Available at: www.haag-streit.com/fileadmin/haagstreit_international/schulung/monhart/octopus_various/AutomatedPerimetry_2006.pdf. Accessed 13 April 2011.</a:t>
            </a:r>
          </a:p>
          <a:p>
            <a:pPr eaLnBrk="1" hangingPunct="1">
              <a:defRPr/>
            </a:pPr>
            <a:r>
              <a:rPr lang="en-NZ" sz="900" dirty="0"/>
              <a:t>2. Haag-</a:t>
            </a:r>
            <a:r>
              <a:rPr lang="en-NZ" sz="900" dirty="0" err="1"/>
              <a:t>Streit</a:t>
            </a:r>
            <a:r>
              <a:rPr lang="en-NZ" sz="900" dirty="0"/>
              <a:t> AG. </a:t>
            </a:r>
            <a:r>
              <a:rPr lang="en-NZ" sz="900" i="1" dirty="0"/>
              <a:t>OCTOPUS Seven-in-One Report</a:t>
            </a:r>
            <a:r>
              <a:rPr lang="en-NZ" sz="900" dirty="0"/>
              <a:t>. www.octopus.ch/products/fr6_seven_in_one.htm. Accessed: 12 October 2006. </a:t>
            </a:r>
            <a:endParaRPr lang="en-AU" sz="900" b="1" dirty="0">
              <a:latin typeface="Arial" pitchFamily="34" charset="0"/>
            </a:endParaRPr>
          </a:p>
          <a:p>
            <a:pPr marL="180000" lvl="1" indent="-228600" eaLnBrk="1" hangingPunct="1">
              <a:buFont typeface="+mj-lt"/>
              <a:buNone/>
              <a:defRPr/>
            </a:pPr>
            <a:r>
              <a:rPr lang="en-AU" sz="900" dirty="0">
                <a:latin typeface="Arial" pitchFamily="34" charset="0"/>
              </a:rPr>
              <a:t>3. </a:t>
            </a:r>
            <a:r>
              <a:rPr lang="en-NZ" sz="900" dirty="0"/>
              <a:t>European Glaucoma Society. </a:t>
            </a:r>
            <a:r>
              <a:rPr lang="en-NZ" sz="900" i="1" dirty="0"/>
              <a:t>Terminology and Guidelines for Glaucoma</a:t>
            </a:r>
            <a:r>
              <a:rPr lang="en-NZ" sz="900" dirty="0"/>
              <a:t>. Savona, Italy: </a:t>
            </a:r>
            <a:r>
              <a:rPr lang="en-NZ" sz="900" dirty="0" err="1"/>
              <a:t>Editrice</a:t>
            </a:r>
            <a:r>
              <a:rPr lang="en-NZ" sz="900" dirty="0"/>
              <a:t> DOGMA, 2008 (3rd </a:t>
            </a:r>
            <a:r>
              <a:rPr lang="en-NZ" sz="900" dirty="0" err="1"/>
              <a:t>Edn</a:t>
            </a:r>
            <a:r>
              <a:rPr lang="en-NZ" sz="900" dirty="0"/>
              <a:t>). Available at: www.eugs.org/eng/EGS_guidelines.asp. Accessed: 10 June 2011.</a:t>
            </a:r>
            <a:endParaRPr lang="en-AU" sz="900" dirty="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DCCBE08-4FD6-9A4E-ADE3-9BD4886A48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0777E52-0791-1644-BD0B-32CDE710C337}" type="slidenum">
              <a:rPr lang="en-US" altLang="en-US" sz="1200"/>
              <a:pPr eaLnBrk="1" hangingPunct="1"/>
              <a:t>83</a:t>
            </a:fld>
            <a:endParaRPr lang="en-US" altLang="en-US" sz="1200"/>
          </a:p>
        </p:txBody>
      </p:sp>
      <p:sp>
        <p:nvSpPr>
          <p:cNvPr id="176131" name="Rectangle 2">
            <a:extLst>
              <a:ext uri="{FF2B5EF4-FFF2-40B4-BE49-F238E27FC236}">
                <a16:creationId xmlns:a16="http://schemas.microsoft.com/office/drawing/2014/main" id="{C8190306-446E-6545-8EC0-D071262DBCB8}"/>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EB4B5276-07E7-8F47-B353-32D567DB2579}"/>
              </a:ext>
            </a:extLst>
          </p:cNvPr>
          <p:cNvSpPr>
            <a:spLocks noGrp="1" noChangeArrowheads="1"/>
          </p:cNvSpPr>
          <p:nvPr>
            <p:ph type="body" idx="1"/>
          </p:nvPr>
        </p:nvSpPr>
        <p:spPr>
          <a:xfrm>
            <a:off x="1093788" y="4725988"/>
            <a:ext cx="4422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shows an Octopus 7-in-1 visual field printout </a:t>
            </a:r>
            <a:r>
              <a:rPr lang="en-AU" altLang="en-US">
                <a:latin typeface="Arial" panose="020B0604020202020204" pitchFamily="34" charset="0"/>
              </a:rPr>
              <a:t>from a patient with early glaucoma. </a:t>
            </a:r>
            <a:r>
              <a:rPr lang="en-AU" altLang="en-US" i="1">
                <a:latin typeface="Arial" panose="020B0604020202020204" pitchFamily="34" charset="0"/>
              </a:rPr>
              <a:t>[A more recent 7-in-1 format is shown on slide 83]</a:t>
            </a:r>
          </a:p>
          <a:p>
            <a:pPr eaLnBrk="1" hangingPunct="1"/>
            <a:r>
              <a:rPr lang="en-AU" altLang="en-US" i="1">
                <a:latin typeface="Arial" panose="020B0604020202020204" pitchFamily="34" charset="0"/>
              </a:rPr>
              <a:t>Patient data </a:t>
            </a:r>
            <a:r>
              <a:rPr lang="en-AU" altLang="en-US" i="1">
                <a:latin typeface="Arial" panose="020B0604020202020204" pitchFamily="34" charset="0"/>
                <a:cs typeface="Arial" panose="020B0604020202020204" pitchFamily="34" charset="0"/>
              </a:rPr>
              <a:t>–</a:t>
            </a:r>
            <a:r>
              <a:rPr lang="en-AU" altLang="en-US" i="1">
                <a:latin typeface="Arial" panose="020B0604020202020204" pitchFamily="34" charset="0"/>
              </a:rPr>
              <a:t> </a:t>
            </a:r>
            <a:r>
              <a:rPr lang="en-AU" altLang="en-US">
                <a:latin typeface="Arial" panose="020B0604020202020204" pitchFamily="34" charset="0"/>
              </a:rPr>
              <a:t>the date of birth is included to enable calculations from the age-matched normal database.</a:t>
            </a:r>
          </a:p>
          <a:p>
            <a:pPr eaLnBrk="1" hangingPunct="1"/>
            <a:r>
              <a:rPr lang="en-AU" altLang="en-US" i="1">
                <a:latin typeface="Arial" panose="020B0604020202020204" pitchFamily="34" charset="0"/>
              </a:rPr>
              <a:t>Strategy and test parameters</a:t>
            </a:r>
            <a:r>
              <a:rPr lang="en-AU" altLang="en-US">
                <a:latin typeface="Arial" panose="020B0604020202020204" pitchFamily="34" charset="0"/>
              </a:rPr>
              <a:t>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this area lists the test parameters, together with data such as the pupil size and false positive and negative responses.</a:t>
            </a:r>
          </a:p>
          <a:p>
            <a:pPr eaLnBrk="1" hangingPunct="1"/>
            <a:r>
              <a:rPr lang="en-AU" altLang="en-US" i="1">
                <a:latin typeface="Arial" panose="020B0604020202020204" pitchFamily="34" charset="0"/>
              </a:rPr>
              <a:t>Grey scale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the grey scale shows the depth and location of visual field defects (in colour or black and white, where darker areas indicate depression).</a:t>
            </a:r>
          </a:p>
          <a:p>
            <a:pPr eaLnBrk="1" hangingPunct="1"/>
            <a:r>
              <a:rPr lang="en-AU" altLang="en-US" i="1">
                <a:latin typeface="Arial" panose="020B0604020202020204" pitchFamily="34" charset="0"/>
              </a:rPr>
              <a:t>Actual values</a:t>
            </a:r>
            <a:r>
              <a:rPr lang="en-AU" altLang="en-US">
                <a:latin typeface="Arial" panose="020B0604020202020204" pitchFamily="34" charset="0"/>
              </a:rPr>
              <a:t>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the actual measured thresholds in decibels. These values must be related to age.</a:t>
            </a:r>
          </a:p>
          <a:p>
            <a:pPr eaLnBrk="1" hangingPunct="1"/>
            <a:r>
              <a:rPr lang="en-AU" altLang="en-US" i="1">
                <a:latin typeface="Arial" panose="020B0604020202020204" pitchFamily="34" charset="0"/>
              </a:rPr>
              <a:t>Comparison tables </a:t>
            </a:r>
            <a:r>
              <a:rPr lang="en-AU" altLang="en-US" i="1">
                <a:latin typeface="Arial" panose="020B0604020202020204" pitchFamily="34" charset="0"/>
                <a:cs typeface="Arial" panose="020B0604020202020204" pitchFamily="34" charset="0"/>
              </a:rPr>
              <a:t>–</a:t>
            </a:r>
            <a:r>
              <a:rPr lang="en-AU" altLang="en-US" i="1">
                <a:latin typeface="Arial" panose="020B0604020202020204" pitchFamily="34" charset="0"/>
              </a:rPr>
              <a:t> </a:t>
            </a:r>
            <a:r>
              <a:rPr lang="en-AU" altLang="en-US">
                <a:latin typeface="Arial" panose="020B0604020202020204" pitchFamily="34" charset="0"/>
              </a:rPr>
              <a:t>these show the difference between the patient's test results and age-matched normal individuals. A '+' symbol indicates normal sensitivity with a tolerance range of 4 dB. Any uniform field depression (deviation, see below) is subtracted to highlight ‘hidden’ focal loss.</a:t>
            </a:r>
          </a:p>
          <a:p>
            <a:pPr eaLnBrk="1" hangingPunct="1"/>
            <a:r>
              <a:rPr lang="en-AU" altLang="en-US" i="1">
                <a:latin typeface="Arial" panose="020B0604020202020204" pitchFamily="34" charset="0"/>
              </a:rPr>
              <a:t>Bebie (defect) curve</a:t>
            </a:r>
            <a:r>
              <a:rPr lang="en-AU" altLang="en-US">
                <a:latin typeface="Arial" panose="020B0604020202020204" pitchFamily="34" charset="0"/>
              </a:rPr>
              <a:t>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the Bebie curve is a cumulative defect curve that distinguishes between uniform field depression (curve parallel to age-adjusted normal values) and focal defects typical of glaucoma (steep decline).</a:t>
            </a:r>
          </a:p>
          <a:p>
            <a:pPr eaLnBrk="1" hangingPunct="1"/>
            <a:r>
              <a:rPr lang="en-AU" altLang="en-US" i="1">
                <a:latin typeface="Arial" panose="020B0604020202020204" pitchFamily="34" charset="0"/>
              </a:rPr>
              <a:t>Deviation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documents the degree of uniform loss (dB).</a:t>
            </a:r>
          </a:p>
          <a:p>
            <a:pPr eaLnBrk="1" hangingPunct="1"/>
            <a:r>
              <a:rPr lang="en-AU" altLang="en-US" i="1">
                <a:latin typeface="Arial" panose="020B0604020202020204" pitchFamily="34" charset="0"/>
              </a:rPr>
              <a:t>Probability plots</a:t>
            </a:r>
            <a:r>
              <a:rPr lang="en-AU" altLang="en-US">
                <a:latin typeface="Arial" panose="020B0604020202020204" pitchFamily="34" charset="0"/>
              </a:rPr>
              <a:t> </a:t>
            </a:r>
            <a:r>
              <a:rPr lang="en-AU" altLang="en-US" i="1">
                <a:latin typeface="Arial" panose="020B0604020202020204" pitchFamily="34" charset="0"/>
                <a:cs typeface="Arial" panose="020B0604020202020204" pitchFamily="34" charset="0"/>
              </a:rPr>
              <a:t>–</a:t>
            </a:r>
            <a:r>
              <a:rPr lang="en-AU" altLang="en-US">
                <a:latin typeface="Arial" panose="020B0604020202020204" pitchFamily="34" charset="0"/>
              </a:rPr>
              <a:t> these show the probability of a real defect. A full black square indicates a 99.5% probability of a defect.</a:t>
            </a:r>
          </a:p>
          <a:p>
            <a:pPr eaLnBrk="1" hangingPunct="1"/>
            <a:r>
              <a:rPr lang="en-AU" altLang="en-US" i="1">
                <a:latin typeface="Arial" panose="020B0604020202020204" pitchFamily="34" charset="0"/>
              </a:rPr>
              <a:t>Global indices </a:t>
            </a:r>
            <a:r>
              <a:rPr lang="en-AU" altLang="en-US" i="1">
                <a:latin typeface="Arial" panose="020B0604020202020204" pitchFamily="34" charset="0"/>
                <a:cs typeface="Arial" panose="020B0604020202020204" pitchFamily="34" charset="0"/>
              </a:rPr>
              <a:t>–</a:t>
            </a:r>
            <a:r>
              <a:rPr lang="en-AU" altLang="en-US" i="1">
                <a:latin typeface="Arial" panose="020B0604020202020204" pitchFamily="34" charset="0"/>
              </a:rPr>
              <a:t> </a:t>
            </a:r>
            <a:r>
              <a:rPr lang="en-AU" altLang="en-US">
                <a:latin typeface="Arial" panose="020B0604020202020204" pitchFamily="34" charset="0"/>
              </a:rPr>
              <a:t>statistical information that facilitates rapid and easy assessment of the field. Global indices are discussed further in the following slide.</a:t>
            </a:r>
          </a:p>
          <a:p>
            <a:pPr eaLnBrk="1" hangingPunct="1"/>
            <a:endParaRPr lang="en-AU" altLang="en-US">
              <a:latin typeface="Arial" panose="020B0604020202020204" pitchFamily="34" charset="0"/>
            </a:endParaRPr>
          </a:p>
          <a:p>
            <a:pPr eaLnBrk="1" hangingPunct="1"/>
            <a:r>
              <a:rPr lang="en-AU" altLang="en-US" b="1">
                <a:latin typeface="Arial" panose="020B0604020202020204" pitchFamily="34" charset="0"/>
              </a:rPr>
              <a:t>Reference</a:t>
            </a:r>
          </a:p>
          <a:p>
            <a:pPr eaLnBrk="1" hangingPunct="1"/>
            <a:r>
              <a:rPr lang="en-NZ" altLang="en-US" sz="900">
                <a:latin typeface="Arial" panose="020B0604020202020204" pitchFamily="34" charset="0"/>
              </a:rPr>
              <a:t>Haag-Streit AG. </a:t>
            </a:r>
            <a:r>
              <a:rPr lang="en-NZ" altLang="en-US" sz="900" i="1">
                <a:latin typeface="Arial" panose="020B0604020202020204" pitchFamily="34" charset="0"/>
              </a:rPr>
              <a:t>OCTOPUS Seven-in-One Report</a:t>
            </a:r>
            <a:r>
              <a:rPr lang="en-NZ" altLang="en-US" sz="900">
                <a:latin typeface="Arial" panose="020B0604020202020204" pitchFamily="34" charset="0"/>
              </a:rPr>
              <a:t>. www.octopus.ch/products/fr6_seven_in_one.htm. Accessed: 12 October 2006. </a:t>
            </a:r>
            <a:endParaRPr lang="en-AU" altLang="en-US" sz="900" b="1">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6C2F0-9F81-564A-A27C-F974B3603B2D}" type="slidenum">
              <a:rPr lang="en-US" smtClean="0"/>
              <a:t>84</a:t>
            </a:fld>
            <a:endParaRPr lang="en-US"/>
          </a:p>
        </p:txBody>
      </p:sp>
    </p:spTree>
    <p:extLst>
      <p:ext uri="{BB962C8B-B14F-4D97-AF65-F5344CB8AC3E}">
        <p14:creationId xmlns:p14="http://schemas.microsoft.com/office/powerpoint/2010/main" val="35325821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6C2F0-9F81-564A-A27C-F974B3603B2D}" type="slidenum">
              <a:rPr lang="en-US" smtClean="0"/>
              <a:t>88</a:t>
            </a:fld>
            <a:endParaRPr lang="en-US"/>
          </a:p>
        </p:txBody>
      </p:sp>
    </p:spTree>
    <p:extLst>
      <p:ext uri="{BB962C8B-B14F-4D97-AF65-F5344CB8AC3E}">
        <p14:creationId xmlns:p14="http://schemas.microsoft.com/office/powerpoint/2010/main" val="14862252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B3028964-995B-024E-8498-CB6C5C1B17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D09B8C9-E8BD-BC42-BBE8-97D9FC50ACE5}" type="slidenum">
              <a:rPr lang="en-US" altLang="en-US" sz="1200"/>
              <a:pPr eaLnBrk="1" hangingPunct="1"/>
              <a:t>89</a:t>
            </a:fld>
            <a:endParaRPr lang="en-US" altLang="en-US" sz="1200"/>
          </a:p>
        </p:txBody>
      </p:sp>
      <p:sp>
        <p:nvSpPr>
          <p:cNvPr id="180227" name="Rectangle 2">
            <a:extLst>
              <a:ext uri="{FF2B5EF4-FFF2-40B4-BE49-F238E27FC236}">
                <a16:creationId xmlns:a16="http://schemas.microsoft.com/office/drawing/2014/main" id="{F57278ED-AF4D-914A-9D52-FC70179F46B7}"/>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E7FFDC14-C6E5-3E4D-942E-3CDB5C04B1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following four slides compare Octopus and HFA fields for the same patient, a 34-year-old female.* The tests were performed approximately </a:t>
            </a:r>
            <a:br>
              <a:rPr lang="en-NZ" altLang="en-US">
                <a:latin typeface="Arial" panose="020B0604020202020204" pitchFamily="34" charset="0"/>
              </a:rPr>
            </a:br>
            <a:r>
              <a:rPr lang="en-NZ" altLang="en-US">
                <a:latin typeface="Arial" panose="020B0604020202020204" pitchFamily="34" charset="0"/>
              </a:rPr>
              <a:t>1 week apart.</a:t>
            </a:r>
          </a:p>
          <a:p>
            <a:pPr eaLnBrk="1" hangingPunct="1"/>
            <a:endParaRPr lang="en-NZ" altLang="en-US">
              <a:latin typeface="Arial" panose="020B0604020202020204" pitchFamily="34" charset="0"/>
            </a:endParaRPr>
          </a:p>
          <a:p>
            <a:pPr eaLnBrk="1" hangingPunct="1"/>
            <a:r>
              <a:rPr lang="en-NZ" altLang="en-US" i="1">
                <a:latin typeface="Arial" panose="020B0604020202020204" pitchFamily="34" charset="0"/>
              </a:rPr>
              <a:t>*Fields supplied by Dr Ramanjit Sihota (</a:t>
            </a:r>
            <a:r>
              <a:rPr lang="en-AU" altLang="en-US" i="1">
                <a:latin typeface="Arial" panose="020B0604020202020204" pitchFamily="34" charset="0"/>
              </a:rPr>
              <a:t>Dr Rajendra Prasad Center for Ophthalmic Sciences, </a:t>
            </a:r>
            <a:r>
              <a:rPr lang="en-NZ" altLang="en-US" i="1">
                <a:latin typeface="Arial" panose="020B0604020202020204" pitchFamily="34" charset="0"/>
              </a:rPr>
              <a:t>All India Institute of Medical Sciences [AIIMS], New Delhi).</a:t>
            </a:r>
            <a:endParaRPr lang="en-AU" altLang="en-US" i="1">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A5FF7AF7-71EF-E040-A5DB-264BFE3B1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D3E5860-1E16-1944-A79A-B130CE2DB723}" type="slidenum">
              <a:rPr lang="en-US" altLang="en-US" sz="1200"/>
              <a:pPr eaLnBrk="1" hangingPunct="1"/>
              <a:t>90</a:t>
            </a:fld>
            <a:endParaRPr lang="en-US" altLang="en-US" sz="1200"/>
          </a:p>
        </p:txBody>
      </p:sp>
      <p:sp>
        <p:nvSpPr>
          <p:cNvPr id="181251" name="Rectangle 2">
            <a:extLst>
              <a:ext uri="{FF2B5EF4-FFF2-40B4-BE49-F238E27FC236}">
                <a16:creationId xmlns:a16="http://schemas.microsoft.com/office/drawing/2014/main" id="{F8867177-7050-164E-A63A-B61B9C3D1B84}"/>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29408D5A-2909-DA49-BEC3-C2F066A9D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test parameters are shown for an Octopus test using the G1 program (8 stages, 2 phases) with the dynamic strategy, and an HFA 30</a:t>
            </a:r>
            <a:r>
              <a:rPr lang="en-NZ" altLang="en-US">
                <a:latin typeface="Arial" panose="020B0604020202020204" pitchFamily="34" charset="0"/>
                <a:cs typeface="Arial" panose="020B0604020202020204" pitchFamily="34" charset="0"/>
              </a:rPr>
              <a:t>–2 full threshold test. The pupil diameter is 3 mm in both tests and there are 1–2 false-negative errors in each test. Features you may wish to comment on include the effect of refractive error and the significance of fixation losses.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5851F8F9-1FB9-E145-A293-311C27F7E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11781484-848A-A047-AEBF-A41B2409E0DD}" type="slidenum">
              <a:rPr lang="en-US" altLang="en-US" sz="1200"/>
              <a:pPr eaLnBrk="1" hangingPunct="1"/>
              <a:t>8</a:t>
            </a:fld>
            <a:endParaRPr lang="en-US" altLang="en-US" sz="1200"/>
          </a:p>
        </p:txBody>
      </p:sp>
      <p:sp>
        <p:nvSpPr>
          <p:cNvPr id="102403" name="Rectangle 2">
            <a:extLst>
              <a:ext uri="{FF2B5EF4-FFF2-40B4-BE49-F238E27FC236}">
                <a16:creationId xmlns:a16="http://schemas.microsoft.com/office/drawing/2014/main" id="{F656CB89-F154-ED45-8ACF-CBCDCD7F9210}"/>
              </a:ext>
            </a:extLst>
          </p:cNvPr>
          <p:cNvSpPr>
            <a:spLocks noGrp="1" noRot="1" noChangeAspect="1" noChangeArrowheads="1" noTextEdit="1"/>
          </p:cNvSpPr>
          <p:nvPr>
            <p:ph type="sldImg"/>
          </p:nvPr>
        </p:nvSpPr>
        <p:spPr>
          <a:xfrm>
            <a:off x="36513" y="750888"/>
            <a:ext cx="6594475" cy="3709987"/>
          </a:xfrm>
          <a:ln/>
        </p:spPr>
      </p:sp>
      <p:sp>
        <p:nvSpPr>
          <p:cNvPr id="102404" name="Rectangle 3">
            <a:extLst>
              <a:ext uri="{FF2B5EF4-FFF2-40B4-BE49-F238E27FC236}">
                <a16:creationId xmlns:a16="http://schemas.microsoft.com/office/drawing/2014/main" id="{8F78DBD0-91A4-9B4E-B7F1-ACB4AFD46125}"/>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As the lowest 5% of retinal sensitivity values found in normal individuals are labelled abnormal, it is important to recognise that abnormal is not the same as diseased. An abnormal field may be due to disease, but this depends on the testing situation.</a:t>
            </a:r>
          </a:p>
          <a:p>
            <a:pPr eaLnBrk="1" hangingPunct="1"/>
            <a:endParaRPr lang="en-NZ" altLang="en-US">
              <a:latin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673CC924-FA5D-D649-9096-70464CC19768}"/>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FF6CC6C1-0B97-E54C-8EB8-8B1B765336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altLang="en-US">
                <a:latin typeface="Arial" panose="020B0604020202020204" pitchFamily="34" charset="0"/>
              </a:rPr>
              <a:t>Light regions on the HFA grey scale correspond to bright colours on its Octopus equivalent.</a:t>
            </a:r>
            <a:endParaRPr lang="en-AU" altLang="en-US">
              <a:latin typeface="Arial" panose="020B0604020202020204" pitchFamily="34" charset="0"/>
            </a:endParaRPr>
          </a:p>
        </p:txBody>
      </p:sp>
      <p:sp>
        <p:nvSpPr>
          <p:cNvPr id="182276" name="Slide Number Placeholder 3">
            <a:extLst>
              <a:ext uri="{FF2B5EF4-FFF2-40B4-BE49-F238E27FC236}">
                <a16:creationId xmlns:a16="http://schemas.microsoft.com/office/drawing/2014/main" id="{EA81221D-9263-974D-A19A-E6A05D7579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984D14AF-CB38-4143-9863-D0CC380DFC53}" type="slidenum">
              <a:rPr lang="en-US" altLang="en-US" sz="1200"/>
              <a:pPr eaLnBrk="1" hangingPunct="1"/>
              <a:t>91</a:t>
            </a:fld>
            <a:endParaRPr lang="en-US" alt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47F43D5F-5017-1D4E-AB68-DEC4CEB3A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F9465EAA-B9A2-3844-AD2D-31F6AEFFF444}" type="slidenum">
              <a:rPr lang="en-US" altLang="en-US" sz="1200"/>
              <a:pPr eaLnBrk="1" hangingPunct="1"/>
              <a:t>92</a:t>
            </a:fld>
            <a:endParaRPr lang="en-US" altLang="en-US" sz="1200"/>
          </a:p>
        </p:txBody>
      </p:sp>
      <p:sp>
        <p:nvSpPr>
          <p:cNvPr id="183299" name="Rectangle 2">
            <a:extLst>
              <a:ext uri="{FF2B5EF4-FFF2-40B4-BE49-F238E27FC236}">
                <a16:creationId xmlns:a16="http://schemas.microsoft.com/office/drawing/2014/main" id="{ECDDDDA9-AF1A-3A43-93A4-EE42F4B059A3}"/>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8A233C73-5BDE-9143-9EFD-C15C01C94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This slide shows the Octopus comparison tables, Bebie curve and global indices, while the corresponding HFA results are displayed on the following slide. Discuss the interpretation of each field.</a:t>
            </a:r>
            <a:endParaRPr lang="en-AU"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0396316D-E1D0-4142-9A65-95936919C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29BE81FD-6204-5B42-A80A-853EE25FB217}" type="slidenum">
              <a:rPr lang="en-US" altLang="en-US" sz="1200"/>
              <a:pPr eaLnBrk="1" hangingPunct="1"/>
              <a:t>93</a:t>
            </a:fld>
            <a:endParaRPr lang="en-US" altLang="en-US" sz="1200"/>
          </a:p>
        </p:txBody>
      </p:sp>
      <p:sp>
        <p:nvSpPr>
          <p:cNvPr id="184323" name="Rectangle 2">
            <a:extLst>
              <a:ext uri="{FF2B5EF4-FFF2-40B4-BE49-F238E27FC236}">
                <a16:creationId xmlns:a16="http://schemas.microsoft.com/office/drawing/2014/main" id="{ACF53218-1789-6144-82E7-DC596A651E8D}"/>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8753B0C2-9878-114B-95A4-955A8B12B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826DACE5-8CA7-F247-B619-418F6B1A56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defRPr>
            </a:lvl1pPr>
            <a:lvl2pPr marL="742950" indent="-285750" defTabSz="912813" eaLnBrk="0" hangingPunct="0">
              <a:defRPr sz="2400">
                <a:solidFill>
                  <a:schemeClr val="tx1"/>
                </a:solidFill>
                <a:latin typeface="Arial" panose="020B0604020202020204" pitchFamily="34" charset="0"/>
              </a:defRPr>
            </a:lvl2pPr>
            <a:lvl3pPr marL="1143000" indent="-228600" defTabSz="912813" eaLnBrk="0" hangingPunct="0">
              <a:defRPr sz="2400">
                <a:solidFill>
                  <a:schemeClr val="tx1"/>
                </a:solidFill>
                <a:latin typeface="Arial" panose="020B0604020202020204" pitchFamily="34" charset="0"/>
              </a:defRPr>
            </a:lvl3pPr>
            <a:lvl4pPr marL="1600200" indent="-228600" defTabSz="912813" eaLnBrk="0" hangingPunct="0">
              <a:defRPr sz="2400">
                <a:solidFill>
                  <a:schemeClr val="tx1"/>
                </a:solidFill>
                <a:latin typeface="Arial" panose="020B0604020202020204" pitchFamily="34" charset="0"/>
              </a:defRPr>
            </a:lvl4pPr>
            <a:lvl5pPr marL="2057400" indent="-228600" defTabSz="912813" eaLnBrk="0" hangingPunct="0">
              <a:defRPr sz="24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D482FAFB-3ED0-1B4E-90BB-E72D57644F6B}" type="slidenum">
              <a:rPr lang="en-US" altLang="en-US" sz="1200"/>
              <a:pPr eaLnBrk="1" hangingPunct="1"/>
              <a:t>9</a:t>
            </a:fld>
            <a:endParaRPr lang="en-US" altLang="en-US" sz="1200"/>
          </a:p>
        </p:txBody>
      </p:sp>
      <p:sp>
        <p:nvSpPr>
          <p:cNvPr id="103427" name="Rectangle 2">
            <a:extLst>
              <a:ext uri="{FF2B5EF4-FFF2-40B4-BE49-F238E27FC236}">
                <a16:creationId xmlns:a16="http://schemas.microsoft.com/office/drawing/2014/main" id="{17014CC0-DE00-B243-9421-06B10EE177FE}"/>
              </a:ext>
            </a:extLst>
          </p:cNvPr>
          <p:cNvSpPr>
            <a:spLocks noGrp="1" noRot="1" noChangeAspect="1" noChangeArrowheads="1" noTextEdit="1"/>
          </p:cNvSpPr>
          <p:nvPr>
            <p:ph type="sldImg"/>
          </p:nvPr>
        </p:nvSpPr>
        <p:spPr>
          <a:xfrm>
            <a:off x="36513" y="750888"/>
            <a:ext cx="6594475" cy="3709987"/>
          </a:xfrm>
          <a:ln/>
        </p:spPr>
      </p:sp>
      <p:sp>
        <p:nvSpPr>
          <p:cNvPr id="103428" name="Rectangle 3">
            <a:extLst>
              <a:ext uri="{FF2B5EF4-FFF2-40B4-BE49-F238E27FC236}">
                <a16:creationId xmlns:a16="http://schemas.microsoft.com/office/drawing/2014/main" id="{8D9DC1EA-0822-5E49-8DE3-80B101526629}"/>
              </a:ext>
            </a:extLst>
          </p:cNvPr>
          <p:cNvSpPr>
            <a:spLocks noGrp="1" noChangeArrowheads="1"/>
          </p:cNvSpPr>
          <p:nvPr>
            <p:ph type="body" idx="1"/>
          </p:nvPr>
        </p:nvSpPr>
        <p:spPr>
          <a:xfrm>
            <a:off x="889000" y="4714875"/>
            <a:ext cx="48910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altLang="en-US">
                <a:latin typeface="Arial" panose="020B0604020202020204" pitchFamily="34" charset="0"/>
              </a:rPr>
              <a:t>The prevalence of glaucoma in the general population is 1%, therefore population screening of 100 individuals would be expected to produce six abnormal tests </a:t>
            </a:r>
            <a:r>
              <a:rPr lang="en-NZ" altLang="en-US">
                <a:latin typeface="Arial" panose="020B0604020202020204" pitchFamily="34" charset="0"/>
                <a:cs typeface="Arial" panose="020B0604020202020204" pitchFamily="34" charset="0"/>
              </a:rPr>
              <a:t>– one glaucoma patient and five individuals with values in the lowest 5% of the normal range.</a:t>
            </a:r>
          </a:p>
          <a:p>
            <a:pPr eaLnBrk="1" hangingPunct="1"/>
            <a:endParaRPr lang="en-NZ"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rPr>
              <a:t>Reference</a:t>
            </a:r>
            <a:endParaRPr lang="en-NZ" altLang="en-US">
              <a:latin typeface="Arial" panose="020B0604020202020204" pitchFamily="34" charset="0"/>
              <a:cs typeface="Arial" panose="020B0604020202020204" pitchFamily="34" charset="0"/>
            </a:endParaRPr>
          </a:p>
          <a:p>
            <a:pPr eaLnBrk="1" hangingPunct="1"/>
            <a:r>
              <a:rPr lang="en-NZ" altLang="en-US" sz="900">
                <a:latin typeface="Arial" panose="020B0604020202020204" pitchFamily="34" charset="0"/>
                <a:cs typeface="Times New Roman" panose="02020603050405020304" pitchFamily="18" charset="0"/>
              </a:rPr>
              <a:t>Thomas R, George R. Interpreting automated perimetry. </a:t>
            </a:r>
            <a:r>
              <a:rPr lang="en-NZ" altLang="en-US" sz="900" i="1">
                <a:latin typeface="Arial" panose="020B0604020202020204" pitchFamily="34" charset="0"/>
                <a:cs typeface="Times New Roman" panose="02020603050405020304" pitchFamily="18" charset="0"/>
              </a:rPr>
              <a:t>Indian J Ophthalmol</a:t>
            </a:r>
            <a:r>
              <a:rPr lang="en-NZ" altLang="en-US" sz="900">
                <a:latin typeface="Arial" panose="020B0604020202020204" pitchFamily="34" charset="0"/>
                <a:cs typeface="Times New Roman" panose="02020603050405020304" pitchFamily="18" charset="0"/>
              </a:rPr>
              <a:t> 2001; 49: 125–40.</a:t>
            </a:r>
            <a:r>
              <a:rPr lang="en-AU" altLang="en-US" sz="900">
                <a:latin typeface="Arial" panose="020B0604020202020204" pitchFamily="34" charset="0"/>
              </a:rPr>
              <a:t> </a:t>
            </a:r>
            <a:endParaRPr lang="en-NZ" altLang="en-US">
              <a:latin typeface="Arial" panose="020B0604020202020204" pitchFamily="34" charset="0"/>
              <a:cs typeface="Arial" panose="020B0604020202020204" pitchFamily="34" charset="0"/>
            </a:endParaRPr>
          </a:p>
          <a:p>
            <a:pPr eaLnBrk="1" hangingPunct="1"/>
            <a:endParaRPr lang="en-AU"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73574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077E-3751-A84A-8237-9BABA1DAFBC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E8A6A-8856-354C-90AE-6836D8896A3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331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0A3B-C482-EF46-A0C4-C90318F18C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D9E606-D410-CE46-9284-C71F5EC76C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20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EABC-0DE6-3B49-B644-8D9820AE60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08F7B-4E62-7845-8164-259C5BD900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637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E15C-6943-3042-A75F-68DEE27D5C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231879-9EFB-FC4B-83D5-1D39A78604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0C17B-6F6A-7C4E-B25C-2B30DCC47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84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A796-4FE8-4048-B148-86DDD770DE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9BA2416-5E00-694E-A9F7-21D56CAF6C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0BB9C-23F3-CC44-9BD7-AF8358AF935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24DF0-1E98-4141-A312-B2ED8CE0A3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B7BAF-544E-9A4E-B665-54CCFB70B4F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74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7970-8AE8-5D42-A3E9-0EFB5CF11D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94463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90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3B17-68BD-8747-8E54-387735BD9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47146F-6801-834F-BC16-CD3E58FB7E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41B4E-8229-4D4C-BAE7-73380781E4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163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B171-236A-BE49-94AB-F2592DB75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0E45F1-1A2F-4C45-A765-6F5428E3C8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FEA0D-2A81-0648-B9CC-C880443D8A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3964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4F3E-1D5A-B649-890C-8C6B0232BE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85B68-C1D3-CD44-8DB4-50477D9AA1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906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207551-0AE0-AA44-90A1-DC8976B49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FD11B1-A9F8-274D-8E39-FC3F114FFA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527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Cliquez et modifiez le titre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2273687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2909236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161232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840432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45DF8F64-8123-EC44-89E9-7B6204D66564}" type="datetimeFigureOut">
              <a:rPr lang="fr-FR" smtClean="0"/>
              <a:t>31/01/2023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1516173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7" name="Date Placeholder 2"/>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216060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888090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Cliquez et modifiez le titre</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226014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Cliquez et modifiez le titre</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1398748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Cliquez et modifiez le titre</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295435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Cliquez et modifiez le titre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83684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Cliquez et modifiez le titre</a:t>
            </a:r>
            <a:endParaRPr lang="en-US"/>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216046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759545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2529769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16143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44046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Cliquez et modifiez le titre</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extLst>
      <p:ext uri="{BB962C8B-B14F-4D97-AF65-F5344CB8AC3E}">
        <p14:creationId xmlns:p14="http://schemas.microsoft.com/office/powerpoint/2010/main" val="3228201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Cliquez et modifiez le titre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45DF8F64-8123-EC44-89E9-7B6204D66564}" type="datetimeFigureOut">
              <a:rPr lang="fr-FR" smtClean="0"/>
              <a:t>31/01/2023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7" name="Date Placeholder 2"/>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Cliquez et modifiez le titre</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Cliquez et modifiez le titre</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Cliquez et modifiez le titre</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DF8F64-8123-EC44-89E9-7B6204D66564}" type="datetimeFigureOut">
              <a:rPr lang="fr-FR" smtClean="0"/>
              <a:t>31/01/2023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Cliquez et modifiez le titre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Cliquez et modifiez le titre</a:t>
            </a:r>
            <a:endParaRPr lang="en-US"/>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Cliquez et modifiez le titre</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Cliquez et modifiez le titre</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Cliquez et modifiez le titre</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45DF8F64-8123-EC44-89E9-7B6204D66564}" type="datetimeFigureOut">
              <a:rPr lang="fr-FR" smtClean="0"/>
              <a:t>31/01/2023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5D94936-5021-2149-9EF9-B45BE8CE826C}" type="slidenum">
              <a:rPr lang="fr-FR" smtClean="0"/>
              <a:t>‹#›</a:t>
            </a:fld>
            <a:endParaRPr lang="fr-F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59834" y="431800"/>
            <a:ext cx="88773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914400" y="1981200"/>
            <a:ext cx="10363200" cy="4114800"/>
          </a:xfrm>
        </p:spPr>
        <p:txBody>
          <a:bodyPr/>
          <a:lstStyle/>
          <a:p>
            <a:pPr lvl="0"/>
            <a:endParaRPr lang="en-SG" noProof="0"/>
          </a:p>
        </p:txBody>
      </p:sp>
    </p:spTree>
    <p:extLst>
      <p:ext uri="{BB962C8B-B14F-4D97-AF65-F5344CB8AC3E}">
        <p14:creationId xmlns:p14="http://schemas.microsoft.com/office/powerpoint/2010/main" val="13157466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image" Target="../media/image5.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4.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6.png"/><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8311AE-BB15-2242-8221-B74E5C4AC535}"/>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10374" y="0"/>
            <a:ext cx="12171252" cy="6858000"/>
          </a:xfrm>
          <a:prstGeom prst="rect">
            <a:avLst/>
          </a:prstGeom>
        </p:spPr>
      </p:pic>
      <p:sp>
        <p:nvSpPr>
          <p:cNvPr id="2" name="Title Placeholder 1"/>
          <p:cNvSpPr>
            <a:spLocks noGrp="1"/>
          </p:cNvSpPr>
          <p:nvPr>
            <p:ph type="title"/>
          </p:nvPr>
        </p:nvSpPr>
        <p:spPr>
          <a:xfrm>
            <a:off x="331574" y="203887"/>
            <a:ext cx="9899822" cy="7166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15449" y="1204783"/>
            <a:ext cx="4676005" cy="5449330"/>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2" r:id="rId12"/>
  </p:sldLayoutIdLst>
  <p:txStyles>
    <p:title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639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Cliquez et modifiez le titre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DF8F64-8123-EC44-89E9-7B6204D66564}" type="datetimeFigureOut">
              <a:rPr lang="fr-FR" smtClean="0"/>
              <a:t>31/01/2023</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94936-5021-2149-9EF9-B45BE8CE826C}" type="slidenum">
              <a:rPr lang="fr-FR" smtClean="0"/>
              <a:t>‹#›</a:t>
            </a:fld>
            <a:endParaRPr lang="fr-FR"/>
          </a:p>
        </p:txBody>
      </p:sp>
    </p:spTree>
    <p:extLst>
      <p:ext uri="{BB962C8B-B14F-4D97-AF65-F5344CB8AC3E}">
        <p14:creationId xmlns:p14="http://schemas.microsoft.com/office/powerpoint/2010/main" val="3546582411"/>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Cliquez et modifiez le titre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DF8F64-8123-EC44-89E9-7B6204D66564}" type="datetimeFigureOut">
              <a:rPr lang="fr-FR" smtClean="0"/>
              <a:t>31/01/2023</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94936-5021-2149-9EF9-B45BE8CE826C}" type="slidenum">
              <a:rPr lang="fr-FR" smtClean="0"/>
              <a:t>‹#›</a:t>
            </a:fld>
            <a:endParaRPr lang="fr-FR"/>
          </a:p>
        </p:txBody>
      </p:sp>
    </p:spTree>
    <p:extLst>
      <p:ext uri="{BB962C8B-B14F-4D97-AF65-F5344CB8AC3E}">
        <p14:creationId xmlns:p14="http://schemas.microsoft.com/office/powerpoint/2010/main" val="60438826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1"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7.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5.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31.emf"/><Relationship Id="rId4" Type="http://schemas.openxmlformats.org/officeDocument/2006/relationships/oleObject" Target="../embeddings/oleObject5.bin"/><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4.emf"/><Relationship Id="rId5" Type="http://schemas.openxmlformats.org/officeDocument/2006/relationships/oleObject" Target="../embeddings/oleObject8.bin"/><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6.emf"/><Relationship Id="rId5" Type="http://schemas.openxmlformats.org/officeDocument/2006/relationships/oleObject" Target="../embeddings/oleObject9.bin"/><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8.emf"/><Relationship Id="rId5" Type="http://schemas.openxmlformats.org/officeDocument/2006/relationships/oleObject" Target="../embeddings/oleObject10.bin"/><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oleObject" Target="../embeddings/oleObject1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54.png"/><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55.png"/><Relationship Id="rId4" Type="http://schemas.openxmlformats.org/officeDocument/2006/relationships/oleObject" Target="../embeddings/oleObject13.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image" Target="../media/image6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72.jpeg"/><Relationship Id="rId5" Type="http://schemas.openxmlformats.org/officeDocument/2006/relationships/image" Target="../media/image73.png"/><Relationship Id="rId4"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251;p37"/>
          <p:cNvSpPr txBox="1">
            <a:spLocks noGrp="1"/>
          </p:cNvSpPr>
          <p:nvPr>
            <p:ph type="title" idx="4294967295"/>
          </p:nvPr>
        </p:nvSpPr>
        <p:spPr>
          <a:xfrm flipH="1">
            <a:off x="5714997" y="1142814"/>
            <a:ext cx="5560818" cy="23879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sz="5400" dirty="0">
                <a:latin typeface="Gill Sans" charset="0"/>
                <a:ea typeface="Gill Sans" charset="0"/>
                <a:cs typeface="Gill Sans" charset="0"/>
              </a:rPr>
              <a:t/>
            </a:r>
            <a:br>
              <a:rPr lang="fr-FR" sz="5400" dirty="0">
                <a:latin typeface="Gill Sans" charset="0"/>
                <a:ea typeface="Gill Sans" charset="0"/>
                <a:cs typeface="Gill Sans" charset="0"/>
              </a:rPr>
            </a:br>
            <a:endParaRPr sz="5400" dirty="0">
              <a:latin typeface="Gill Sans" charset="0"/>
              <a:ea typeface="Gill Sans" charset="0"/>
              <a:cs typeface="Gill Sans" charset="0"/>
            </a:endParaRPr>
          </a:p>
        </p:txBody>
      </p:sp>
      <p:sp>
        <p:nvSpPr>
          <p:cNvPr id="2" name="Rectangle 1">
            <a:extLst>
              <a:ext uri="{FF2B5EF4-FFF2-40B4-BE49-F238E27FC236}">
                <a16:creationId xmlns:a16="http://schemas.microsoft.com/office/drawing/2014/main" id="{FFA3D55B-8EB3-4080-9DCA-642970F1A9F3}"/>
              </a:ext>
            </a:extLst>
          </p:cNvPr>
          <p:cNvSpPr/>
          <p:nvPr/>
        </p:nvSpPr>
        <p:spPr>
          <a:xfrm>
            <a:off x="0" y="809625"/>
            <a:ext cx="12192000" cy="60483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FAC050BF-AEC6-4826-886E-AC0A6E18F2E2}"/>
              </a:ext>
            </a:extLst>
          </p:cNvPr>
          <p:cNvSpPr txBox="1"/>
          <p:nvPr/>
        </p:nvSpPr>
        <p:spPr>
          <a:xfrm>
            <a:off x="655319" y="1666616"/>
            <a:ext cx="11025191" cy="216719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50000"/>
              </a:lnSpc>
              <a:spcBef>
                <a:spcPts val="0"/>
              </a:spcBef>
              <a:spcAft>
                <a:spcPts val="0"/>
              </a:spcAft>
              <a:buClrTx/>
              <a:buSzTx/>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20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400" b="0" i="0" u="none" strike="noStrike" kern="1200" cap="none" spc="0" normalizeH="0" baseline="0" noProof="0">
              <a:ln>
                <a:noFill/>
              </a:ln>
              <a:solidFill>
                <a:srgbClr val="002060"/>
              </a:solidFill>
              <a:effectLst/>
              <a:uLnTx/>
              <a:uFillTx/>
              <a:latin typeface="Gill Sans MT"/>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SG" sz="1800" b="0" i="0" u="none" strike="noStrike" kern="1200" cap="none" spc="0" normalizeH="0" baseline="0" noProof="0">
              <a:ln>
                <a:noFill/>
              </a:ln>
              <a:solidFill>
                <a:srgbClr val="002060"/>
              </a:solidFill>
              <a:effectLst/>
              <a:uLnTx/>
              <a:uFillTx/>
              <a:latin typeface="Gill Sans MT"/>
            </a:endParaRPr>
          </a:p>
        </p:txBody>
      </p:sp>
      <p:sp>
        <p:nvSpPr>
          <p:cNvPr id="8" name="TextBox 7">
            <a:extLst>
              <a:ext uri="{FF2B5EF4-FFF2-40B4-BE49-F238E27FC236}">
                <a16:creationId xmlns:a16="http://schemas.microsoft.com/office/drawing/2014/main" id="{2DE8B44C-86AD-405B-A2AD-F99F92F0AAC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0" descr="Logo, company name&#10;&#10;Description automatically generated">
            <a:extLst>
              <a:ext uri="{FF2B5EF4-FFF2-40B4-BE49-F238E27FC236}">
                <a16:creationId xmlns:a16="http://schemas.microsoft.com/office/drawing/2014/main" id="{9194742A-5357-4F97-8E8E-EA049D78D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6674" y="5803174"/>
            <a:ext cx="1091752" cy="919214"/>
          </a:xfrm>
          <a:prstGeom prst="rect">
            <a:avLst/>
          </a:prstGeom>
        </p:spPr>
      </p:pic>
      <p:pic>
        <p:nvPicPr>
          <p:cNvPr id="13" name="Picture 12" descr="Logo&#10;&#10;Description automatically generated">
            <a:extLst>
              <a:ext uri="{FF2B5EF4-FFF2-40B4-BE49-F238E27FC236}">
                <a16:creationId xmlns:a16="http://schemas.microsoft.com/office/drawing/2014/main" id="{A82DA2D1-66D4-44EA-807A-751673B631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8859" y="135612"/>
            <a:ext cx="943301" cy="453234"/>
          </a:xfrm>
          <a:prstGeom prst="rect">
            <a:avLst/>
          </a:prstGeom>
        </p:spPr>
      </p:pic>
      <p:sp>
        <p:nvSpPr>
          <p:cNvPr id="9" name="Rectangle 5">
            <a:extLst>
              <a:ext uri="{FF2B5EF4-FFF2-40B4-BE49-F238E27FC236}">
                <a16:creationId xmlns:a16="http://schemas.microsoft.com/office/drawing/2014/main" id="{6276D2B2-A9EF-4C44-BAF8-3F2546BECF5A}"/>
              </a:ext>
            </a:extLst>
          </p:cNvPr>
          <p:cNvSpPr txBox="1">
            <a:spLocks noChangeArrowheads="1"/>
          </p:cNvSpPr>
          <p:nvPr/>
        </p:nvSpPr>
        <p:spPr>
          <a:xfrm>
            <a:off x="1598954" y="1817132"/>
            <a:ext cx="9137920" cy="17526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lnSpc>
                <a:spcPct val="150000"/>
              </a:lnSpc>
              <a:buNone/>
            </a:pPr>
            <a:r>
              <a:rPr lang="en-US" altLang="en-US" sz="5400" b="1" dirty="0">
                <a:solidFill>
                  <a:srgbClr val="040D86"/>
                </a:solidFill>
                <a:latin typeface="Arial" panose="020B0604020202020204" pitchFamily="34" charset="0"/>
                <a:cs typeface="Arial" panose="020B0604020202020204" pitchFamily="34" charset="0"/>
              </a:rPr>
              <a:t>INTERPRETATION OF AUTOMATED PERIMETRY</a:t>
            </a:r>
            <a:endParaRPr lang="en-AU" altLang="en-US" sz="5400" b="1" dirty="0">
              <a:solidFill>
                <a:srgbClr val="040D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61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8B2C73BF-4E03-804E-97B7-70E4F2D460F2}"/>
              </a:ext>
            </a:extLst>
          </p:cNvPr>
          <p:cNvSpPr txBox="1">
            <a:spLocks noChangeArrowheads="1"/>
          </p:cNvSpPr>
          <p:nvPr/>
        </p:nvSpPr>
        <p:spPr>
          <a:xfrm>
            <a:off x="3458817" y="423243"/>
            <a:ext cx="4386470" cy="140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dirty="0"/>
              <a:t>Perimeter logic (4)</a:t>
            </a:r>
          </a:p>
        </p:txBody>
      </p:sp>
      <p:sp>
        <p:nvSpPr>
          <p:cNvPr id="7" name="Text Box 7">
            <a:extLst>
              <a:ext uri="{FF2B5EF4-FFF2-40B4-BE49-F238E27FC236}">
                <a16:creationId xmlns:a16="http://schemas.microsoft.com/office/drawing/2014/main" id="{F3800880-F47A-3943-B700-4DCE06828590}"/>
              </a:ext>
            </a:extLst>
          </p:cNvPr>
          <p:cNvSpPr txBox="1">
            <a:spLocks noChangeArrowheads="1"/>
          </p:cNvSpPr>
          <p:nvPr/>
        </p:nvSpPr>
        <p:spPr bwMode="auto">
          <a:xfrm>
            <a:off x="1835359" y="5151333"/>
            <a:ext cx="6999287" cy="147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8575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2" eaLnBrk="1" hangingPunct="1">
              <a:lnSpc>
                <a:spcPct val="120000"/>
              </a:lnSpc>
              <a:spcBef>
                <a:spcPct val="20000"/>
              </a:spcBef>
              <a:buFontTx/>
              <a:buChar char="•"/>
            </a:pPr>
            <a:r>
              <a:rPr lang="en-AU" altLang="en-US" sz="3600" dirty="0">
                <a:solidFill>
                  <a:srgbClr val="FFFF00"/>
                </a:solidFill>
              </a:rPr>
              <a:t>30 glaucoma patients</a:t>
            </a:r>
          </a:p>
          <a:p>
            <a:pPr lvl="2" eaLnBrk="1" hangingPunct="1">
              <a:lnSpc>
                <a:spcPct val="120000"/>
              </a:lnSpc>
              <a:spcBef>
                <a:spcPct val="20000"/>
              </a:spcBef>
              <a:buFontTx/>
              <a:buChar char="•"/>
            </a:pPr>
            <a:r>
              <a:rPr lang="en-AU" altLang="en-US" sz="3600" dirty="0">
                <a:solidFill>
                  <a:srgbClr val="FFFF00"/>
                </a:solidFill>
              </a:rPr>
              <a:t>3 normal individuals</a:t>
            </a:r>
          </a:p>
        </p:txBody>
      </p:sp>
      <p:sp>
        <p:nvSpPr>
          <p:cNvPr id="9" name="Text Box 26">
            <a:extLst>
              <a:ext uri="{FF2B5EF4-FFF2-40B4-BE49-F238E27FC236}">
                <a16:creationId xmlns:a16="http://schemas.microsoft.com/office/drawing/2014/main" id="{B9612155-A121-3A4D-9957-314685F7E947}"/>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
        <p:nvSpPr>
          <p:cNvPr id="8" name="Rectangle 6">
            <a:extLst>
              <a:ext uri="{FF2B5EF4-FFF2-40B4-BE49-F238E27FC236}">
                <a16:creationId xmlns:a16="http://schemas.microsoft.com/office/drawing/2014/main" id="{989378CB-1E6A-494F-B21C-62C33CFA00E1}"/>
              </a:ext>
            </a:extLst>
          </p:cNvPr>
          <p:cNvSpPr txBox="1">
            <a:spLocks noChangeArrowheads="1"/>
          </p:cNvSpPr>
          <p:nvPr/>
        </p:nvSpPr>
        <p:spPr>
          <a:xfrm>
            <a:off x="1261716" y="1838430"/>
            <a:ext cx="9773479" cy="3038370"/>
          </a:xfrm>
          <a:prstGeom prst="rect">
            <a:avLst/>
          </a:prstGeom>
          <a:solidFill>
            <a:srgbClr val="040D8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a:solidFill>
                  <a:srgbClr val="FFFF00"/>
                </a:solidFill>
              </a:rPr>
              <a:t>Clinic population </a:t>
            </a:r>
            <a:r>
              <a:rPr lang="en-US" altLang="en-US" sz="3200"/>
              <a:t>– 100 tested</a:t>
            </a:r>
          </a:p>
          <a:p>
            <a:pPr marL="457200" indent="-457200">
              <a:lnSpc>
                <a:spcPct val="150000"/>
              </a:lnSpc>
              <a:buFont typeface="Arial" panose="020B0604020202020204" pitchFamily="34" charset="0"/>
              <a:buChar char="•"/>
            </a:pPr>
            <a:r>
              <a:rPr lang="en-US" altLang="en-US" sz="3200"/>
              <a:t>30% glaucoma; 70% normal</a:t>
            </a:r>
          </a:p>
          <a:p>
            <a:pPr marL="457200" indent="-457200">
              <a:lnSpc>
                <a:spcPct val="150000"/>
              </a:lnSpc>
              <a:buFont typeface="Arial" panose="020B0604020202020204" pitchFamily="34" charset="0"/>
              <a:buChar char="•"/>
            </a:pPr>
            <a:r>
              <a:rPr lang="en-US" altLang="en-US" sz="3200"/>
              <a:t>33 will have abnormal tests</a:t>
            </a:r>
            <a:endParaRPr lang="en-US" alt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7BED7CB-C16B-FD41-9DF3-20856720ADE3}"/>
              </a:ext>
            </a:extLst>
          </p:cNvPr>
          <p:cNvSpPr>
            <a:spLocks noGrp="1" noChangeArrowheads="1"/>
          </p:cNvSpPr>
          <p:nvPr>
            <p:ph type="title" idx="4294967295"/>
          </p:nvPr>
        </p:nvSpPr>
        <p:spPr>
          <a:xfrm>
            <a:off x="2862469" y="595313"/>
            <a:ext cx="8877300" cy="1143000"/>
          </a:xfrm>
        </p:spPr>
        <p:txBody>
          <a:bodyPr/>
          <a:lstStyle/>
          <a:p>
            <a:pPr eaLnBrk="1" hangingPunct="1"/>
            <a:r>
              <a:rPr lang="en-US" altLang="en-US" dirty="0"/>
              <a:t>Interpretation is not child’s play </a:t>
            </a:r>
          </a:p>
        </p:txBody>
      </p:sp>
      <p:sp>
        <p:nvSpPr>
          <p:cNvPr id="1075203" name="Rectangle 3">
            <a:extLst>
              <a:ext uri="{FF2B5EF4-FFF2-40B4-BE49-F238E27FC236}">
                <a16:creationId xmlns:a16="http://schemas.microsoft.com/office/drawing/2014/main" id="{8F70CD79-33EE-1544-B541-0FD7ED9DA4F8}"/>
              </a:ext>
            </a:extLst>
          </p:cNvPr>
          <p:cNvSpPr>
            <a:spLocks noGrp="1" noChangeArrowheads="1"/>
          </p:cNvSpPr>
          <p:nvPr>
            <p:ph type="body" sz="half" idx="4294967295"/>
          </p:nvPr>
        </p:nvSpPr>
        <p:spPr>
          <a:xfrm>
            <a:off x="1464295" y="5994921"/>
            <a:ext cx="8769765" cy="535531"/>
          </a:xfrm>
        </p:spPr>
        <p:txBody>
          <a:bodyPr wrap="square">
            <a:spAutoFit/>
          </a:bodyPr>
          <a:lstStyle/>
          <a:p>
            <a:pPr marL="193675" indent="3175">
              <a:buNone/>
            </a:pPr>
            <a:r>
              <a:rPr lang="en-US" altLang="en-US" sz="3200" dirty="0"/>
              <a:t>Automated perimeters still need interpretation</a:t>
            </a:r>
          </a:p>
        </p:txBody>
      </p:sp>
      <p:pic>
        <p:nvPicPr>
          <p:cNvPr id="1075204" name="Picture 4" descr="L6">
            <a:extLst>
              <a:ext uri="{FF2B5EF4-FFF2-40B4-BE49-F238E27FC236}">
                <a16:creationId xmlns:a16="http://schemas.microsoft.com/office/drawing/2014/main" id="{8CDCAEEF-E62D-3544-A28F-41EE53FDFBDD}"/>
              </a:ext>
            </a:extLst>
          </p:cNvPr>
          <p:cNvPicPr>
            <a:picLocks noGrp="1" noChangeAspect="1" noChangeArrowheads="1"/>
          </p:cNvPicPr>
          <p:nvPr>
            <p:ph type="clipArt" sz="half" idx="4294967295"/>
          </p:nvPr>
        </p:nvPicPr>
        <p:blipFill>
          <a:blip r:embed="rId3">
            <a:lum contrast="14000"/>
            <a:extLst>
              <a:ext uri="{28A0092B-C50C-407E-A947-70E740481C1C}">
                <a14:useLocalDpi xmlns:a14="http://schemas.microsoft.com/office/drawing/2010/main"/>
              </a:ext>
            </a:extLst>
          </a:blip>
          <a:srcRect/>
          <a:stretch>
            <a:fillRect/>
          </a:stretch>
        </p:blipFill>
        <p:spPr>
          <a:xfrm>
            <a:off x="2991678" y="1910591"/>
            <a:ext cx="5715000" cy="3692956"/>
          </a:xfrm>
        </p:spPr>
      </p:pic>
      <p:sp>
        <p:nvSpPr>
          <p:cNvPr id="5" name="Text Box 26">
            <a:extLst>
              <a:ext uri="{FF2B5EF4-FFF2-40B4-BE49-F238E27FC236}">
                <a16:creationId xmlns:a16="http://schemas.microsoft.com/office/drawing/2014/main" id="{BE83107A-B33F-A541-9746-7FC26D957074}"/>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075204"/>
                                        </p:tgtEl>
                                        <p:attrNameLst>
                                          <p:attrName>style.visibility</p:attrName>
                                        </p:attrNameLst>
                                      </p:cBhvr>
                                      <p:to>
                                        <p:strVal val="visible"/>
                                      </p:to>
                                    </p:set>
                                    <p:animEffect transition="in" filter="box(out)">
                                      <p:cBhvr>
                                        <p:cTn id="7" dur="500"/>
                                        <p:tgtEl>
                                          <p:spTgt spid="107520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1075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3"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AE000BB-A98E-1543-A35E-6C2B2B410673}"/>
              </a:ext>
            </a:extLst>
          </p:cNvPr>
          <p:cNvSpPr>
            <a:spLocks noGrp="1" noChangeArrowheads="1"/>
          </p:cNvSpPr>
          <p:nvPr>
            <p:ph type="title" idx="4294967295"/>
          </p:nvPr>
        </p:nvSpPr>
        <p:spPr>
          <a:xfrm>
            <a:off x="2994991" y="624717"/>
            <a:ext cx="7209183" cy="1400175"/>
          </a:xfrm>
        </p:spPr>
        <p:txBody>
          <a:bodyPr>
            <a:normAutofit/>
          </a:bodyPr>
          <a:lstStyle/>
          <a:p>
            <a:pPr eaLnBrk="1" hangingPunct="1"/>
            <a:r>
              <a:rPr lang="en-US" altLang="en-US" sz="4000" dirty="0"/>
              <a:t>Before interpretation …</a:t>
            </a:r>
          </a:p>
        </p:txBody>
      </p:sp>
      <p:sp>
        <p:nvSpPr>
          <p:cNvPr id="33795" name="Rectangle 3">
            <a:extLst>
              <a:ext uri="{FF2B5EF4-FFF2-40B4-BE49-F238E27FC236}">
                <a16:creationId xmlns:a16="http://schemas.microsoft.com/office/drawing/2014/main" id="{94F15DB0-A303-9F40-8B70-37E3B5036F2D}"/>
              </a:ext>
            </a:extLst>
          </p:cNvPr>
          <p:cNvSpPr>
            <a:spLocks noGrp="1" noChangeArrowheads="1"/>
          </p:cNvSpPr>
          <p:nvPr>
            <p:ph type="subTitle" idx="4294967295"/>
          </p:nvPr>
        </p:nvSpPr>
        <p:spPr>
          <a:xfrm>
            <a:off x="5791200" y="3330575"/>
            <a:ext cx="6400800" cy="1752600"/>
          </a:xfrm>
        </p:spPr>
        <p:txBody>
          <a:bodyPr>
            <a:normAutofit/>
          </a:bodyPr>
          <a:lstStyle/>
          <a:p>
            <a:pPr marL="0" indent="0" algn="ctr">
              <a:buNone/>
            </a:pPr>
            <a:r>
              <a:rPr lang="en-US" altLang="en-US" sz="4000" dirty="0"/>
              <a:t>… a few principles</a:t>
            </a:r>
          </a:p>
        </p:txBody>
      </p:sp>
      <p:sp>
        <p:nvSpPr>
          <p:cNvPr id="4" name="Text Box 26">
            <a:extLst>
              <a:ext uri="{FF2B5EF4-FFF2-40B4-BE49-F238E27FC236}">
                <a16:creationId xmlns:a16="http://schemas.microsoft.com/office/drawing/2014/main" id="{05E4EADD-91E8-CE44-9CBB-C3788BA1D5D0}"/>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C819F622-7EDB-D648-91E0-4220B5530EA4}"/>
              </a:ext>
            </a:extLst>
          </p:cNvPr>
          <p:cNvSpPr>
            <a:spLocks noGrp="1" noChangeArrowheads="1"/>
          </p:cNvSpPr>
          <p:nvPr>
            <p:ph type="title" idx="4294967295"/>
          </p:nvPr>
        </p:nvSpPr>
        <p:spPr>
          <a:xfrm>
            <a:off x="3034748" y="439186"/>
            <a:ext cx="7315200" cy="1400175"/>
          </a:xfrm>
        </p:spPr>
        <p:txBody>
          <a:bodyPr/>
          <a:lstStyle/>
          <a:p>
            <a:pPr eaLnBrk="1" hangingPunct="1"/>
            <a:r>
              <a:rPr lang="en-US" altLang="en-US" dirty="0"/>
              <a:t>Rely on threshold tests</a:t>
            </a:r>
          </a:p>
        </p:txBody>
      </p:sp>
      <p:sp>
        <p:nvSpPr>
          <p:cNvPr id="4" name="Rectangle 5">
            <a:extLst>
              <a:ext uri="{FF2B5EF4-FFF2-40B4-BE49-F238E27FC236}">
                <a16:creationId xmlns:a16="http://schemas.microsoft.com/office/drawing/2014/main" id="{5D719145-F4CE-9E44-A09E-04978B9C0FAC}"/>
              </a:ext>
            </a:extLst>
          </p:cNvPr>
          <p:cNvSpPr txBox="1">
            <a:spLocks noChangeArrowheads="1"/>
          </p:cNvSpPr>
          <p:nvPr/>
        </p:nvSpPr>
        <p:spPr>
          <a:xfrm>
            <a:off x="1159563" y="2012881"/>
            <a:ext cx="9773479" cy="3354250"/>
          </a:xfrm>
          <a:prstGeom prst="rect">
            <a:avLst/>
          </a:prstGeom>
          <a:solidFill>
            <a:srgbClr val="040D86"/>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a:t>First real evidence of glaucoma</a:t>
            </a:r>
          </a:p>
          <a:p>
            <a:pPr marL="457200" indent="-457200">
              <a:lnSpc>
                <a:spcPct val="150000"/>
              </a:lnSpc>
              <a:buFont typeface="Arial" panose="020B0604020202020204" pitchFamily="34" charset="0"/>
              <a:buChar char="•"/>
            </a:pPr>
            <a:r>
              <a:rPr lang="en-US" altLang="en-US" sz="3200"/>
              <a:t>Detect scotoma</a:t>
            </a:r>
          </a:p>
          <a:p>
            <a:pPr marL="457200" indent="-457200">
              <a:lnSpc>
                <a:spcPct val="150000"/>
              </a:lnSpc>
              <a:buFont typeface="Arial" panose="020B0604020202020204" pitchFamily="34" charset="0"/>
              <a:buChar char="•"/>
            </a:pPr>
            <a:r>
              <a:rPr lang="en-US" altLang="en-US" sz="3200"/>
              <a:t>Detect depression of the ‘hill’ of vision</a:t>
            </a:r>
          </a:p>
          <a:p>
            <a:pPr marL="457200" indent="-457200">
              <a:lnSpc>
                <a:spcPct val="150000"/>
              </a:lnSpc>
              <a:buFont typeface="Arial" panose="020B0604020202020204" pitchFamily="34" charset="0"/>
              <a:buChar char="•"/>
            </a:pPr>
            <a:r>
              <a:rPr lang="en-US" altLang="en-US" sz="3200"/>
              <a:t>May predict visual loss</a:t>
            </a:r>
            <a:endParaRPr lang="en-US" altLang="en-US" sz="3200" dirty="0"/>
          </a:p>
        </p:txBody>
      </p:sp>
      <p:sp>
        <p:nvSpPr>
          <p:cNvPr id="6" name="Text Box 26">
            <a:extLst>
              <a:ext uri="{FF2B5EF4-FFF2-40B4-BE49-F238E27FC236}">
                <a16:creationId xmlns:a16="http://schemas.microsoft.com/office/drawing/2014/main" id="{FF77C834-5FBD-FD46-AEE3-EB0385C6434F}"/>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1028">
            <a:extLst>
              <a:ext uri="{FF2B5EF4-FFF2-40B4-BE49-F238E27FC236}">
                <a16:creationId xmlns:a16="http://schemas.microsoft.com/office/drawing/2014/main" id="{18BF96EB-3932-1544-AFBF-367012BBD11C}"/>
              </a:ext>
            </a:extLst>
          </p:cNvPr>
          <p:cNvSpPr>
            <a:spLocks noGrp="1" noChangeArrowheads="1"/>
          </p:cNvSpPr>
          <p:nvPr>
            <p:ph type="title" idx="4294967295"/>
          </p:nvPr>
        </p:nvSpPr>
        <p:spPr>
          <a:xfrm>
            <a:off x="2867162" y="438150"/>
            <a:ext cx="6382854" cy="1400175"/>
          </a:xfrm>
        </p:spPr>
        <p:txBody>
          <a:bodyPr/>
          <a:lstStyle/>
          <a:p>
            <a:pPr eaLnBrk="1" hangingPunct="1"/>
            <a:r>
              <a:rPr lang="en-US" altLang="en-US" dirty="0"/>
              <a:t>Screening tests</a:t>
            </a:r>
          </a:p>
        </p:txBody>
      </p:sp>
      <p:sp>
        <p:nvSpPr>
          <p:cNvPr id="4" name="Rectangle 1029">
            <a:extLst>
              <a:ext uri="{FF2B5EF4-FFF2-40B4-BE49-F238E27FC236}">
                <a16:creationId xmlns:a16="http://schemas.microsoft.com/office/drawing/2014/main" id="{2076B79C-8571-CC46-9AD0-AFB2828BC194}"/>
              </a:ext>
            </a:extLst>
          </p:cNvPr>
          <p:cNvSpPr txBox="1">
            <a:spLocks noChangeArrowheads="1"/>
          </p:cNvSpPr>
          <p:nvPr/>
        </p:nvSpPr>
        <p:spPr>
          <a:xfrm>
            <a:off x="1159562" y="2012881"/>
            <a:ext cx="9667463" cy="3064979"/>
          </a:xfrm>
          <a:prstGeom prst="rect">
            <a:avLst/>
          </a:prstGeom>
          <a:solidFill>
            <a:srgbClr val="040D8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spcBef>
                <a:spcPct val="40000"/>
              </a:spcBef>
              <a:buFont typeface="Arial" panose="020B0604020202020204" pitchFamily="34" charset="0"/>
              <a:buChar char="•"/>
            </a:pPr>
            <a:r>
              <a:rPr lang="en-US" altLang="en-US" sz="3200"/>
              <a:t>Screening</a:t>
            </a:r>
          </a:p>
          <a:p>
            <a:pPr marL="571500" indent="-571500">
              <a:lnSpc>
                <a:spcPct val="140000"/>
              </a:lnSpc>
              <a:spcBef>
                <a:spcPct val="40000"/>
              </a:spcBef>
              <a:buFont typeface="Arial" panose="020B0604020202020204" pitchFamily="34" charset="0"/>
              <a:buChar char="•"/>
            </a:pPr>
            <a:r>
              <a:rPr lang="en-US" altLang="en-US" sz="3200"/>
              <a:t>Fishing</a:t>
            </a:r>
          </a:p>
          <a:p>
            <a:pPr marL="571500" indent="-571500">
              <a:lnSpc>
                <a:spcPct val="140000"/>
              </a:lnSpc>
              <a:spcBef>
                <a:spcPct val="40000"/>
              </a:spcBef>
              <a:buFont typeface="Arial" panose="020B0604020202020204" pitchFamily="34" charset="0"/>
              <a:buChar char="•"/>
            </a:pPr>
            <a:r>
              <a:rPr lang="en-US" altLang="en-US" sz="3200"/>
              <a:t>Fatigue</a:t>
            </a:r>
          </a:p>
          <a:p>
            <a:pPr marL="571500" indent="-571500">
              <a:buFont typeface="Arial" panose="020B0604020202020204" pitchFamily="34" charset="0"/>
              <a:buChar char="•"/>
            </a:pPr>
            <a:endParaRPr lang="en-US" altLang="en-US" sz="3200" dirty="0"/>
          </a:p>
        </p:txBody>
      </p:sp>
      <p:sp>
        <p:nvSpPr>
          <p:cNvPr id="5" name="Text Box 26">
            <a:extLst>
              <a:ext uri="{FF2B5EF4-FFF2-40B4-BE49-F238E27FC236}">
                <a16:creationId xmlns:a16="http://schemas.microsoft.com/office/drawing/2014/main" id="{11A9496D-DB6F-6845-9E00-89134FC6085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5">
            <a:extLst>
              <a:ext uri="{FF2B5EF4-FFF2-40B4-BE49-F238E27FC236}">
                <a16:creationId xmlns:a16="http://schemas.microsoft.com/office/drawing/2014/main" id="{56EA2067-4053-1347-8B2C-74B12FC3D43C}"/>
              </a:ext>
            </a:extLst>
          </p:cNvPr>
          <p:cNvSpPr>
            <a:spLocks noGrp="1" noChangeArrowheads="1"/>
          </p:cNvSpPr>
          <p:nvPr>
            <p:ph type="title" idx="4294967295"/>
          </p:nvPr>
        </p:nvSpPr>
        <p:spPr>
          <a:xfrm>
            <a:off x="2955235" y="456372"/>
            <a:ext cx="7354956" cy="1400175"/>
          </a:xfrm>
        </p:spPr>
        <p:txBody>
          <a:bodyPr>
            <a:normAutofit fontScale="90000"/>
          </a:bodyPr>
          <a:lstStyle/>
          <a:p>
            <a:pPr eaLnBrk="1" hangingPunct="1">
              <a:lnSpc>
                <a:spcPct val="120000"/>
              </a:lnSpc>
            </a:pPr>
            <a:r>
              <a:rPr lang="en-US" altLang="en-US" dirty="0"/>
              <a:t>Interpreting decibel values is just half the challenge …</a:t>
            </a:r>
          </a:p>
        </p:txBody>
      </p:sp>
      <p:sp>
        <p:nvSpPr>
          <p:cNvPr id="36867" name="Rectangle 6">
            <a:extLst>
              <a:ext uri="{FF2B5EF4-FFF2-40B4-BE49-F238E27FC236}">
                <a16:creationId xmlns:a16="http://schemas.microsoft.com/office/drawing/2014/main" id="{176EB97D-CA26-554E-8871-6B2C80A84C55}"/>
              </a:ext>
            </a:extLst>
          </p:cNvPr>
          <p:cNvSpPr>
            <a:spLocks noGrp="1" noChangeArrowheads="1"/>
          </p:cNvSpPr>
          <p:nvPr>
            <p:ph type="body" sz="half" idx="4294967295"/>
          </p:nvPr>
        </p:nvSpPr>
        <p:spPr>
          <a:xfrm>
            <a:off x="1444486" y="2174595"/>
            <a:ext cx="5466522" cy="3378062"/>
          </a:xfrm>
          <a:solidFill>
            <a:srgbClr val="040D86"/>
          </a:solidFill>
        </p:spPr>
        <p:txBody>
          <a:bodyPr>
            <a:normAutofit lnSpcReduction="10000"/>
          </a:bodyPr>
          <a:lstStyle/>
          <a:p>
            <a:pPr marL="457200" indent="-457200" eaLnBrk="1" hangingPunct="1">
              <a:lnSpc>
                <a:spcPct val="150000"/>
              </a:lnSpc>
              <a:buFont typeface="Arial" panose="020B0604020202020204" pitchFamily="34" charset="0"/>
              <a:buChar char="•"/>
            </a:pPr>
            <a:r>
              <a:rPr lang="en-US" altLang="en-US" sz="3200" dirty="0"/>
              <a:t>False positives</a:t>
            </a:r>
          </a:p>
          <a:p>
            <a:pPr marL="457200" indent="-457200" eaLnBrk="1" hangingPunct="1">
              <a:lnSpc>
                <a:spcPct val="150000"/>
              </a:lnSpc>
              <a:buFont typeface="Arial" panose="020B0604020202020204" pitchFamily="34" charset="0"/>
              <a:buChar char="•"/>
            </a:pPr>
            <a:r>
              <a:rPr lang="en-US" altLang="en-US" sz="3200" dirty="0"/>
              <a:t>False negatives</a:t>
            </a:r>
          </a:p>
          <a:p>
            <a:pPr marL="457200" indent="-457200" eaLnBrk="1" hangingPunct="1">
              <a:lnSpc>
                <a:spcPct val="150000"/>
              </a:lnSpc>
              <a:buFont typeface="Arial" panose="020B0604020202020204" pitchFamily="34" charset="0"/>
              <a:buChar char="•"/>
            </a:pPr>
            <a:r>
              <a:rPr lang="en-US" altLang="en-US" sz="3200" dirty="0"/>
              <a:t>Fixation</a:t>
            </a:r>
          </a:p>
          <a:p>
            <a:pPr marL="457200" indent="-457200" eaLnBrk="1" hangingPunct="1">
              <a:lnSpc>
                <a:spcPct val="150000"/>
              </a:lnSpc>
              <a:buFont typeface="Arial" panose="020B0604020202020204" pitchFamily="34" charset="0"/>
              <a:buChar char="•"/>
            </a:pPr>
            <a:r>
              <a:rPr lang="en-US" altLang="en-US" sz="3200" dirty="0"/>
              <a:t>Fluctuation</a:t>
            </a:r>
          </a:p>
        </p:txBody>
      </p:sp>
      <p:sp>
        <p:nvSpPr>
          <p:cNvPr id="36868" name="Rectangle 7">
            <a:extLst>
              <a:ext uri="{FF2B5EF4-FFF2-40B4-BE49-F238E27FC236}">
                <a16:creationId xmlns:a16="http://schemas.microsoft.com/office/drawing/2014/main" id="{F6882191-8289-5E4A-B38A-B3009B58EEC3}"/>
              </a:ext>
            </a:extLst>
          </p:cNvPr>
          <p:cNvSpPr>
            <a:spLocks noGrp="1" noChangeArrowheads="1"/>
          </p:cNvSpPr>
          <p:nvPr>
            <p:ph sz="half" idx="4294967295"/>
          </p:nvPr>
        </p:nvSpPr>
        <p:spPr>
          <a:xfrm>
            <a:off x="6911008" y="2174595"/>
            <a:ext cx="3399183" cy="3378062"/>
          </a:xfrm>
          <a:solidFill>
            <a:srgbClr val="040D86"/>
          </a:solidFill>
          <a:ln>
            <a:solidFill>
              <a:srgbClr val="040D86"/>
            </a:solidFill>
          </a:ln>
        </p:spPr>
        <p:txBody>
          <a:bodyPr>
            <a:normAutofit lnSpcReduction="10000"/>
          </a:bodyPr>
          <a:lstStyle/>
          <a:p>
            <a:pPr marL="457200" indent="-457200" eaLnBrk="1" hangingPunct="1">
              <a:lnSpc>
                <a:spcPct val="150000"/>
              </a:lnSpc>
              <a:buFont typeface="Arial" panose="020B0604020202020204" pitchFamily="34" charset="0"/>
              <a:buChar char="•"/>
            </a:pPr>
            <a:r>
              <a:rPr lang="en-US" altLang="en-US" sz="3200" dirty="0"/>
              <a:t>Strategy</a:t>
            </a:r>
          </a:p>
          <a:p>
            <a:pPr marL="457200" indent="-457200" eaLnBrk="1" hangingPunct="1">
              <a:lnSpc>
                <a:spcPct val="150000"/>
              </a:lnSpc>
              <a:buFont typeface="Arial" panose="020B0604020202020204" pitchFamily="34" charset="0"/>
              <a:buChar char="•"/>
            </a:pPr>
            <a:r>
              <a:rPr lang="en-US" altLang="en-US" sz="3200" dirty="0"/>
              <a:t>Experience </a:t>
            </a:r>
          </a:p>
          <a:p>
            <a:pPr marL="457200" indent="-457200" eaLnBrk="1" hangingPunct="1">
              <a:lnSpc>
                <a:spcPct val="150000"/>
              </a:lnSpc>
              <a:buFont typeface="Arial" panose="020B0604020202020204" pitchFamily="34" charset="0"/>
              <a:buChar char="•"/>
            </a:pPr>
            <a:r>
              <a:rPr lang="en-US" altLang="en-US" sz="3200" dirty="0"/>
              <a:t>Technicians</a:t>
            </a:r>
          </a:p>
          <a:p>
            <a:pPr marL="457200" indent="-457200" eaLnBrk="1" hangingPunct="1">
              <a:lnSpc>
                <a:spcPct val="150000"/>
              </a:lnSpc>
              <a:buFont typeface="Arial" panose="020B0604020202020204" pitchFamily="34" charset="0"/>
              <a:buChar char="•"/>
            </a:pPr>
            <a:r>
              <a:rPr lang="en-US" altLang="en-US" sz="3200" dirty="0"/>
              <a:t>Artefacts</a:t>
            </a:r>
          </a:p>
        </p:txBody>
      </p:sp>
      <p:sp>
        <p:nvSpPr>
          <p:cNvPr id="5" name="Text Box 26">
            <a:extLst>
              <a:ext uri="{FF2B5EF4-FFF2-40B4-BE49-F238E27FC236}">
                <a16:creationId xmlns:a16="http://schemas.microsoft.com/office/drawing/2014/main" id="{2D97A7A6-DF59-2D46-A941-30A0E9C908F4}"/>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R8">
            <a:extLst>
              <a:ext uri="{FF2B5EF4-FFF2-40B4-BE49-F238E27FC236}">
                <a16:creationId xmlns:a16="http://schemas.microsoft.com/office/drawing/2014/main" id="{AF833DB5-3F32-4041-B775-CADACACD1832}"/>
              </a:ext>
            </a:extLst>
          </p:cNvPr>
          <p:cNvPicPr>
            <a:picLocks noGrp="1" noChangeAspect="1" noChangeArrowheads="1"/>
          </p:cNvPicPr>
          <p:nvPr>
            <p:ph type="clipArt" sz="half" idx="4294967295"/>
          </p:nvPr>
        </p:nvPicPr>
        <p:blipFill>
          <a:blip r:embed="rId4" cstate="screen">
            <a:extLst>
              <a:ext uri="{28A0092B-C50C-407E-A947-70E740481C1C}">
                <a14:useLocalDpi xmlns:a14="http://schemas.microsoft.com/office/drawing/2010/main"/>
              </a:ext>
            </a:extLst>
          </a:blip>
          <a:srcRect/>
          <a:stretch>
            <a:fillRect/>
          </a:stretch>
        </p:blipFill>
        <p:spPr>
          <a:xfrm>
            <a:off x="1354415" y="153491"/>
            <a:ext cx="4900611" cy="6614122"/>
          </a:xfrm>
        </p:spPr>
      </p:pic>
      <p:graphicFrame>
        <p:nvGraphicFramePr>
          <p:cNvPr id="1352707" name="Object 3">
            <a:extLst>
              <a:ext uri="{FF2B5EF4-FFF2-40B4-BE49-F238E27FC236}">
                <a16:creationId xmlns:a16="http://schemas.microsoft.com/office/drawing/2014/main" id="{2BAF86AB-DD10-5440-9186-64BB7C4BFC37}"/>
              </a:ext>
            </a:extLst>
          </p:cNvPr>
          <p:cNvGraphicFramePr>
            <a:graphicFrameLocks noChangeAspect="1"/>
          </p:cNvGraphicFramePr>
          <p:nvPr>
            <p:extLst>
              <p:ext uri="{D42A27DB-BD31-4B8C-83A1-F6EECF244321}">
                <p14:modId xmlns:p14="http://schemas.microsoft.com/office/powerpoint/2010/main" val="1960344480"/>
              </p:ext>
            </p:extLst>
          </p:nvPr>
        </p:nvGraphicFramePr>
        <p:xfrm>
          <a:off x="6321286" y="1448215"/>
          <a:ext cx="5751445" cy="2208904"/>
        </p:xfrm>
        <a:graphic>
          <a:graphicData uri="http://schemas.openxmlformats.org/presentationml/2006/ole">
            <mc:AlternateContent xmlns:mc="http://schemas.openxmlformats.org/markup-compatibility/2006">
              <mc:Choice xmlns:v="urn:schemas-microsoft-com:vml" Requires="v">
                <p:oleObj spid="_x0000_s32817" name="Image" r:id="rId5" imgW="3225800" imgH="952500" progId="">
                  <p:embed/>
                </p:oleObj>
              </mc:Choice>
              <mc:Fallback>
                <p:oleObj name="Image" r:id="rId5" imgW="3225800" imgH="952500" progId="">
                  <p:embed/>
                  <p:pic>
                    <p:nvPicPr>
                      <p:cNvPr id="1352707" name="Object 3">
                        <a:extLst>
                          <a:ext uri="{FF2B5EF4-FFF2-40B4-BE49-F238E27FC236}">
                            <a16:creationId xmlns:a16="http://schemas.microsoft.com/office/drawing/2014/main" id="{2BAF86AB-DD10-5440-9186-64BB7C4BF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1286" y="1448215"/>
                        <a:ext cx="5751445" cy="2208904"/>
                      </a:xfrm>
                      <a:prstGeom prst="rect">
                        <a:avLst/>
                      </a:prstGeom>
                      <a:noFill/>
                      <a:ln>
                        <a:noFill/>
                      </a:ln>
                      <a:effectLst/>
                    </p:spPr>
                  </p:pic>
                </p:oleObj>
              </mc:Fallback>
            </mc:AlternateContent>
          </a:graphicData>
        </a:graphic>
      </p:graphicFrame>
      <p:sp>
        <p:nvSpPr>
          <p:cNvPr id="7" name="Text Box 26">
            <a:extLst>
              <a:ext uri="{FF2B5EF4-FFF2-40B4-BE49-F238E27FC236}">
                <a16:creationId xmlns:a16="http://schemas.microsoft.com/office/drawing/2014/main" id="{62588E8F-211C-6C43-AE49-708B4900CA20}"/>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5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A4A5267-4072-644A-BABC-5FA17BCE2E29}"/>
              </a:ext>
            </a:extLst>
          </p:cNvPr>
          <p:cNvSpPr>
            <a:spLocks noGrp="1" noChangeArrowheads="1"/>
          </p:cNvSpPr>
          <p:nvPr>
            <p:ph type="title" idx="4294967295"/>
          </p:nvPr>
        </p:nvSpPr>
        <p:spPr>
          <a:xfrm>
            <a:off x="2902226" y="359673"/>
            <a:ext cx="9404350" cy="1400175"/>
          </a:xfrm>
        </p:spPr>
        <p:txBody>
          <a:bodyPr/>
          <a:lstStyle/>
          <a:p>
            <a:pPr eaLnBrk="1" hangingPunct="1"/>
            <a:r>
              <a:rPr lang="en-NZ" altLang="en-US" dirty="0"/>
              <a:t>Optimising patient performance</a:t>
            </a:r>
            <a:endParaRPr lang="en-AU" altLang="en-US" dirty="0"/>
          </a:p>
        </p:txBody>
      </p:sp>
      <p:sp>
        <p:nvSpPr>
          <p:cNvPr id="37891" name="Rectangle 3">
            <a:extLst>
              <a:ext uri="{FF2B5EF4-FFF2-40B4-BE49-F238E27FC236}">
                <a16:creationId xmlns:a16="http://schemas.microsoft.com/office/drawing/2014/main" id="{BC4B14BC-916E-1541-9F60-689CB718C9EA}"/>
              </a:ext>
            </a:extLst>
          </p:cNvPr>
          <p:cNvSpPr>
            <a:spLocks noGrp="1" noChangeArrowheads="1"/>
          </p:cNvSpPr>
          <p:nvPr>
            <p:ph type="body" idx="4294967295"/>
          </p:nvPr>
        </p:nvSpPr>
        <p:spPr>
          <a:xfrm>
            <a:off x="1696280" y="1428544"/>
            <a:ext cx="8547650" cy="4937262"/>
          </a:xfrm>
          <a:solidFill>
            <a:srgbClr val="040D86"/>
          </a:solidFill>
        </p:spPr>
        <p:txBody>
          <a:bodyPr>
            <a:normAutofit lnSpcReduction="10000"/>
          </a:bodyPr>
          <a:lstStyle/>
          <a:p>
            <a:pPr marL="457200" indent="-457200" eaLnBrk="1" hangingPunct="1">
              <a:lnSpc>
                <a:spcPct val="120000"/>
              </a:lnSpc>
              <a:buFont typeface="Arial" panose="020B0604020202020204" pitchFamily="34" charset="0"/>
              <a:buChar char="•"/>
            </a:pPr>
            <a:r>
              <a:rPr lang="en-NZ" altLang="en-US" sz="2800" dirty="0"/>
              <a:t>Choose the most appropriate investigation</a:t>
            </a:r>
          </a:p>
          <a:p>
            <a:pPr marL="800100" lvl="1" indent="-342900" eaLnBrk="1" hangingPunct="1">
              <a:lnSpc>
                <a:spcPct val="120000"/>
              </a:lnSpc>
              <a:buFont typeface="Wingdings" pitchFamily="2" charset="2"/>
              <a:buChar char="§"/>
            </a:pPr>
            <a:r>
              <a:rPr lang="en-NZ" altLang="en-US" sz="2400" dirty="0"/>
              <a:t>Test pattern and strategy</a:t>
            </a:r>
          </a:p>
          <a:p>
            <a:pPr marL="457200" indent="-457200" eaLnBrk="1" hangingPunct="1">
              <a:lnSpc>
                <a:spcPct val="120000"/>
              </a:lnSpc>
              <a:buFont typeface="Arial" panose="020B0604020202020204" pitchFamily="34" charset="0"/>
              <a:buChar char="•"/>
            </a:pPr>
            <a:r>
              <a:rPr lang="en-NZ" altLang="en-US" sz="2800" dirty="0"/>
              <a:t>Ensure the patient is comfortably positioned</a:t>
            </a:r>
          </a:p>
          <a:p>
            <a:pPr marL="800100" lvl="1" indent="-342900" eaLnBrk="1" hangingPunct="1">
              <a:lnSpc>
                <a:spcPct val="120000"/>
              </a:lnSpc>
              <a:buFont typeface="Wingdings" pitchFamily="2" charset="2"/>
              <a:buChar char="§"/>
            </a:pPr>
            <a:r>
              <a:rPr lang="en-NZ" altLang="en-US" sz="2400" dirty="0"/>
              <a:t>Support feet, back and arms</a:t>
            </a:r>
          </a:p>
          <a:p>
            <a:pPr marL="800100" lvl="1" indent="-342900" eaLnBrk="1" hangingPunct="1">
              <a:lnSpc>
                <a:spcPct val="120000"/>
              </a:lnSpc>
              <a:buFont typeface="Wingdings" pitchFamily="2" charset="2"/>
              <a:buChar char="§"/>
            </a:pPr>
            <a:r>
              <a:rPr lang="en-NZ" altLang="en-US" sz="2400" dirty="0"/>
              <a:t>Adjust chin rest</a:t>
            </a:r>
          </a:p>
          <a:p>
            <a:pPr marL="800100" lvl="1" indent="-342900" eaLnBrk="1" hangingPunct="1">
              <a:lnSpc>
                <a:spcPct val="120000"/>
              </a:lnSpc>
              <a:buFont typeface="Wingdings" pitchFamily="2" charset="2"/>
              <a:buChar char="§"/>
            </a:pPr>
            <a:r>
              <a:rPr lang="en-NZ" altLang="en-US" sz="2400" dirty="0"/>
              <a:t>Cover the other eye fully</a:t>
            </a:r>
          </a:p>
          <a:p>
            <a:pPr marL="457200" indent="-457200" eaLnBrk="1" hangingPunct="1">
              <a:lnSpc>
                <a:spcPct val="120000"/>
              </a:lnSpc>
              <a:buFont typeface="Arial" panose="020B0604020202020204" pitchFamily="34" charset="0"/>
              <a:buChar char="•"/>
            </a:pPr>
            <a:r>
              <a:rPr lang="en-NZ" altLang="en-US" sz="2800" dirty="0"/>
              <a:t>Provide careful instructions prior to the test</a:t>
            </a:r>
          </a:p>
          <a:p>
            <a:pPr marL="457200" indent="-457200" eaLnBrk="1" hangingPunct="1">
              <a:lnSpc>
                <a:spcPct val="120000"/>
              </a:lnSpc>
              <a:buFont typeface="Arial" panose="020B0604020202020204" pitchFamily="34" charset="0"/>
              <a:buChar char="•"/>
            </a:pPr>
            <a:r>
              <a:rPr lang="en-NZ" altLang="en-US" sz="2800" dirty="0"/>
              <a:t>Support the patient during the test</a:t>
            </a:r>
          </a:p>
          <a:p>
            <a:pPr marL="457200" indent="-457200" eaLnBrk="1" hangingPunct="1">
              <a:lnSpc>
                <a:spcPct val="120000"/>
              </a:lnSpc>
              <a:buFont typeface="Arial" panose="020B0604020202020204" pitchFamily="34" charset="0"/>
              <a:buChar char="•"/>
            </a:pPr>
            <a:r>
              <a:rPr lang="en-NZ" altLang="en-US" sz="2800" dirty="0"/>
              <a:t>Give feedback on test performance</a:t>
            </a:r>
            <a:endParaRPr lang="en-AU" altLang="en-US" sz="2800" dirty="0"/>
          </a:p>
        </p:txBody>
      </p:sp>
      <p:sp>
        <p:nvSpPr>
          <p:cNvPr id="6" name="Text Box 26">
            <a:extLst>
              <a:ext uri="{FF2B5EF4-FFF2-40B4-BE49-F238E27FC236}">
                <a16:creationId xmlns:a16="http://schemas.microsoft.com/office/drawing/2014/main" id="{1BA5BC90-3272-874D-8A1A-04C0E29487E5}"/>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
        <p:nvSpPr>
          <p:cNvPr id="7" name="Text Box 5">
            <a:extLst>
              <a:ext uri="{FF2B5EF4-FFF2-40B4-BE49-F238E27FC236}">
                <a16:creationId xmlns:a16="http://schemas.microsoft.com/office/drawing/2014/main" id="{51F031EA-09CF-FB47-BD07-D43B15BE6BA8}"/>
              </a:ext>
            </a:extLst>
          </p:cNvPr>
          <p:cNvSpPr txBox="1">
            <a:spLocks noChangeArrowheads="1"/>
          </p:cNvSpPr>
          <p:nvPr/>
        </p:nvSpPr>
        <p:spPr bwMode="auto">
          <a:xfrm>
            <a:off x="6316598" y="6465236"/>
            <a:ext cx="4522393" cy="28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US" altLang="en-US" sz="1600" i="1" dirty="0"/>
              <a:t>Asia Pacific Glaucoma Guidelines 3</a:t>
            </a:r>
            <a:r>
              <a:rPr lang="en-US" altLang="en-US" sz="1600" i="1" baseline="30000" dirty="0"/>
              <a:t>rd</a:t>
            </a:r>
            <a:r>
              <a:rPr lang="en-US" altLang="en-US" sz="1600" i="1" dirty="0"/>
              <a:t> ed.</a:t>
            </a:r>
            <a:r>
              <a:rPr lang="en-US" altLang="en-US" sz="1600" dirty="0"/>
              <a:t> 2016.</a:t>
            </a:r>
            <a:endParaRPr lang="en-US" alt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59B78F9-F17E-D744-8441-C4EF309F57E6}"/>
              </a:ext>
            </a:extLst>
          </p:cNvPr>
          <p:cNvSpPr>
            <a:spLocks noGrp="1" noChangeArrowheads="1"/>
          </p:cNvSpPr>
          <p:nvPr>
            <p:ph type="title" idx="4294967295"/>
          </p:nvPr>
        </p:nvSpPr>
        <p:spPr>
          <a:xfrm>
            <a:off x="3048000" y="399429"/>
            <a:ext cx="9404350" cy="1400175"/>
          </a:xfrm>
        </p:spPr>
        <p:txBody>
          <a:bodyPr/>
          <a:lstStyle/>
          <a:p>
            <a:pPr eaLnBrk="1" hangingPunct="1"/>
            <a:r>
              <a:rPr lang="en-US" altLang="en-US" dirty="0"/>
              <a:t>A word about the grey scale</a:t>
            </a:r>
          </a:p>
        </p:txBody>
      </p:sp>
      <p:sp>
        <p:nvSpPr>
          <p:cNvPr id="4" name="Rectangle 3">
            <a:extLst>
              <a:ext uri="{FF2B5EF4-FFF2-40B4-BE49-F238E27FC236}">
                <a16:creationId xmlns:a16="http://schemas.microsoft.com/office/drawing/2014/main" id="{8220F09D-D385-B040-AA26-E847E8A4FA6C}"/>
              </a:ext>
            </a:extLst>
          </p:cNvPr>
          <p:cNvSpPr txBox="1">
            <a:spLocks noChangeArrowheads="1"/>
          </p:cNvSpPr>
          <p:nvPr/>
        </p:nvSpPr>
        <p:spPr>
          <a:xfrm>
            <a:off x="1696279" y="2039385"/>
            <a:ext cx="8640417" cy="3486771"/>
          </a:xfrm>
          <a:prstGeom prst="rect">
            <a:avLst/>
          </a:prstGeom>
          <a:solidFill>
            <a:srgbClr val="040D86"/>
          </a:solidFill>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dirty="0"/>
              <a:t>Never use the grey scale alone for interpretation</a:t>
            </a:r>
          </a:p>
          <a:p>
            <a:pPr marL="457200" indent="-457200">
              <a:lnSpc>
                <a:spcPct val="150000"/>
              </a:lnSpc>
              <a:buFont typeface="Arial" panose="020B0604020202020204" pitchFamily="34" charset="0"/>
              <a:buChar char="•"/>
            </a:pPr>
            <a:r>
              <a:rPr lang="en-US" altLang="en-US" sz="3200" dirty="0"/>
              <a:t>It is useful to educate the patient and to identify false-positive and false-negative errors</a:t>
            </a:r>
          </a:p>
        </p:txBody>
      </p:sp>
      <p:sp>
        <p:nvSpPr>
          <p:cNvPr id="5" name="Text Box 26">
            <a:extLst>
              <a:ext uri="{FF2B5EF4-FFF2-40B4-BE49-F238E27FC236}">
                <a16:creationId xmlns:a16="http://schemas.microsoft.com/office/drawing/2014/main" id="{7A1984DA-6D95-4644-9A98-9E8E3E64D19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240" name="Object 1024">
            <a:extLst>
              <a:ext uri="{FF2B5EF4-FFF2-40B4-BE49-F238E27FC236}">
                <a16:creationId xmlns:a16="http://schemas.microsoft.com/office/drawing/2014/main" id="{BF68DF33-713C-9645-9F62-85B9DD80E593}"/>
              </a:ext>
            </a:extLst>
          </p:cNvPr>
          <p:cNvGraphicFramePr>
            <a:graphicFrameLocks noChangeAspect="1"/>
          </p:cNvGraphicFramePr>
          <p:nvPr>
            <p:extLst>
              <p:ext uri="{D42A27DB-BD31-4B8C-83A1-F6EECF244321}">
                <p14:modId xmlns:p14="http://schemas.microsoft.com/office/powerpoint/2010/main" val="3725150465"/>
              </p:ext>
            </p:extLst>
          </p:nvPr>
        </p:nvGraphicFramePr>
        <p:xfrm>
          <a:off x="6852685" y="1313319"/>
          <a:ext cx="4170637" cy="3628860"/>
        </p:xfrm>
        <a:graphic>
          <a:graphicData uri="http://schemas.openxmlformats.org/presentationml/2006/ole">
            <mc:AlternateContent xmlns:mc="http://schemas.openxmlformats.org/markup-compatibility/2006">
              <mc:Choice xmlns:v="urn:schemas-microsoft-com:vml" Requires="v">
                <p:oleObj spid="_x0000_s38961" name="Image" r:id="rId4" imgW="2933700" imgH="2552700" progId="">
                  <p:embed/>
                </p:oleObj>
              </mc:Choice>
              <mc:Fallback>
                <p:oleObj name="Image" r:id="rId4" imgW="2933700" imgH="2552700" progId="">
                  <p:embed/>
                  <p:pic>
                    <p:nvPicPr>
                      <p:cNvPr id="1802240" name="Object 1024">
                        <a:extLst>
                          <a:ext uri="{FF2B5EF4-FFF2-40B4-BE49-F238E27FC236}">
                            <a16:creationId xmlns:a16="http://schemas.microsoft.com/office/drawing/2014/main" id="{BF68DF33-713C-9645-9F62-85B9DD80E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685" y="1313319"/>
                        <a:ext cx="4170637" cy="3628860"/>
                      </a:xfrm>
                      <a:prstGeom prst="rect">
                        <a:avLst/>
                      </a:prstGeom>
                      <a:noFill/>
                      <a:ln>
                        <a:noFill/>
                      </a:ln>
                      <a:effectLst/>
                    </p:spPr>
                  </p:pic>
                </p:oleObj>
              </mc:Fallback>
            </mc:AlternateContent>
          </a:graphicData>
        </a:graphic>
      </p:graphicFrame>
      <p:sp>
        <p:nvSpPr>
          <p:cNvPr id="3076" name="Text Box 8">
            <a:extLst>
              <a:ext uri="{FF2B5EF4-FFF2-40B4-BE49-F238E27FC236}">
                <a16:creationId xmlns:a16="http://schemas.microsoft.com/office/drawing/2014/main" id="{6DB37546-6618-3148-AC3F-B58726ACFF8F}"/>
              </a:ext>
            </a:extLst>
          </p:cNvPr>
          <p:cNvSpPr txBox="1">
            <a:spLocks noChangeArrowheads="1"/>
          </p:cNvSpPr>
          <p:nvPr/>
        </p:nvSpPr>
        <p:spPr bwMode="auto">
          <a:xfrm>
            <a:off x="7212564" y="4942179"/>
            <a:ext cx="4170637" cy="9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000" dirty="0">
                <a:solidFill>
                  <a:schemeClr val="bg1"/>
                </a:solidFill>
              </a:rPr>
              <a:t>“White” scotomas associated with false positives</a:t>
            </a:r>
          </a:p>
        </p:txBody>
      </p:sp>
      <p:grpSp>
        <p:nvGrpSpPr>
          <p:cNvPr id="3077" name="Group 11">
            <a:extLst>
              <a:ext uri="{FF2B5EF4-FFF2-40B4-BE49-F238E27FC236}">
                <a16:creationId xmlns:a16="http://schemas.microsoft.com/office/drawing/2014/main" id="{D16AB6BD-5BA6-B84F-A68B-1857837A85F0}"/>
              </a:ext>
            </a:extLst>
          </p:cNvPr>
          <p:cNvGrpSpPr>
            <a:grpSpLocks/>
          </p:cNvGrpSpPr>
          <p:nvPr/>
        </p:nvGrpSpPr>
        <p:grpSpPr bwMode="auto">
          <a:xfrm>
            <a:off x="1298714" y="122239"/>
            <a:ext cx="5313363" cy="6705600"/>
            <a:chOff x="0" y="50"/>
            <a:chExt cx="3347" cy="4224"/>
          </a:xfrm>
        </p:grpSpPr>
        <p:grpSp>
          <p:nvGrpSpPr>
            <p:cNvPr id="3079" name="Group 9">
              <a:extLst>
                <a:ext uri="{FF2B5EF4-FFF2-40B4-BE49-F238E27FC236}">
                  <a16:creationId xmlns:a16="http://schemas.microsoft.com/office/drawing/2014/main" id="{D032110D-54AE-1A4B-AC98-248FF151BE02}"/>
                </a:ext>
              </a:extLst>
            </p:cNvPr>
            <p:cNvGrpSpPr>
              <a:grpSpLocks/>
            </p:cNvGrpSpPr>
            <p:nvPr/>
          </p:nvGrpSpPr>
          <p:grpSpPr bwMode="auto">
            <a:xfrm>
              <a:off x="0" y="50"/>
              <a:ext cx="3347" cy="4224"/>
              <a:chOff x="0" y="50"/>
              <a:chExt cx="3347" cy="4224"/>
            </a:xfrm>
          </p:grpSpPr>
          <p:pic>
            <p:nvPicPr>
              <p:cNvPr id="3081" name="Picture 4" descr="L9">
                <a:extLst>
                  <a:ext uri="{FF2B5EF4-FFF2-40B4-BE49-F238E27FC236}">
                    <a16:creationId xmlns:a16="http://schemas.microsoft.com/office/drawing/2014/main" id="{5ADFCB6A-E9AF-DB4D-BAC4-A491847A464D}"/>
                  </a:ext>
                </a:extLst>
              </p:cNvPr>
              <p:cNvPicPr>
                <a:picLocks noChangeAspect="1" noChangeArrowheads="1"/>
              </p:cNvPicPr>
              <p:nvPr/>
            </p:nvPicPr>
            <p:blipFill>
              <a:blip r:embed="rId6" cstate="screen">
                <a:lum contrast="8000"/>
                <a:extLst>
                  <a:ext uri="{28A0092B-C50C-407E-A947-70E740481C1C}">
                    <a14:useLocalDpi xmlns:a14="http://schemas.microsoft.com/office/drawing/2010/main"/>
                  </a:ext>
                </a:extLst>
              </a:blip>
              <a:srcRect/>
              <a:stretch>
                <a:fillRect/>
              </a:stretch>
            </p:blipFill>
            <p:spPr bwMode="auto">
              <a:xfrm>
                <a:off x="0" y="50"/>
                <a:ext cx="3347"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Line 5">
                <a:extLst>
                  <a:ext uri="{FF2B5EF4-FFF2-40B4-BE49-F238E27FC236}">
                    <a16:creationId xmlns:a16="http://schemas.microsoft.com/office/drawing/2014/main" id="{A7CA0064-B765-0047-AC32-2EEF4A859DFB}"/>
                  </a:ext>
                </a:extLst>
              </p:cNvPr>
              <p:cNvSpPr>
                <a:spLocks noChangeShapeType="1"/>
              </p:cNvSpPr>
              <p:nvPr/>
            </p:nvSpPr>
            <p:spPr bwMode="auto">
              <a:xfrm flipH="1">
                <a:off x="683" y="450"/>
                <a:ext cx="0" cy="192"/>
              </a:xfrm>
              <a:prstGeom prst="line">
                <a:avLst/>
              </a:prstGeom>
              <a:noFill/>
              <a:ln w="5715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grpSp>
        <p:sp>
          <p:nvSpPr>
            <p:cNvPr id="3080" name="Rectangle 10">
              <a:extLst>
                <a:ext uri="{FF2B5EF4-FFF2-40B4-BE49-F238E27FC236}">
                  <a16:creationId xmlns:a16="http://schemas.microsoft.com/office/drawing/2014/main" id="{6AB96D7D-4C14-1141-9A13-596A184016CD}"/>
                </a:ext>
              </a:extLst>
            </p:cNvPr>
            <p:cNvSpPr>
              <a:spLocks noChangeArrowheads="1"/>
            </p:cNvSpPr>
            <p:nvPr/>
          </p:nvSpPr>
          <p:spPr bwMode="auto">
            <a:xfrm>
              <a:off x="300" y="226"/>
              <a:ext cx="358" cy="64"/>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13" name="Text Box 26">
            <a:extLst>
              <a:ext uri="{FF2B5EF4-FFF2-40B4-BE49-F238E27FC236}">
                <a16:creationId xmlns:a16="http://schemas.microsoft.com/office/drawing/2014/main" id="{B9F68CA2-1CDB-004F-A905-9272896ADCA6}"/>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02240"/>
                                        </p:tgtEl>
                                        <p:attrNameLst>
                                          <p:attrName>style.visibility</p:attrName>
                                        </p:attrNameLst>
                                      </p:cBhvr>
                                      <p:to>
                                        <p:strVal val="visible"/>
                                      </p:to>
                                    </p:set>
                                    <p:animEffect transition="in" filter="dissolve">
                                      <p:cBhvr>
                                        <p:cTn id="7" dur="500"/>
                                        <p:tgtEl>
                                          <p:spTgt spid="1802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08145E3-6757-2A42-B8C1-1B5B47BA17F2}"/>
              </a:ext>
            </a:extLst>
          </p:cNvPr>
          <p:cNvSpPr>
            <a:spLocks noGrp="1" noChangeArrowheads="1"/>
          </p:cNvSpPr>
          <p:nvPr>
            <p:ph type="title" idx="4294967295"/>
          </p:nvPr>
        </p:nvSpPr>
        <p:spPr>
          <a:xfrm>
            <a:off x="954156" y="355075"/>
            <a:ext cx="9404350" cy="1400175"/>
          </a:xfrm>
        </p:spPr>
        <p:txBody>
          <a:bodyPr/>
          <a:lstStyle/>
          <a:p>
            <a:pPr algn="ctr" eaLnBrk="1" hangingPunct="1"/>
            <a:r>
              <a:rPr lang="en-US" altLang="en-US" dirty="0"/>
              <a:t>Automated perimetry </a:t>
            </a:r>
          </a:p>
        </p:txBody>
      </p:sp>
      <p:pic>
        <p:nvPicPr>
          <p:cNvPr id="23555" name="Picture 3" descr="R1">
            <a:extLst>
              <a:ext uri="{FF2B5EF4-FFF2-40B4-BE49-F238E27FC236}">
                <a16:creationId xmlns:a16="http://schemas.microsoft.com/office/drawing/2014/main" id="{78C50055-1A3D-8E4E-A047-7A45E5C4C0C6}"/>
              </a:ext>
            </a:extLst>
          </p:cNvPr>
          <p:cNvPicPr>
            <a:picLocks noGrp="1" noChangeAspect="1" noChangeArrowheads="1"/>
          </p:cNvPicPr>
          <p:nvPr>
            <p:ph type="clipArt" sz="half" idx="4294967295"/>
          </p:nvPr>
        </p:nvPicPr>
        <p:blipFill>
          <a:blip r:embed="rId3" cstate="screen">
            <a:extLst>
              <a:ext uri="{28A0092B-C50C-407E-A947-70E740481C1C}">
                <a14:useLocalDpi xmlns:a14="http://schemas.microsoft.com/office/drawing/2010/main"/>
              </a:ext>
            </a:extLst>
          </a:blip>
          <a:srcRect/>
          <a:stretch>
            <a:fillRect/>
          </a:stretch>
        </p:blipFill>
        <p:spPr>
          <a:xfrm>
            <a:off x="2197513" y="1390235"/>
            <a:ext cx="6827217" cy="5112690"/>
          </a:xfrm>
        </p:spPr>
      </p:pic>
      <p:sp>
        <p:nvSpPr>
          <p:cNvPr id="4" name="Text Box 26">
            <a:extLst>
              <a:ext uri="{FF2B5EF4-FFF2-40B4-BE49-F238E27FC236}">
                <a16:creationId xmlns:a16="http://schemas.microsoft.com/office/drawing/2014/main" id="{C7B5F7DC-416C-4D4A-B876-E78E52BA5BE3}"/>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extLst>
              <a:ext uri="{FF2B5EF4-FFF2-40B4-BE49-F238E27FC236}">
                <a16:creationId xmlns:a16="http://schemas.microsoft.com/office/drawing/2014/main" id="{EA76D6D0-A2BD-1247-9C84-5EDF99DB3143}"/>
              </a:ext>
            </a:extLst>
          </p:cNvPr>
          <p:cNvGraphicFramePr>
            <a:graphicFrameLocks noChangeAspect="1"/>
          </p:cNvGraphicFramePr>
          <p:nvPr>
            <p:extLst>
              <p:ext uri="{D42A27DB-BD31-4B8C-83A1-F6EECF244321}">
                <p14:modId xmlns:p14="http://schemas.microsoft.com/office/powerpoint/2010/main" val="697715177"/>
              </p:ext>
            </p:extLst>
          </p:nvPr>
        </p:nvGraphicFramePr>
        <p:xfrm>
          <a:off x="1099930" y="995362"/>
          <a:ext cx="9251950" cy="4867275"/>
        </p:xfrm>
        <a:graphic>
          <a:graphicData uri="http://schemas.openxmlformats.org/presentationml/2006/ole">
            <mc:AlternateContent xmlns:mc="http://schemas.openxmlformats.org/markup-compatibility/2006">
              <mc:Choice xmlns:v="urn:schemas-microsoft-com:vml" Requires="v">
                <p:oleObj spid="_x0000_s41009" name="Image" r:id="rId4" imgW="5867400" imgH="2870200" progId="">
                  <p:embed/>
                </p:oleObj>
              </mc:Choice>
              <mc:Fallback>
                <p:oleObj name="Image" r:id="rId4" imgW="5867400" imgH="2870200" progId="">
                  <p:embed/>
                  <p:pic>
                    <p:nvPicPr>
                      <p:cNvPr id="4098" name="Object 2">
                        <a:extLst>
                          <a:ext uri="{FF2B5EF4-FFF2-40B4-BE49-F238E27FC236}">
                            <a16:creationId xmlns:a16="http://schemas.microsoft.com/office/drawing/2014/main" id="{EA76D6D0-A2BD-1247-9C84-5EDF99DB3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930" y="995362"/>
                        <a:ext cx="925195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Line 3">
            <a:extLst>
              <a:ext uri="{FF2B5EF4-FFF2-40B4-BE49-F238E27FC236}">
                <a16:creationId xmlns:a16="http://schemas.microsoft.com/office/drawing/2014/main" id="{6C2B77D6-70EF-604D-A44F-2A79C9E9DFAD}"/>
              </a:ext>
            </a:extLst>
          </p:cNvPr>
          <p:cNvSpPr>
            <a:spLocks noChangeShapeType="1"/>
          </p:cNvSpPr>
          <p:nvPr/>
        </p:nvSpPr>
        <p:spPr bwMode="auto">
          <a:xfrm flipH="1">
            <a:off x="4636880" y="2189161"/>
            <a:ext cx="381000" cy="304800"/>
          </a:xfrm>
          <a:prstGeom prst="line">
            <a:avLst/>
          </a:prstGeom>
          <a:noFill/>
          <a:ln w="381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4101" name="Line 4">
            <a:extLst>
              <a:ext uri="{FF2B5EF4-FFF2-40B4-BE49-F238E27FC236}">
                <a16:creationId xmlns:a16="http://schemas.microsoft.com/office/drawing/2014/main" id="{D8566EF1-289C-D648-A425-E1CAE1B74729}"/>
              </a:ext>
            </a:extLst>
          </p:cNvPr>
          <p:cNvSpPr>
            <a:spLocks noChangeShapeType="1"/>
          </p:cNvSpPr>
          <p:nvPr/>
        </p:nvSpPr>
        <p:spPr bwMode="auto">
          <a:xfrm flipH="1">
            <a:off x="4713080" y="2646361"/>
            <a:ext cx="381000" cy="304800"/>
          </a:xfrm>
          <a:prstGeom prst="line">
            <a:avLst/>
          </a:prstGeom>
          <a:noFill/>
          <a:ln w="381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4102" name="Line 5">
            <a:extLst>
              <a:ext uri="{FF2B5EF4-FFF2-40B4-BE49-F238E27FC236}">
                <a16:creationId xmlns:a16="http://schemas.microsoft.com/office/drawing/2014/main" id="{ADE9DB06-C652-D946-B2F5-E5A99471454F}"/>
              </a:ext>
            </a:extLst>
          </p:cNvPr>
          <p:cNvSpPr>
            <a:spLocks noChangeShapeType="1"/>
          </p:cNvSpPr>
          <p:nvPr/>
        </p:nvSpPr>
        <p:spPr bwMode="auto">
          <a:xfrm flipH="1">
            <a:off x="8745330" y="2192336"/>
            <a:ext cx="381000" cy="304800"/>
          </a:xfrm>
          <a:prstGeom prst="line">
            <a:avLst/>
          </a:prstGeom>
          <a:noFill/>
          <a:ln w="381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4103" name="Line 6">
            <a:extLst>
              <a:ext uri="{FF2B5EF4-FFF2-40B4-BE49-F238E27FC236}">
                <a16:creationId xmlns:a16="http://schemas.microsoft.com/office/drawing/2014/main" id="{34BC8389-6875-3447-957E-A4863D1BF9C7}"/>
              </a:ext>
            </a:extLst>
          </p:cNvPr>
          <p:cNvSpPr>
            <a:spLocks noChangeShapeType="1"/>
          </p:cNvSpPr>
          <p:nvPr/>
        </p:nvSpPr>
        <p:spPr bwMode="auto">
          <a:xfrm flipH="1">
            <a:off x="8973930" y="2373311"/>
            <a:ext cx="381000" cy="304800"/>
          </a:xfrm>
          <a:prstGeom prst="line">
            <a:avLst/>
          </a:prstGeom>
          <a:noFill/>
          <a:ln w="381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11" name="Text Box 26">
            <a:extLst>
              <a:ext uri="{FF2B5EF4-FFF2-40B4-BE49-F238E27FC236}">
                <a16:creationId xmlns:a16="http://schemas.microsoft.com/office/drawing/2014/main" id="{4C67BEE7-5273-2E48-A6E0-ACD981877183}"/>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7494" name="Object 6">
            <a:extLst>
              <a:ext uri="{FF2B5EF4-FFF2-40B4-BE49-F238E27FC236}">
                <a16:creationId xmlns:a16="http://schemas.microsoft.com/office/drawing/2014/main" id="{A81160C9-BC68-0F44-868C-B18F7F30BD63}"/>
              </a:ext>
            </a:extLst>
          </p:cNvPr>
          <p:cNvGraphicFramePr>
            <a:graphicFrameLocks noChangeAspect="1"/>
          </p:cNvGraphicFramePr>
          <p:nvPr>
            <p:extLst>
              <p:ext uri="{D42A27DB-BD31-4B8C-83A1-F6EECF244321}">
                <p14:modId xmlns:p14="http://schemas.microsoft.com/office/powerpoint/2010/main" val="2560569416"/>
              </p:ext>
            </p:extLst>
          </p:nvPr>
        </p:nvGraphicFramePr>
        <p:xfrm>
          <a:off x="6597514" y="1265239"/>
          <a:ext cx="4343400" cy="4027488"/>
        </p:xfrm>
        <a:graphic>
          <a:graphicData uri="http://schemas.openxmlformats.org/presentationml/2006/ole">
            <mc:AlternateContent xmlns:mc="http://schemas.openxmlformats.org/markup-compatibility/2006">
              <mc:Choice xmlns:v="urn:schemas-microsoft-com:vml" Requires="v">
                <p:oleObj spid="_x0000_s43057" name="Image" r:id="rId4" imgW="2794000" imgH="2590800" progId="">
                  <p:embed/>
                </p:oleObj>
              </mc:Choice>
              <mc:Fallback>
                <p:oleObj name="Image" r:id="rId4" imgW="2794000" imgH="2590800" progId="">
                  <p:embed/>
                  <p:pic>
                    <p:nvPicPr>
                      <p:cNvPr id="1087494" name="Object 6">
                        <a:extLst>
                          <a:ext uri="{FF2B5EF4-FFF2-40B4-BE49-F238E27FC236}">
                            <a16:creationId xmlns:a16="http://schemas.microsoft.com/office/drawing/2014/main" id="{A81160C9-BC68-0F44-868C-B18F7F30B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514" y="1265239"/>
                        <a:ext cx="4343400"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7">
            <a:extLst>
              <a:ext uri="{FF2B5EF4-FFF2-40B4-BE49-F238E27FC236}">
                <a16:creationId xmlns:a16="http://schemas.microsoft.com/office/drawing/2014/main" id="{7A3BA2CA-5468-9347-B607-209712E42D1A}"/>
              </a:ext>
            </a:extLst>
          </p:cNvPr>
          <p:cNvSpPr txBox="1">
            <a:spLocks noChangeArrowheads="1"/>
          </p:cNvSpPr>
          <p:nvPr/>
        </p:nvSpPr>
        <p:spPr bwMode="auto">
          <a:xfrm>
            <a:off x="6819764" y="5403464"/>
            <a:ext cx="4044950" cy="9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50000"/>
              </a:lnSpc>
            </a:pPr>
            <a:r>
              <a:rPr lang="en-US" altLang="en-US" sz="2000" dirty="0">
                <a:solidFill>
                  <a:schemeClr val="bg1"/>
                </a:solidFill>
              </a:rPr>
              <a:t>‘Clover leaf’ pattern associated with false negatives</a:t>
            </a:r>
          </a:p>
        </p:txBody>
      </p:sp>
      <p:grpSp>
        <p:nvGrpSpPr>
          <p:cNvPr id="5126" name="Group 9">
            <a:extLst>
              <a:ext uri="{FF2B5EF4-FFF2-40B4-BE49-F238E27FC236}">
                <a16:creationId xmlns:a16="http://schemas.microsoft.com/office/drawing/2014/main" id="{8A148E01-CC1F-DF40-8749-3167D7ADC750}"/>
              </a:ext>
            </a:extLst>
          </p:cNvPr>
          <p:cNvGrpSpPr>
            <a:grpSpLocks/>
          </p:cNvGrpSpPr>
          <p:nvPr/>
        </p:nvGrpSpPr>
        <p:grpSpPr bwMode="auto">
          <a:xfrm>
            <a:off x="1341229" y="76200"/>
            <a:ext cx="4999038" cy="6705600"/>
            <a:chOff x="20" y="56"/>
            <a:chExt cx="3149" cy="4224"/>
          </a:xfrm>
        </p:grpSpPr>
        <p:grpSp>
          <p:nvGrpSpPr>
            <p:cNvPr id="5128" name="Group 3">
              <a:extLst>
                <a:ext uri="{FF2B5EF4-FFF2-40B4-BE49-F238E27FC236}">
                  <a16:creationId xmlns:a16="http://schemas.microsoft.com/office/drawing/2014/main" id="{62BBA6EB-0FDD-0F46-B353-1CFBE183BBF1}"/>
                </a:ext>
              </a:extLst>
            </p:cNvPr>
            <p:cNvGrpSpPr>
              <a:grpSpLocks/>
            </p:cNvGrpSpPr>
            <p:nvPr/>
          </p:nvGrpSpPr>
          <p:grpSpPr bwMode="auto">
            <a:xfrm>
              <a:off x="20" y="56"/>
              <a:ext cx="3149" cy="4224"/>
              <a:chOff x="0" y="96"/>
              <a:chExt cx="3543" cy="4224"/>
            </a:xfrm>
          </p:grpSpPr>
          <p:pic>
            <p:nvPicPr>
              <p:cNvPr id="5130" name="Picture 4" descr="R9">
                <a:extLst>
                  <a:ext uri="{FF2B5EF4-FFF2-40B4-BE49-F238E27FC236}">
                    <a16:creationId xmlns:a16="http://schemas.microsoft.com/office/drawing/2014/main" id="{598A683B-198B-7B4C-92E2-8D95798448F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96"/>
                <a:ext cx="3543"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Line 5">
                <a:extLst>
                  <a:ext uri="{FF2B5EF4-FFF2-40B4-BE49-F238E27FC236}">
                    <a16:creationId xmlns:a16="http://schemas.microsoft.com/office/drawing/2014/main" id="{52A76282-53DB-8C4C-82F4-946F959712C9}"/>
                  </a:ext>
                </a:extLst>
              </p:cNvPr>
              <p:cNvSpPr>
                <a:spLocks noChangeShapeType="1"/>
              </p:cNvSpPr>
              <p:nvPr/>
            </p:nvSpPr>
            <p:spPr bwMode="auto">
              <a:xfrm flipV="1">
                <a:off x="729" y="816"/>
                <a:ext cx="0" cy="144"/>
              </a:xfrm>
              <a:prstGeom prst="line">
                <a:avLst/>
              </a:prstGeom>
              <a:noFill/>
              <a:ln w="5715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grpSp>
        <p:sp>
          <p:nvSpPr>
            <p:cNvPr id="5129" name="Rectangle 8">
              <a:extLst>
                <a:ext uri="{FF2B5EF4-FFF2-40B4-BE49-F238E27FC236}">
                  <a16:creationId xmlns:a16="http://schemas.microsoft.com/office/drawing/2014/main" id="{D1543E63-E996-794A-B1B2-12DFF770CF67}"/>
                </a:ext>
              </a:extLst>
            </p:cNvPr>
            <p:cNvSpPr>
              <a:spLocks noChangeArrowheads="1"/>
            </p:cNvSpPr>
            <p:nvPr/>
          </p:nvSpPr>
          <p:spPr bwMode="auto">
            <a:xfrm>
              <a:off x="295" y="180"/>
              <a:ext cx="188" cy="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14" name="Text Box 26">
            <a:extLst>
              <a:ext uri="{FF2B5EF4-FFF2-40B4-BE49-F238E27FC236}">
                <a16:creationId xmlns:a16="http://schemas.microsoft.com/office/drawing/2014/main" id="{81A89F13-83E7-874F-8F9A-78BE784AAEAC}"/>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87494"/>
                                        </p:tgtEl>
                                        <p:attrNameLst>
                                          <p:attrName>style.visibility</p:attrName>
                                        </p:attrNameLst>
                                      </p:cBhvr>
                                      <p:to>
                                        <p:strVal val="visible"/>
                                      </p:to>
                                    </p:set>
                                    <p:animEffect transition="in" filter="dissolve">
                                      <p:cBhvr>
                                        <p:cTn id="7" dur="500"/>
                                        <p:tgtEl>
                                          <p:spTgt spid="1087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FB7A7C1C-E55E-8840-8DB8-3A85464EE711}"/>
              </a:ext>
            </a:extLst>
          </p:cNvPr>
          <p:cNvSpPr>
            <a:spLocks noGrp="1" noChangeArrowheads="1"/>
          </p:cNvSpPr>
          <p:nvPr>
            <p:ph type="title" idx="4294967295"/>
          </p:nvPr>
        </p:nvSpPr>
        <p:spPr>
          <a:xfrm>
            <a:off x="2411896" y="439187"/>
            <a:ext cx="6997148" cy="1400175"/>
          </a:xfrm>
        </p:spPr>
        <p:txBody>
          <a:bodyPr/>
          <a:lstStyle/>
          <a:p>
            <a:pPr algn="ctr" eaLnBrk="1" hangingPunct="1"/>
            <a:r>
              <a:rPr lang="en-US" altLang="en-US" dirty="0"/>
              <a:t>Using the grey scale</a:t>
            </a:r>
          </a:p>
        </p:txBody>
      </p:sp>
      <p:sp>
        <p:nvSpPr>
          <p:cNvPr id="39939" name="Rectangle 5">
            <a:extLst>
              <a:ext uri="{FF2B5EF4-FFF2-40B4-BE49-F238E27FC236}">
                <a16:creationId xmlns:a16="http://schemas.microsoft.com/office/drawing/2014/main" id="{4565C4EF-6B97-2946-A925-288A6A7B7994}"/>
              </a:ext>
            </a:extLst>
          </p:cNvPr>
          <p:cNvSpPr>
            <a:spLocks noGrp="1" noChangeArrowheads="1"/>
          </p:cNvSpPr>
          <p:nvPr>
            <p:ph type="body" idx="4294967295"/>
          </p:nvPr>
        </p:nvSpPr>
        <p:spPr>
          <a:xfrm>
            <a:off x="1598061" y="1875184"/>
            <a:ext cx="8314566" cy="3518452"/>
          </a:xfrm>
          <a:solidFill>
            <a:srgbClr val="040D86"/>
          </a:solidFill>
        </p:spPr>
        <p:txBody>
          <a:bodyPr>
            <a:normAutofit/>
          </a:bodyPr>
          <a:lstStyle/>
          <a:p>
            <a:pPr marL="457200" indent="-457200" eaLnBrk="1" hangingPunct="1">
              <a:lnSpc>
                <a:spcPct val="150000"/>
              </a:lnSpc>
              <a:buFont typeface="Arial" panose="020B0604020202020204" pitchFamily="34" charset="0"/>
              <a:buChar char="•"/>
            </a:pPr>
            <a:r>
              <a:rPr lang="en-US" altLang="en-US" sz="3200" dirty="0"/>
              <a:t>To educate the patient</a:t>
            </a:r>
          </a:p>
          <a:p>
            <a:pPr marL="457200" indent="-457200" eaLnBrk="1" hangingPunct="1">
              <a:lnSpc>
                <a:spcPct val="150000"/>
              </a:lnSpc>
              <a:buFont typeface="Arial" panose="020B0604020202020204" pitchFamily="34" charset="0"/>
              <a:buChar char="•"/>
            </a:pPr>
            <a:r>
              <a:rPr lang="en-US" altLang="en-US" sz="3200" dirty="0"/>
              <a:t>White scotomas with false positives</a:t>
            </a:r>
          </a:p>
          <a:p>
            <a:pPr marL="457200" indent="-457200" eaLnBrk="1" hangingPunct="1">
              <a:lnSpc>
                <a:spcPct val="150000"/>
              </a:lnSpc>
              <a:buFont typeface="Arial" panose="020B0604020202020204" pitchFamily="34" charset="0"/>
              <a:buChar char="•"/>
            </a:pPr>
            <a:r>
              <a:rPr lang="en-US" altLang="en-US" sz="3200" dirty="0"/>
              <a:t>Clover leaf pattern with false negatives</a:t>
            </a:r>
          </a:p>
          <a:p>
            <a:pPr marL="457200" indent="-457200" eaLnBrk="1" hangingPunct="1">
              <a:lnSpc>
                <a:spcPct val="150000"/>
              </a:lnSpc>
              <a:buFont typeface="Arial" panose="020B0604020202020204" pitchFamily="34" charset="0"/>
              <a:buChar char="•"/>
            </a:pPr>
            <a:r>
              <a:rPr lang="en-US" altLang="en-US" sz="3200" dirty="0">
                <a:solidFill>
                  <a:srgbClr val="FFFF00"/>
                </a:solidFill>
              </a:rPr>
              <a:t>Never interpret using the grey scale alone </a:t>
            </a:r>
          </a:p>
        </p:txBody>
      </p:sp>
      <p:sp>
        <p:nvSpPr>
          <p:cNvPr id="5" name="Text Box 26">
            <a:extLst>
              <a:ext uri="{FF2B5EF4-FFF2-40B4-BE49-F238E27FC236}">
                <a16:creationId xmlns:a16="http://schemas.microsoft.com/office/drawing/2014/main" id="{C36131D7-ED4C-3241-AC00-E466BE889AE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7E13908A-618A-0243-B91B-1890BEE11580}"/>
              </a:ext>
            </a:extLst>
          </p:cNvPr>
          <p:cNvSpPr>
            <a:spLocks noGrp="1" noChangeArrowheads="1"/>
          </p:cNvSpPr>
          <p:nvPr>
            <p:ph type="title" idx="4294967295"/>
          </p:nvPr>
        </p:nvSpPr>
        <p:spPr>
          <a:xfrm>
            <a:off x="4412975" y="492195"/>
            <a:ext cx="7248938" cy="1400175"/>
          </a:xfrm>
        </p:spPr>
        <p:txBody>
          <a:bodyPr/>
          <a:lstStyle/>
          <a:p>
            <a:pPr eaLnBrk="1" hangingPunct="1"/>
            <a:r>
              <a:rPr lang="en-US" altLang="en-US" dirty="0"/>
              <a:t>Questions</a:t>
            </a:r>
          </a:p>
        </p:txBody>
      </p:sp>
      <p:sp>
        <p:nvSpPr>
          <p:cNvPr id="4" name="Rectangle 5">
            <a:extLst>
              <a:ext uri="{FF2B5EF4-FFF2-40B4-BE49-F238E27FC236}">
                <a16:creationId xmlns:a16="http://schemas.microsoft.com/office/drawing/2014/main" id="{65BB20DE-87B1-0747-8F8D-0A61826C6064}"/>
              </a:ext>
            </a:extLst>
          </p:cNvPr>
          <p:cNvSpPr txBox="1">
            <a:spLocks noChangeArrowheads="1"/>
          </p:cNvSpPr>
          <p:nvPr/>
        </p:nvSpPr>
        <p:spPr>
          <a:xfrm>
            <a:off x="1598061" y="1910903"/>
            <a:ext cx="8314565" cy="3442977"/>
          </a:xfrm>
          <a:prstGeom prst="rect">
            <a:avLst/>
          </a:prstGeom>
          <a:solidFill>
            <a:srgbClr val="040D8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dirty="0">
                <a:solidFill>
                  <a:srgbClr val="FFFF00"/>
                </a:solidFill>
              </a:rPr>
              <a:t>Is there a visual field defect?</a:t>
            </a:r>
          </a:p>
          <a:p>
            <a:pPr marL="457200" indent="-457200">
              <a:lnSpc>
                <a:spcPct val="150000"/>
              </a:lnSpc>
              <a:buFont typeface="Arial" panose="020B0604020202020204" pitchFamily="34" charset="0"/>
              <a:buChar char="•"/>
            </a:pPr>
            <a:r>
              <a:rPr lang="en-US" altLang="en-US" sz="3200" dirty="0"/>
              <a:t>Is it due to glaucoma?</a:t>
            </a:r>
          </a:p>
          <a:p>
            <a:pPr marL="457200" indent="-457200">
              <a:lnSpc>
                <a:spcPct val="150000"/>
              </a:lnSpc>
              <a:buFont typeface="Arial" panose="020B0604020202020204" pitchFamily="34" charset="0"/>
              <a:buChar char="•"/>
            </a:pPr>
            <a:r>
              <a:rPr lang="en-US" altLang="en-US" sz="3200" dirty="0"/>
              <a:t>Is the defect progressing?</a:t>
            </a:r>
          </a:p>
        </p:txBody>
      </p:sp>
      <p:sp>
        <p:nvSpPr>
          <p:cNvPr id="7" name="Text Box 26">
            <a:extLst>
              <a:ext uri="{FF2B5EF4-FFF2-40B4-BE49-F238E27FC236}">
                <a16:creationId xmlns:a16="http://schemas.microsoft.com/office/drawing/2014/main" id="{3F61AB83-B6BD-6A49-960F-34BDE458CC2E}"/>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17FBF2B5-E225-9C42-920A-9D2F06B7D93A}"/>
              </a:ext>
            </a:extLst>
          </p:cNvPr>
          <p:cNvSpPr>
            <a:spLocks noGrp="1" noChangeArrowheads="1"/>
          </p:cNvSpPr>
          <p:nvPr>
            <p:ph type="title" idx="4294967295"/>
          </p:nvPr>
        </p:nvSpPr>
        <p:spPr>
          <a:xfrm>
            <a:off x="1258956" y="478942"/>
            <a:ext cx="9404350" cy="1400175"/>
          </a:xfrm>
        </p:spPr>
        <p:txBody>
          <a:bodyPr/>
          <a:lstStyle/>
          <a:p>
            <a:pPr algn="ctr"/>
            <a:r>
              <a:rPr lang="en-US" altLang="en-US" dirty="0"/>
              <a:t>Is the visual field abnormal?</a:t>
            </a:r>
          </a:p>
        </p:txBody>
      </p:sp>
      <p:sp>
        <p:nvSpPr>
          <p:cNvPr id="5" name="Rectangle 5">
            <a:extLst>
              <a:ext uri="{FF2B5EF4-FFF2-40B4-BE49-F238E27FC236}">
                <a16:creationId xmlns:a16="http://schemas.microsoft.com/office/drawing/2014/main" id="{D73DF2E5-0E2B-EF4C-B012-0926269ED510}"/>
              </a:ext>
            </a:extLst>
          </p:cNvPr>
          <p:cNvSpPr txBox="1">
            <a:spLocks noChangeArrowheads="1"/>
          </p:cNvSpPr>
          <p:nvPr/>
        </p:nvSpPr>
        <p:spPr>
          <a:xfrm>
            <a:off x="1598062" y="1910903"/>
            <a:ext cx="8314564" cy="4468155"/>
          </a:xfrm>
          <a:prstGeom prst="rect">
            <a:avLst/>
          </a:prstGeom>
          <a:solidFill>
            <a:srgbClr val="040D86"/>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dirty="0"/>
              <a:t>Without obvious defects, it is difficult to make a decision based on the first field</a:t>
            </a:r>
          </a:p>
          <a:p>
            <a:pPr marL="457200" indent="-457200">
              <a:lnSpc>
                <a:spcPct val="150000"/>
              </a:lnSpc>
              <a:buFont typeface="Arial" panose="020B0604020202020204" pitchFamily="34" charset="0"/>
              <a:buChar char="•"/>
            </a:pPr>
            <a:r>
              <a:rPr lang="en-US" altLang="en-US" sz="3200" dirty="0"/>
              <a:t>Repeat examinations provide definitive information </a:t>
            </a:r>
          </a:p>
          <a:p>
            <a:pPr marL="457200" indent="-457200">
              <a:lnSpc>
                <a:spcPct val="150000"/>
              </a:lnSpc>
              <a:buFont typeface="Arial" panose="020B0604020202020204" pitchFamily="34" charset="0"/>
              <a:buChar char="•"/>
            </a:pPr>
            <a:r>
              <a:rPr lang="en-US" altLang="en-US" sz="3200" dirty="0"/>
              <a:t>Never make a diagnosis based on the visual field alone</a:t>
            </a:r>
          </a:p>
        </p:txBody>
      </p:sp>
      <p:sp>
        <p:nvSpPr>
          <p:cNvPr id="6" name="Text Box 26">
            <a:extLst>
              <a:ext uri="{FF2B5EF4-FFF2-40B4-BE49-F238E27FC236}">
                <a16:creationId xmlns:a16="http://schemas.microsoft.com/office/drawing/2014/main" id="{C4AE85A2-9413-5A4D-BB26-1C55A37612C7}"/>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a:extLst>
              <a:ext uri="{FF2B5EF4-FFF2-40B4-BE49-F238E27FC236}">
                <a16:creationId xmlns:a16="http://schemas.microsoft.com/office/drawing/2014/main" id="{8C5F9C19-8B20-C94F-974D-4133BA23CFDF}"/>
              </a:ext>
            </a:extLst>
          </p:cNvPr>
          <p:cNvSpPr txBox="1">
            <a:spLocks noChangeArrowheads="1"/>
          </p:cNvSpPr>
          <p:nvPr/>
        </p:nvSpPr>
        <p:spPr bwMode="auto">
          <a:xfrm>
            <a:off x="7144281" y="2165240"/>
            <a:ext cx="4448795" cy="22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200" dirty="0">
                <a:solidFill>
                  <a:schemeClr val="bg1"/>
                </a:solidFill>
              </a:rPr>
              <a:t>Interpret the field </a:t>
            </a:r>
          </a:p>
          <a:p>
            <a:pPr eaLnBrk="1" hangingPunct="1">
              <a:lnSpc>
                <a:spcPct val="150000"/>
              </a:lnSpc>
            </a:pPr>
            <a:r>
              <a:rPr lang="en-US" altLang="en-US" sz="3200" dirty="0">
                <a:solidFill>
                  <a:schemeClr val="bg1"/>
                </a:solidFill>
              </a:rPr>
              <a:t>systematically using zones </a:t>
            </a:r>
            <a:r>
              <a:rPr lang="en-US" altLang="en-US" sz="3200" dirty="0">
                <a:solidFill>
                  <a:srgbClr val="FF0000"/>
                </a:solidFill>
              </a:rPr>
              <a:t>1</a:t>
            </a:r>
            <a:r>
              <a:rPr lang="en-US" altLang="en-US" sz="3200" dirty="0">
                <a:solidFill>
                  <a:srgbClr val="FF0000"/>
                </a:solidFill>
                <a:cs typeface="Times New Roman" panose="02020603050405020304" pitchFamily="18" charset="0"/>
              </a:rPr>
              <a:t>–</a:t>
            </a:r>
            <a:r>
              <a:rPr lang="en-US" altLang="en-US" sz="3200" dirty="0">
                <a:solidFill>
                  <a:srgbClr val="FF0000"/>
                </a:solidFill>
              </a:rPr>
              <a:t>8</a:t>
            </a:r>
          </a:p>
        </p:txBody>
      </p:sp>
      <p:sp>
        <p:nvSpPr>
          <p:cNvPr id="9" name="Text Box 26">
            <a:extLst>
              <a:ext uri="{FF2B5EF4-FFF2-40B4-BE49-F238E27FC236}">
                <a16:creationId xmlns:a16="http://schemas.microsoft.com/office/drawing/2014/main" id="{5EF6CA35-4E34-3641-A3F0-0727FD2306BA}"/>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grpSp>
        <p:nvGrpSpPr>
          <p:cNvPr id="43043" name="Group 43042">
            <a:extLst>
              <a:ext uri="{FF2B5EF4-FFF2-40B4-BE49-F238E27FC236}">
                <a16:creationId xmlns:a16="http://schemas.microsoft.com/office/drawing/2014/main" id="{4E295711-CA4A-B043-87CB-E8002EFBFAAD}"/>
              </a:ext>
            </a:extLst>
          </p:cNvPr>
          <p:cNvGrpSpPr/>
          <p:nvPr/>
        </p:nvGrpSpPr>
        <p:grpSpPr>
          <a:xfrm>
            <a:off x="1708616" y="88227"/>
            <a:ext cx="4978467" cy="6681546"/>
            <a:chOff x="1708616" y="88227"/>
            <a:chExt cx="4978467" cy="6681546"/>
          </a:xfrm>
        </p:grpSpPr>
        <p:pic>
          <p:nvPicPr>
            <p:cNvPr id="10" name="Picture 9">
              <a:extLst>
                <a:ext uri="{FF2B5EF4-FFF2-40B4-BE49-F238E27FC236}">
                  <a16:creationId xmlns:a16="http://schemas.microsoft.com/office/drawing/2014/main" id="{A013A68F-2844-444B-9FEC-8A8AD503F6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5" name="Straight Connector 4">
              <a:extLst>
                <a:ext uri="{FF2B5EF4-FFF2-40B4-BE49-F238E27FC236}">
                  <a16:creationId xmlns:a16="http://schemas.microsoft.com/office/drawing/2014/main" id="{364FAACD-19E5-B54E-AF79-0FBF71B51AED}"/>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27FAD8C-E036-D749-A278-B45542EE63BC}"/>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90C3AB6-B43C-5D49-8089-D6EFD2198D9F}"/>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57C23-DB99-874F-AEB8-31CE8A1CA9C5}"/>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78545-4D8D-9349-8C6D-868E48A7407F}"/>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1F3A94-6F0A-9B43-B854-C3BC371DE6D4}"/>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7AD955-6FAA-1E43-91E9-79206BE2B0D5}"/>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1750A08-72A0-0E42-8DCA-E5A938F59E3F}"/>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B820E39-C1E8-F04C-A111-BA7879D67343}"/>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C9722B9-661F-2948-9DB2-749A87BC2BAE}"/>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9D4F313-1468-9D4F-9C2C-5ED3513F5D44}"/>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008" name="Straight Connector 43007">
              <a:extLst>
                <a:ext uri="{FF2B5EF4-FFF2-40B4-BE49-F238E27FC236}">
                  <a16:creationId xmlns:a16="http://schemas.microsoft.com/office/drawing/2014/main" id="{DF44BB95-CEE3-8D40-A303-9501BC10A25F}"/>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7BA430-1955-524B-9FD5-55D7710391FA}"/>
                </a:ext>
              </a:extLst>
            </p:cNvPr>
            <p:cNvCxnSpPr/>
            <p:nvPr/>
          </p:nvCxnSpPr>
          <p:spPr>
            <a:xfrm>
              <a:off x="5234934" y="4918814"/>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017" name="TextBox 43016">
              <a:extLst>
                <a:ext uri="{FF2B5EF4-FFF2-40B4-BE49-F238E27FC236}">
                  <a16:creationId xmlns:a16="http://schemas.microsoft.com/office/drawing/2014/main" id="{CA49E335-4B0F-9F4B-BE18-ACA0C36D58A5}"/>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76" name="TextBox 75">
              <a:extLst>
                <a:ext uri="{FF2B5EF4-FFF2-40B4-BE49-F238E27FC236}">
                  <a16:creationId xmlns:a16="http://schemas.microsoft.com/office/drawing/2014/main" id="{1565E61D-5995-0E49-AC08-4C3BD36B9BF6}"/>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81" name="Straight Connector 80">
              <a:extLst>
                <a:ext uri="{FF2B5EF4-FFF2-40B4-BE49-F238E27FC236}">
                  <a16:creationId xmlns:a16="http://schemas.microsoft.com/office/drawing/2014/main" id="{93310AAF-68C8-6143-A7ED-061032C6ECD8}"/>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024" name="Straight Connector 43023">
              <a:extLst>
                <a:ext uri="{FF2B5EF4-FFF2-40B4-BE49-F238E27FC236}">
                  <a16:creationId xmlns:a16="http://schemas.microsoft.com/office/drawing/2014/main" id="{D2518794-1310-014D-8AA9-C452BA0CAA51}"/>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790A835-14B7-8C43-9D3A-3CB52A671B5A}"/>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88" name="TextBox 87">
              <a:extLst>
                <a:ext uri="{FF2B5EF4-FFF2-40B4-BE49-F238E27FC236}">
                  <a16:creationId xmlns:a16="http://schemas.microsoft.com/office/drawing/2014/main" id="{8D211CFD-69FB-4644-87B1-41A94A567765}"/>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89" name="TextBox 88">
              <a:extLst>
                <a:ext uri="{FF2B5EF4-FFF2-40B4-BE49-F238E27FC236}">
                  <a16:creationId xmlns:a16="http://schemas.microsoft.com/office/drawing/2014/main" id="{8F35AEF3-8EFC-5440-AC8C-625EC320119B}"/>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90" name="Straight Connector 89">
              <a:extLst>
                <a:ext uri="{FF2B5EF4-FFF2-40B4-BE49-F238E27FC236}">
                  <a16:creationId xmlns:a16="http://schemas.microsoft.com/office/drawing/2014/main" id="{4AD4CE7E-1A42-6644-A6A3-E9FD7B3E8264}"/>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45219BD-4A9C-ED4A-A187-62986408852A}"/>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108" name="TextBox 107">
              <a:extLst>
                <a:ext uri="{FF2B5EF4-FFF2-40B4-BE49-F238E27FC236}">
                  <a16:creationId xmlns:a16="http://schemas.microsoft.com/office/drawing/2014/main" id="{A42F6C31-147E-5F4E-9B4A-B6FD7E4C8E9D}"/>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111" name="TextBox 110">
              <a:extLst>
                <a:ext uri="{FF2B5EF4-FFF2-40B4-BE49-F238E27FC236}">
                  <a16:creationId xmlns:a16="http://schemas.microsoft.com/office/drawing/2014/main" id="{6CACD566-987F-3341-81E3-9EA156ED8A9F}"/>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4">
            <a:extLst>
              <a:ext uri="{FF2B5EF4-FFF2-40B4-BE49-F238E27FC236}">
                <a16:creationId xmlns:a16="http://schemas.microsoft.com/office/drawing/2014/main" id="{FD7F925F-EC4C-6040-8F97-FC6FB5F1645A}"/>
              </a:ext>
            </a:extLst>
          </p:cNvPr>
          <p:cNvSpPr>
            <a:spLocks noChangeArrowheads="1"/>
          </p:cNvSpPr>
          <p:nvPr/>
        </p:nvSpPr>
        <p:spPr bwMode="auto">
          <a:xfrm>
            <a:off x="1265693" y="2037806"/>
            <a:ext cx="2166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6" name="Rectangle 5">
            <a:extLst>
              <a:ext uri="{FF2B5EF4-FFF2-40B4-BE49-F238E27FC236}">
                <a16:creationId xmlns:a16="http://schemas.microsoft.com/office/drawing/2014/main" id="{2CA8463B-645C-8F44-B5C2-F6310F153BF4}"/>
              </a:ext>
            </a:extLst>
          </p:cNvPr>
          <p:cNvSpPr/>
          <p:nvPr/>
        </p:nvSpPr>
        <p:spPr>
          <a:xfrm>
            <a:off x="5776574" y="2647406"/>
            <a:ext cx="6308104" cy="2585323"/>
          </a:xfrm>
          <a:prstGeom prst="rect">
            <a:avLst/>
          </a:prstGeom>
          <a:solidFill>
            <a:srgbClr val="040D86"/>
          </a:solidFill>
          <a:ln>
            <a:solidFill>
              <a:srgbClr val="FF0000"/>
            </a:solidFill>
          </a:ln>
        </p:spPr>
        <p:txBody>
          <a:bodyPr wrap="square" lIns="91440" tIns="45720" rIns="91440" bIns="45720">
            <a:spAutoFit/>
          </a:bodyPr>
          <a:lstStyle/>
          <a:p>
            <a:r>
              <a:rPr lang="en-NZ" altLang="en-US" sz="1600" b="1" dirty="0">
                <a:solidFill>
                  <a:srgbClr val="FF0000"/>
                </a:solidFill>
                <a:latin typeface="Arial" panose="020B0604020202020204" pitchFamily="34" charset="0"/>
              </a:rPr>
              <a:t>Zone 1 </a:t>
            </a:r>
          </a:p>
          <a:p>
            <a:r>
              <a:rPr lang="en-NZ" altLang="en-US" sz="1600" b="1" dirty="0">
                <a:solidFill>
                  <a:schemeClr val="bg1"/>
                </a:solidFill>
                <a:latin typeface="Arial" panose="020B0604020202020204" pitchFamily="34" charset="0"/>
              </a:rPr>
              <a:t>Contains </a:t>
            </a:r>
            <a:r>
              <a:rPr lang="en-NZ" altLang="en-US" sz="1600" dirty="0">
                <a:solidFill>
                  <a:schemeClr val="bg1"/>
                </a:solidFill>
                <a:latin typeface="Arial" panose="020B0604020202020204" pitchFamily="34" charset="0"/>
              </a:rPr>
              <a:t>the patient’s details, date of birth, age, test performed (e.g., central 30-2-, 24-2 or  10-2),  stimulus size (e.g., size III or V), test strategy  (e.g. SITA-standard),  fixation monitor and  fixation target . It is important to check the following details:</a:t>
            </a:r>
          </a:p>
          <a:p>
            <a:pPr lvl="1">
              <a:buFontTx/>
              <a:buChar char="•"/>
            </a:pPr>
            <a:r>
              <a:rPr lang="en-NZ" altLang="en-US" sz="1600" dirty="0">
                <a:solidFill>
                  <a:schemeClr val="bg1"/>
                </a:solidFill>
                <a:latin typeface="Arial" panose="020B0604020202020204" pitchFamily="34" charset="0"/>
              </a:rPr>
              <a:t> Was the correct test performed?</a:t>
            </a:r>
          </a:p>
          <a:p>
            <a:pPr lvl="1">
              <a:buFontTx/>
              <a:buChar char="•"/>
            </a:pPr>
            <a:r>
              <a:rPr lang="en-NZ" altLang="en-US" sz="1600" dirty="0">
                <a:solidFill>
                  <a:schemeClr val="bg1"/>
                </a:solidFill>
                <a:latin typeface="Arial" panose="020B0604020202020204" pitchFamily="34" charset="0"/>
              </a:rPr>
              <a:t> Has the patient’s date of birth been entered correctly? </a:t>
            </a:r>
          </a:p>
          <a:p>
            <a:pPr lvl="1">
              <a:buFontTx/>
              <a:buChar char="•"/>
            </a:pPr>
            <a:r>
              <a:rPr lang="en-NZ" altLang="en-US" sz="1600" dirty="0">
                <a:solidFill>
                  <a:schemeClr val="bg1"/>
                </a:solidFill>
                <a:latin typeface="Arial" panose="020B0604020202020204" pitchFamily="34" charset="0"/>
              </a:rPr>
              <a:t> Was the appropriate correction used? </a:t>
            </a:r>
          </a:p>
          <a:p>
            <a:pPr lvl="1">
              <a:buFontTx/>
              <a:buChar char="•"/>
            </a:pPr>
            <a:r>
              <a:rPr lang="en-NZ" altLang="en-US" sz="1600" dirty="0">
                <a:solidFill>
                  <a:schemeClr val="bg1"/>
                </a:solidFill>
                <a:latin typeface="Arial" panose="020B0604020202020204" pitchFamily="34" charset="0"/>
              </a:rPr>
              <a:t> Was the pupil diameter </a:t>
            </a:r>
            <a:r>
              <a:rPr lang="en-NZ" altLang="en-US" sz="1600" dirty="0">
                <a:solidFill>
                  <a:schemeClr val="bg1"/>
                </a:solidFill>
                <a:latin typeface="Arial" panose="020B0604020202020204" pitchFamily="34" charset="0"/>
                <a:sym typeface="Symbol" pitchFamily="2" charset="2"/>
              </a:rPr>
              <a:t>at least 2.5</a:t>
            </a:r>
            <a:r>
              <a:rPr lang="en-NZ" altLang="en-US" sz="1600" dirty="0">
                <a:solidFill>
                  <a:schemeClr val="bg1"/>
                </a:solidFill>
                <a:latin typeface="Arial" panose="020B0604020202020204" pitchFamily="34" charset="0"/>
                <a:cs typeface="Arial" panose="020B0604020202020204" pitchFamily="34" charset="0"/>
                <a:sym typeface="Symbol" pitchFamily="2" charset="2"/>
              </a:rPr>
              <a:t>–3 mm and </a:t>
            </a:r>
          </a:p>
          <a:p>
            <a:pPr lvl="1"/>
            <a:r>
              <a:rPr lang="en-NZ" altLang="en-US" sz="1600" dirty="0">
                <a:solidFill>
                  <a:schemeClr val="bg1"/>
                </a:solidFill>
                <a:latin typeface="Arial" panose="020B0604020202020204" pitchFamily="34" charset="0"/>
                <a:cs typeface="Arial" panose="020B0604020202020204" pitchFamily="34" charset="0"/>
                <a:sym typeface="Symbol" pitchFamily="2" charset="2"/>
              </a:rPr>
              <a:t>   consistent with the patient’s earlier exams?</a:t>
            </a:r>
          </a:p>
        </p:txBody>
      </p:sp>
      <p:sp>
        <p:nvSpPr>
          <p:cNvPr id="7" name="TextBox 6">
            <a:extLst>
              <a:ext uri="{FF2B5EF4-FFF2-40B4-BE49-F238E27FC236}">
                <a16:creationId xmlns:a16="http://schemas.microsoft.com/office/drawing/2014/main" id="{FCDBD28C-7D29-804B-9799-3EF07C5D0A01}"/>
              </a:ext>
            </a:extLst>
          </p:cNvPr>
          <p:cNvSpPr txBox="1"/>
          <p:nvPr/>
        </p:nvSpPr>
        <p:spPr>
          <a:xfrm>
            <a:off x="344290" y="3826935"/>
            <a:ext cx="4610880" cy="1569660"/>
          </a:xfrm>
          <a:prstGeom prst="rect">
            <a:avLst/>
          </a:prstGeom>
          <a:solidFill>
            <a:srgbClr val="040D86"/>
          </a:solidFill>
          <a:ln>
            <a:solidFill>
              <a:srgbClr val="FF0000"/>
            </a:solidFill>
          </a:ln>
        </p:spPr>
        <p:txBody>
          <a:bodyPr wrap="square" rtlCol="0">
            <a:spAutoFit/>
          </a:bodyPr>
          <a:lstStyle/>
          <a:p>
            <a:r>
              <a:rPr lang="en-NZ" altLang="en-US" sz="1600" b="1" dirty="0">
                <a:solidFill>
                  <a:srgbClr val="FF0000"/>
                </a:solidFill>
                <a:latin typeface="Arial" panose="020B0604020202020204" pitchFamily="34" charset="0"/>
              </a:rPr>
              <a:t>Zone 2</a:t>
            </a:r>
            <a:r>
              <a:rPr lang="en-NZ" altLang="en-US" sz="1600" dirty="0">
                <a:solidFill>
                  <a:srgbClr val="FF0000"/>
                </a:solidFill>
                <a:latin typeface="Arial" panose="020B0604020202020204" pitchFamily="34" charset="0"/>
              </a:rPr>
              <a:t> </a:t>
            </a:r>
            <a:endParaRPr lang="en-NZ" altLang="en-US" sz="1600" b="1" dirty="0">
              <a:solidFill>
                <a:srgbClr val="FF0000"/>
              </a:solidFill>
              <a:latin typeface="Arial" panose="020B0604020202020204" pitchFamily="34" charset="0"/>
            </a:endParaRPr>
          </a:p>
          <a:p>
            <a:r>
              <a:rPr lang="en-AU" altLang="en-US" sz="1600" dirty="0">
                <a:solidFill>
                  <a:schemeClr val="bg1"/>
                </a:solidFill>
                <a:latin typeface="Arial" panose="020B0604020202020204" pitchFamily="34" charset="0"/>
              </a:rPr>
              <a:t>Displays reliability criteria, including fixation losses and false-positive or false-negative errors. Examinations with low reliability criteria may still provide useful information, but must be interpreted with caution.</a:t>
            </a:r>
          </a:p>
        </p:txBody>
      </p:sp>
      <p:sp>
        <p:nvSpPr>
          <p:cNvPr id="22" name="Reliable fields:…">
            <a:extLst>
              <a:ext uri="{FF2B5EF4-FFF2-40B4-BE49-F238E27FC236}">
                <a16:creationId xmlns:a16="http://schemas.microsoft.com/office/drawing/2014/main" id="{4AE54495-42C6-EB41-8284-5FE173F8047E}"/>
              </a:ext>
            </a:extLst>
          </p:cNvPr>
          <p:cNvSpPr/>
          <p:nvPr/>
        </p:nvSpPr>
        <p:spPr>
          <a:xfrm>
            <a:off x="1842675" y="5503783"/>
            <a:ext cx="5316408" cy="1354217"/>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spAutoFit/>
          </a:bodyPr>
          <a:lstStyle/>
          <a:p>
            <a:pPr>
              <a:defRPr b="1">
                <a:solidFill>
                  <a:srgbClr val="FFE15F"/>
                </a:solidFill>
                <a:uFill>
                  <a:solidFill>
                    <a:srgbClr val="FFE15F"/>
                  </a:solidFill>
                </a:uFill>
                <a:latin typeface="+mn-lt"/>
                <a:ea typeface="+mn-ea"/>
                <a:cs typeface="+mn-cs"/>
                <a:sym typeface="Arial"/>
              </a:defRPr>
            </a:pPr>
            <a:r>
              <a:rPr lang="en-US" sz="1600" i="1" dirty="0">
                <a:latin typeface="Arial" panose="020B0604020202020204" pitchFamily="34" charset="0"/>
                <a:cs typeface="Arial" panose="020B0604020202020204" pitchFamily="34" charset="0"/>
              </a:rPr>
              <a:t>Acceptable reliability parameters</a:t>
            </a:r>
            <a:endParaRPr sz="16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solidFill>
                  <a:srgbClr val="FFFFFF"/>
                </a:solidFill>
                <a:uFill>
                  <a:solidFill>
                    <a:srgbClr val="FFFFFF"/>
                  </a:solidFill>
                </a:uFill>
                <a:latin typeface="+mn-lt"/>
                <a:ea typeface="+mn-ea"/>
                <a:cs typeface="+mn-cs"/>
                <a:sym typeface="Arial"/>
              </a:defRPr>
            </a:pPr>
            <a:r>
              <a:rPr sz="1600" i="1" dirty="0">
                <a:latin typeface="Arial" panose="020B0604020202020204" pitchFamily="34" charset="0"/>
                <a:cs typeface="Arial" panose="020B0604020202020204" pitchFamily="34" charset="0"/>
              </a:rPr>
              <a:t>Fixation loss     &lt; 20%</a:t>
            </a:r>
          </a:p>
          <a:p>
            <a:pPr marL="285750" indent="-285750">
              <a:buFont typeface="Arial" panose="020B0604020202020204" pitchFamily="34" charset="0"/>
              <a:buChar char="•"/>
              <a:defRPr>
                <a:solidFill>
                  <a:srgbClr val="FFFFFF"/>
                </a:solidFill>
                <a:uFill>
                  <a:solidFill>
                    <a:srgbClr val="FFFFFF"/>
                  </a:solidFill>
                </a:uFill>
                <a:latin typeface="+mn-lt"/>
                <a:ea typeface="+mn-ea"/>
                <a:cs typeface="+mn-cs"/>
                <a:sym typeface="Arial"/>
              </a:defRPr>
            </a:pPr>
            <a:r>
              <a:rPr sz="1600" i="1" dirty="0">
                <a:latin typeface="Arial" panose="020B0604020202020204" pitchFamily="34" charset="0"/>
                <a:cs typeface="Arial" panose="020B0604020202020204" pitchFamily="34" charset="0"/>
              </a:rPr>
              <a:t>False positive   &lt; 20%</a:t>
            </a:r>
          </a:p>
          <a:p>
            <a:pPr marL="285750" indent="-285750">
              <a:buFont typeface="Arial" panose="020B0604020202020204" pitchFamily="34" charset="0"/>
              <a:buChar char="•"/>
              <a:defRPr>
                <a:solidFill>
                  <a:srgbClr val="FFFFFF"/>
                </a:solidFill>
                <a:uFill>
                  <a:solidFill>
                    <a:srgbClr val="FFFFFF"/>
                  </a:solidFill>
                </a:uFill>
                <a:latin typeface="+mn-lt"/>
                <a:ea typeface="+mn-ea"/>
                <a:cs typeface="+mn-cs"/>
                <a:sym typeface="Arial"/>
              </a:defRPr>
            </a:pPr>
            <a:r>
              <a:rPr sz="1600" i="1" dirty="0">
                <a:latin typeface="Arial" panose="020B0604020202020204" pitchFamily="34" charset="0"/>
                <a:cs typeface="Arial" panose="020B0604020202020204" pitchFamily="34" charset="0"/>
              </a:rPr>
              <a:t>False negative  &lt; 20%</a:t>
            </a:r>
            <a:r>
              <a:rPr lang="en-US" sz="1600" i="1" dirty="0">
                <a:latin typeface="Arial" panose="020B0604020202020204" pitchFamily="34" charset="0"/>
                <a:cs typeface="Arial" panose="020B0604020202020204" pitchFamily="34" charset="0"/>
              </a:rPr>
              <a:t>                           </a:t>
            </a:r>
          </a:p>
          <a:p>
            <a:pPr lvl="1">
              <a:defRPr>
                <a:solidFill>
                  <a:srgbClr val="FFFFFF"/>
                </a:solidFill>
                <a:uFill>
                  <a:solidFill>
                    <a:srgbClr val="FFFFFF"/>
                  </a:solidFill>
                </a:uFill>
                <a:latin typeface="+mn-lt"/>
                <a:ea typeface="+mn-ea"/>
                <a:cs typeface="+mn-cs"/>
                <a:sym typeface="Arial"/>
              </a:defRPr>
            </a:pPr>
            <a:r>
              <a:rPr lang="en-US" sz="1400" i="1" dirty="0">
                <a:latin typeface="Arial" panose="020B0604020202020204" pitchFamily="34" charset="0"/>
                <a:cs typeface="Arial" panose="020B0604020202020204" pitchFamily="34" charset="0"/>
              </a:rPr>
              <a:t>- </a:t>
            </a:r>
            <a:r>
              <a:rPr sz="1200" i="1" dirty="0">
                <a:solidFill>
                  <a:srgbClr val="FFFFFF"/>
                </a:solidFill>
                <a:uFill>
                  <a:solidFill>
                    <a:srgbClr val="FFFFFF"/>
                  </a:solidFill>
                </a:uFill>
                <a:latin typeface="Arial" panose="020B0604020202020204" pitchFamily="34" charset="0"/>
                <a:cs typeface="Arial" panose="020B0604020202020204" pitchFamily="34" charset="0"/>
              </a:rPr>
              <a:t>may be high </a:t>
            </a:r>
            <a:r>
              <a:rPr lang="en-US" sz="1200" i="1" dirty="0">
                <a:solidFill>
                  <a:srgbClr val="FFFFFF"/>
                </a:solidFill>
                <a:uFill>
                  <a:solidFill>
                    <a:srgbClr val="FFFFFF"/>
                  </a:solidFill>
                </a:uFill>
                <a:latin typeface="Arial" panose="020B0604020202020204" pitchFamily="34" charset="0"/>
                <a:cs typeface="Arial" panose="020B0604020202020204" pitchFamily="34" charset="0"/>
              </a:rPr>
              <a:t>in eyes with significant glaucomatous damage</a:t>
            </a:r>
            <a:endParaRPr sz="1400" i="1" dirty="0">
              <a:solidFill>
                <a:srgbClr val="FFFFFF"/>
              </a:solidFill>
              <a:uFill>
                <a:solidFill>
                  <a:srgbClr val="FFFFFF"/>
                </a:solidFill>
              </a:uFill>
              <a:latin typeface="Arial" panose="020B0604020202020204" pitchFamily="34" charset="0"/>
              <a:cs typeface="Arial" panose="020B0604020202020204" pitchFamily="34" charset="0"/>
            </a:endParaRPr>
          </a:p>
        </p:txBody>
      </p:sp>
      <p:sp>
        <p:nvSpPr>
          <p:cNvPr id="24" name="Text Box 26">
            <a:extLst>
              <a:ext uri="{FF2B5EF4-FFF2-40B4-BE49-F238E27FC236}">
                <a16:creationId xmlns:a16="http://schemas.microsoft.com/office/drawing/2014/main" id="{1030E1BD-E9D7-1F4A-8615-1E2128608D43}"/>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grpSp>
        <p:nvGrpSpPr>
          <p:cNvPr id="10" name="Group 9">
            <a:extLst>
              <a:ext uri="{FF2B5EF4-FFF2-40B4-BE49-F238E27FC236}">
                <a16:creationId xmlns:a16="http://schemas.microsoft.com/office/drawing/2014/main" id="{2425A8E6-F852-9B47-B980-F8B229743F6C}"/>
              </a:ext>
            </a:extLst>
          </p:cNvPr>
          <p:cNvGrpSpPr/>
          <p:nvPr/>
        </p:nvGrpSpPr>
        <p:grpSpPr>
          <a:xfrm>
            <a:off x="666874" y="168628"/>
            <a:ext cx="9734747" cy="3502860"/>
            <a:chOff x="666874" y="168628"/>
            <a:chExt cx="9734747" cy="3502860"/>
          </a:xfrm>
        </p:grpSpPr>
        <p:pic>
          <p:nvPicPr>
            <p:cNvPr id="5" name="Picture 4">
              <a:extLst>
                <a:ext uri="{FF2B5EF4-FFF2-40B4-BE49-F238E27FC236}">
                  <a16:creationId xmlns:a16="http://schemas.microsoft.com/office/drawing/2014/main" id="{A5226781-6BD3-F64B-B22C-732180212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874" y="168628"/>
              <a:ext cx="9734747" cy="2334707"/>
            </a:xfrm>
            <a:prstGeom prst="rect">
              <a:avLst/>
            </a:prstGeom>
          </p:spPr>
        </p:pic>
        <p:pic>
          <p:nvPicPr>
            <p:cNvPr id="18" name="Picture 17">
              <a:extLst>
                <a:ext uri="{FF2B5EF4-FFF2-40B4-BE49-F238E27FC236}">
                  <a16:creationId xmlns:a16="http://schemas.microsoft.com/office/drawing/2014/main" id="{262F7E6A-F51C-7548-8F3E-DCCFD5CBF4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874" y="1980368"/>
              <a:ext cx="2128577" cy="1691120"/>
            </a:xfrm>
            <a:prstGeom prst="rect">
              <a:avLst/>
            </a:prstGeom>
          </p:spPr>
        </p:pic>
        <p:sp>
          <p:nvSpPr>
            <p:cNvPr id="9" name="Oval 8">
              <a:extLst>
                <a:ext uri="{FF2B5EF4-FFF2-40B4-BE49-F238E27FC236}">
                  <a16:creationId xmlns:a16="http://schemas.microsoft.com/office/drawing/2014/main" id="{A262D78D-3BCD-7B48-A6F1-78D503AD08B3}"/>
                </a:ext>
              </a:extLst>
            </p:cNvPr>
            <p:cNvSpPr/>
            <p:nvPr/>
          </p:nvSpPr>
          <p:spPr>
            <a:xfrm>
              <a:off x="9788877" y="1865192"/>
              <a:ext cx="557324" cy="609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2260ED-B413-5D42-ACCF-741D8D98C7D8}"/>
                </a:ext>
              </a:extLst>
            </p:cNvPr>
            <p:cNvSpPr/>
            <p:nvPr/>
          </p:nvSpPr>
          <p:spPr>
            <a:xfrm>
              <a:off x="2231710" y="3055071"/>
              <a:ext cx="557324" cy="609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1105B4C1-A7A9-124B-A112-2F05CCF511E7}"/>
              </a:ext>
            </a:extLst>
          </p:cNvPr>
          <p:cNvSpPr>
            <a:spLocks noChangeArrowheads="1"/>
          </p:cNvSpPr>
          <p:nvPr/>
        </p:nvSpPr>
        <p:spPr bwMode="auto">
          <a:xfrm>
            <a:off x="6942138" y="4191000"/>
            <a:ext cx="6778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7173" name="Text Box 8">
            <a:extLst>
              <a:ext uri="{FF2B5EF4-FFF2-40B4-BE49-F238E27FC236}">
                <a16:creationId xmlns:a16="http://schemas.microsoft.com/office/drawing/2014/main" id="{E3D4232C-08E0-9D4F-930B-A813F08DEB1C}"/>
              </a:ext>
            </a:extLst>
          </p:cNvPr>
          <p:cNvSpPr txBox="1">
            <a:spLocks noChangeArrowheads="1"/>
          </p:cNvSpPr>
          <p:nvPr/>
        </p:nvSpPr>
        <p:spPr bwMode="auto">
          <a:xfrm>
            <a:off x="7026367" y="4695275"/>
            <a:ext cx="4194627" cy="201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lIns="92075" tIns="46038" rIns="92075" bIns="46038">
            <a:spAutoFit/>
          </a:bodyPr>
          <a:lstStyle>
            <a:lvl1pPr marL="190500" indent="-188913"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Tx/>
              <a:buChar char="•"/>
            </a:pPr>
            <a:r>
              <a:rPr lang="en-US" altLang="en-US" dirty="0">
                <a:solidFill>
                  <a:schemeClr val="bg1"/>
                </a:solidFill>
              </a:rPr>
              <a:t>Just glance at the grey scale and move on to zones 4 &amp; 5</a:t>
            </a:r>
          </a:p>
          <a:p>
            <a:pPr eaLnBrk="1" hangingPunct="1">
              <a:spcBef>
                <a:spcPct val="20000"/>
              </a:spcBef>
              <a:buFontTx/>
              <a:buChar char="•"/>
            </a:pPr>
            <a:r>
              <a:rPr lang="en-US" altLang="en-US" dirty="0">
                <a:solidFill>
                  <a:schemeClr val="bg1"/>
                </a:solidFill>
              </a:rPr>
              <a:t>Never interpret using the grey scale alone </a:t>
            </a:r>
          </a:p>
        </p:txBody>
      </p:sp>
      <p:grpSp>
        <p:nvGrpSpPr>
          <p:cNvPr id="19" name="Group 18">
            <a:extLst>
              <a:ext uri="{FF2B5EF4-FFF2-40B4-BE49-F238E27FC236}">
                <a16:creationId xmlns:a16="http://schemas.microsoft.com/office/drawing/2014/main" id="{EBFD3036-AA4C-5649-B1A2-E24F0DCA4431}"/>
              </a:ext>
            </a:extLst>
          </p:cNvPr>
          <p:cNvGrpSpPr/>
          <p:nvPr/>
        </p:nvGrpSpPr>
        <p:grpSpPr>
          <a:xfrm>
            <a:off x="1708616" y="88227"/>
            <a:ext cx="4978467" cy="6681546"/>
            <a:chOff x="1708616" y="88227"/>
            <a:chExt cx="4978467" cy="6681546"/>
          </a:xfrm>
        </p:grpSpPr>
        <p:pic>
          <p:nvPicPr>
            <p:cNvPr id="20" name="Picture 19">
              <a:extLst>
                <a:ext uri="{FF2B5EF4-FFF2-40B4-BE49-F238E27FC236}">
                  <a16:creationId xmlns:a16="http://schemas.microsoft.com/office/drawing/2014/main" id="{059BB400-1ADF-2F48-A63E-D0452DCD57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21" name="Straight Connector 20">
              <a:extLst>
                <a:ext uri="{FF2B5EF4-FFF2-40B4-BE49-F238E27FC236}">
                  <a16:creationId xmlns:a16="http://schemas.microsoft.com/office/drawing/2014/main" id="{516CA486-64F1-C54F-A7F3-0FA29C49923E}"/>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8231DED-9268-5C47-A0FB-EC17322718EC}"/>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3E689B8-03A0-5447-ACD0-95EAF6265009}"/>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ED6E0A-AFFA-9040-B52B-CF0D9FE15D54}"/>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FE4EFD-5579-3648-A432-2FEA947DDE49}"/>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BD16F9-6521-6548-A7BB-5C18BEB8655C}"/>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56BF3-B021-304A-B8AC-294394B58563}"/>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110846-BABD-B44F-9A56-121EF5439A75}"/>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618D4D-AEAF-B044-9B06-D39EFAFEB474}"/>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8022AD-A86B-C841-AF5B-A37D414927D1}"/>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595AC8F-AE29-D44A-A54B-2D2CC2E12694}"/>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5B62A9-EBF9-1D40-A118-442139E4CEB5}"/>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1E5337-D993-A645-8AA8-6DA135470498}"/>
                </a:ext>
              </a:extLst>
            </p:cNvPr>
            <p:cNvCxnSpPr/>
            <p:nvPr/>
          </p:nvCxnSpPr>
          <p:spPr>
            <a:xfrm>
              <a:off x="5234934" y="4918814"/>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14AFF33-6258-204C-9665-ECB6D3848548}"/>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35" name="TextBox 34">
              <a:extLst>
                <a:ext uri="{FF2B5EF4-FFF2-40B4-BE49-F238E27FC236}">
                  <a16:creationId xmlns:a16="http://schemas.microsoft.com/office/drawing/2014/main" id="{47C97735-1E76-FC45-8324-1FB37FB4A640}"/>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36" name="Straight Connector 35">
              <a:extLst>
                <a:ext uri="{FF2B5EF4-FFF2-40B4-BE49-F238E27FC236}">
                  <a16:creationId xmlns:a16="http://schemas.microsoft.com/office/drawing/2014/main" id="{A6A63E28-72FA-8145-98B4-87311D358091}"/>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A1A0B4-E60A-CC4F-B53C-562394988DA9}"/>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9B0245C-6B87-4548-9CB4-01E2CE11CBC1}"/>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39" name="TextBox 38">
              <a:extLst>
                <a:ext uri="{FF2B5EF4-FFF2-40B4-BE49-F238E27FC236}">
                  <a16:creationId xmlns:a16="http://schemas.microsoft.com/office/drawing/2014/main" id="{E5B03C41-45C4-FC40-8BAE-41725F5ED71C}"/>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40" name="TextBox 39">
              <a:extLst>
                <a:ext uri="{FF2B5EF4-FFF2-40B4-BE49-F238E27FC236}">
                  <a16:creationId xmlns:a16="http://schemas.microsoft.com/office/drawing/2014/main" id="{26ED12DC-2856-7540-9A60-87F9632285E6}"/>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41" name="Straight Connector 40">
              <a:extLst>
                <a:ext uri="{FF2B5EF4-FFF2-40B4-BE49-F238E27FC236}">
                  <a16:creationId xmlns:a16="http://schemas.microsoft.com/office/drawing/2014/main" id="{958D17A7-6C2A-9941-A72C-74D3C4448B70}"/>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F498B18-E77D-A54D-8E18-D638A0833D23}"/>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43" name="TextBox 42">
              <a:extLst>
                <a:ext uri="{FF2B5EF4-FFF2-40B4-BE49-F238E27FC236}">
                  <a16:creationId xmlns:a16="http://schemas.microsoft.com/office/drawing/2014/main" id="{ED6F1DA0-5A75-7E43-A36E-D220F895DC04}"/>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44" name="TextBox 43">
              <a:extLst>
                <a:ext uri="{FF2B5EF4-FFF2-40B4-BE49-F238E27FC236}">
                  <a16:creationId xmlns:a16="http://schemas.microsoft.com/office/drawing/2014/main" id="{FE9F6118-1A12-BF46-9022-9C60CAE68EA3}"/>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grpSp>
        <p:nvGrpSpPr>
          <p:cNvPr id="8" name="Group 7">
            <a:extLst>
              <a:ext uri="{FF2B5EF4-FFF2-40B4-BE49-F238E27FC236}">
                <a16:creationId xmlns:a16="http://schemas.microsoft.com/office/drawing/2014/main" id="{E64D83AB-81A1-6C48-B9D8-89C8E2DEACAE}"/>
              </a:ext>
            </a:extLst>
          </p:cNvPr>
          <p:cNvGrpSpPr/>
          <p:nvPr/>
        </p:nvGrpSpPr>
        <p:grpSpPr>
          <a:xfrm>
            <a:off x="6857392" y="940550"/>
            <a:ext cx="3327609" cy="3625360"/>
            <a:chOff x="6857392" y="940550"/>
            <a:chExt cx="3327609" cy="3625360"/>
          </a:xfrm>
        </p:grpSpPr>
        <p:pic>
          <p:nvPicPr>
            <p:cNvPr id="45" name="Picture 44">
              <a:extLst>
                <a:ext uri="{FF2B5EF4-FFF2-40B4-BE49-F238E27FC236}">
                  <a16:creationId xmlns:a16="http://schemas.microsoft.com/office/drawing/2014/main" id="{F3BA801B-BCB1-8243-8B08-0E721C8A71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7392" y="940550"/>
              <a:ext cx="3327609" cy="3625360"/>
            </a:xfrm>
            <a:prstGeom prst="rect">
              <a:avLst/>
            </a:prstGeom>
          </p:spPr>
        </p:pic>
        <p:sp>
          <p:nvSpPr>
            <p:cNvPr id="46" name="Oval 45">
              <a:extLst>
                <a:ext uri="{FF2B5EF4-FFF2-40B4-BE49-F238E27FC236}">
                  <a16:creationId xmlns:a16="http://schemas.microsoft.com/office/drawing/2014/main" id="{58A69365-E991-FB46-B6C6-83F970B0FA0B}"/>
                </a:ext>
              </a:extLst>
            </p:cNvPr>
            <p:cNvSpPr/>
            <p:nvPr/>
          </p:nvSpPr>
          <p:spPr>
            <a:xfrm>
              <a:off x="9481883" y="3711040"/>
              <a:ext cx="557324" cy="609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Box 26">
            <a:extLst>
              <a:ext uri="{FF2B5EF4-FFF2-40B4-BE49-F238E27FC236}">
                <a16:creationId xmlns:a16="http://schemas.microsoft.com/office/drawing/2014/main" id="{446EAAC0-51F8-5E4B-AFE9-76B4D74757F8}"/>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5">
            <a:extLst>
              <a:ext uri="{FF2B5EF4-FFF2-40B4-BE49-F238E27FC236}">
                <a16:creationId xmlns:a16="http://schemas.microsoft.com/office/drawing/2014/main" id="{ED0B5CA9-3118-5643-83EB-55F16D41B717}"/>
              </a:ext>
            </a:extLst>
          </p:cNvPr>
          <p:cNvSpPr>
            <a:spLocks noChangeArrowheads="1"/>
          </p:cNvSpPr>
          <p:nvPr/>
        </p:nvSpPr>
        <p:spPr bwMode="auto">
          <a:xfrm>
            <a:off x="363423" y="1516193"/>
            <a:ext cx="6775500" cy="3826433"/>
          </a:xfrm>
          <a:prstGeom prst="rect">
            <a:avLst/>
          </a:prstGeom>
          <a:solidFill>
            <a:srgbClr val="040D86"/>
          </a:solidFill>
          <a:ln>
            <a:noFill/>
          </a:ln>
        </p:spPr>
        <p:txBody>
          <a:bodyPr wrap="square" lIns="92075" tIns="46038" rIns="92075" bIns="46038">
            <a:spAutoFit/>
          </a:bodyPr>
          <a:lstStyle>
            <a:lvl1pPr marL="400050" indent="-2286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30000"/>
              </a:lnSpc>
              <a:spcBef>
                <a:spcPct val="50000"/>
              </a:spcBef>
              <a:buClr>
                <a:schemeClr val="bg1"/>
              </a:buClr>
              <a:buSzPct val="125000"/>
              <a:buFontTx/>
              <a:buChar char="•"/>
            </a:pPr>
            <a:r>
              <a:rPr lang="en-US" altLang="en-US" sz="2800" dirty="0">
                <a:solidFill>
                  <a:schemeClr val="bg1"/>
                </a:solidFill>
              </a:rPr>
              <a:t>Point-by-point difference from the expected value for age-related normal individuals</a:t>
            </a:r>
          </a:p>
          <a:p>
            <a:pPr>
              <a:lnSpc>
                <a:spcPct val="130000"/>
              </a:lnSpc>
              <a:spcBef>
                <a:spcPct val="50000"/>
              </a:spcBef>
              <a:buClr>
                <a:schemeClr val="bg1"/>
              </a:buClr>
              <a:buSzPct val="125000"/>
              <a:buFontTx/>
              <a:buChar char="•"/>
            </a:pPr>
            <a:r>
              <a:rPr lang="en-US" altLang="en-US" sz="2800" dirty="0">
                <a:solidFill>
                  <a:schemeClr val="bg1"/>
                </a:solidFill>
              </a:rPr>
              <a:t>Cannot confirm a scotoma</a:t>
            </a:r>
          </a:p>
          <a:p>
            <a:pPr>
              <a:lnSpc>
                <a:spcPct val="130000"/>
              </a:lnSpc>
              <a:spcBef>
                <a:spcPct val="50000"/>
              </a:spcBef>
              <a:buClr>
                <a:schemeClr val="bg1"/>
              </a:buClr>
              <a:buSzPct val="125000"/>
              <a:buFontTx/>
              <a:buChar char="•"/>
            </a:pPr>
            <a:r>
              <a:rPr lang="en-US" altLang="en-US" sz="2800" dirty="0">
                <a:solidFill>
                  <a:schemeClr val="bg1"/>
                </a:solidFill>
              </a:rPr>
              <a:t>Look at the number and pattern of symbols</a:t>
            </a:r>
          </a:p>
        </p:txBody>
      </p:sp>
      <p:sp>
        <p:nvSpPr>
          <p:cNvPr id="8198" name="Rectangle 9">
            <a:extLst>
              <a:ext uri="{FF2B5EF4-FFF2-40B4-BE49-F238E27FC236}">
                <a16:creationId xmlns:a16="http://schemas.microsoft.com/office/drawing/2014/main" id="{0C20A164-9D4F-964C-ABAD-9CBF4D5E8706}"/>
              </a:ext>
            </a:extLst>
          </p:cNvPr>
          <p:cNvSpPr>
            <a:spLocks noGrp="1" noChangeArrowheads="1"/>
          </p:cNvSpPr>
          <p:nvPr>
            <p:ph type="title" idx="4294967295"/>
          </p:nvPr>
        </p:nvSpPr>
        <p:spPr>
          <a:xfrm>
            <a:off x="824141" y="337639"/>
            <a:ext cx="8868773" cy="1400175"/>
          </a:xfrm>
        </p:spPr>
        <p:txBody>
          <a:bodyPr>
            <a:normAutofit/>
          </a:bodyPr>
          <a:lstStyle/>
          <a:p>
            <a:pPr algn="ctr" eaLnBrk="1" hangingPunct="1"/>
            <a:r>
              <a:rPr lang="en-NZ" altLang="en-US" sz="3200" dirty="0"/>
              <a:t>Zone 4: total deviation</a:t>
            </a:r>
            <a:endParaRPr lang="en-AU" altLang="en-US" sz="3200" dirty="0"/>
          </a:p>
        </p:txBody>
      </p:sp>
      <p:pic>
        <p:nvPicPr>
          <p:cNvPr id="12" name="Picture 11">
            <a:extLst>
              <a:ext uri="{FF2B5EF4-FFF2-40B4-BE49-F238E27FC236}">
                <a16:creationId xmlns:a16="http://schemas.microsoft.com/office/drawing/2014/main" id="{0FBDE374-3E5D-B446-B1F0-76A4F906D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52864" y="384129"/>
            <a:ext cx="2700768" cy="6270990"/>
          </a:xfrm>
          <a:prstGeom prst="rect">
            <a:avLst/>
          </a:prstGeom>
          <a:ln w="28575">
            <a:solidFill>
              <a:srgbClr val="FF0000"/>
            </a:solidFill>
          </a:ln>
        </p:spPr>
      </p:pic>
      <p:pic>
        <p:nvPicPr>
          <p:cNvPr id="13" name="Picture 12">
            <a:extLst>
              <a:ext uri="{FF2B5EF4-FFF2-40B4-BE49-F238E27FC236}">
                <a16:creationId xmlns:a16="http://schemas.microsoft.com/office/drawing/2014/main" id="{29E8E4FB-9E75-3A49-A0A8-6B2A19D432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61557" y="4196423"/>
            <a:ext cx="1060925" cy="1354133"/>
          </a:xfrm>
          <a:prstGeom prst="rect">
            <a:avLst/>
          </a:prstGeom>
        </p:spPr>
      </p:pic>
      <p:sp>
        <p:nvSpPr>
          <p:cNvPr id="14" name="TextBox 13">
            <a:extLst>
              <a:ext uri="{FF2B5EF4-FFF2-40B4-BE49-F238E27FC236}">
                <a16:creationId xmlns:a16="http://schemas.microsoft.com/office/drawing/2014/main" id="{66EE0134-2D23-2045-98B7-9CA528A2592B}"/>
              </a:ext>
            </a:extLst>
          </p:cNvPr>
          <p:cNvSpPr txBox="1"/>
          <p:nvPr/>
        </p:nvSpPr>
        <p:spPr>
          <a:xfrm>
            <a:off x="9679059" y="3119514"/>
            <a:ext cx="359394" cy="584775"/>
          </a:xfrm>
          <a:prstGeom prst="rect">
            <a:avLst/>
          </a:prstGeom>
          <a:noFill/>
        </p:spPr>
        <p:txBody>
          <a:bodyPr wrap="none" rtlCol="0">
            <a:spAutoFit/>
          </a:bodyPr>
          <a:lstStyle/>
          <a:p>
            <a:r>
              <a:rPr lang="en-US" sz="32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11" name="Oval 10">
            <a:extLst>
              <a:ext uri="{FF2B5EF4-FFF2-40B4-BE49-F238E27FC236}">
                <a16:creationId xmlns:a16="http://schemas.microsoft.com/office/drawing/2014/main" id="{3613ECEA-69FC-184A-B1EA-D16B22CF7365}"/>
              </a:ext>
            </a:extLst>
          </p:cNvPr>
          <p:cNvSpPr/>
          <p:nvPr/>
        </p:nvSpPr>
        <p:spPr>
          <a:xfrm>
            <a:off x="9665203" y="3176375"/>
            <a:ext cx="430649" cy="4673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6">
            <a:extLst>
              <a:ext uri="{FF2B5EF4-FFF2-40B4-BE49-F238E27FC236}">
                <a16:creationId xmlns:a16="http://schemas.microsoft.com/office/drawing/2014/main" id="{4E16D553-9C02-8149-9336-F60D5D1EBDC7}"/>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6">
            <a:extLst>
              <a:ext uri="{FF2B5EF4-FFF2-40B4-BE49-F238E27FC236}">
                <a16:creationId xmlns:a16="http://schemas.microsoft.com/office/drawing/2014/main" id="{B54AFBE6-646C-3042-84F9-FCB6C290B418}"/>
              </a:ext>
            </a:extLst>
          </p:cNvPr>
          <p:cNvSpPr>
            <a:spLocks noGrp="1" noChangeArrowheads="1"/>
          </p:cNvSpPr>
          <p:nvPr>
            <p:ph type="title" idx="4294967295"/>
          </p:nvPr>
        </p:nvSpPr>
        <p:spPr>
          <a:xfrm>
            <a:off x="2411413" y="119200"/>
            <a:ext cx="7369173" cy="1400175"/>
          </a:xfrm>
        </p:spPr>
        <p:txBody>
          <a:bodyPr/>
          <a:lstStyle/>
          <a:p>
            <a:pPr algn="ctr" eaLnBrk="1" hangingPunct="1"/>
            <a:r>
              <a:rPr lang="en-NZ" altLang="en-US" dirty="0"/>
              <a:t>Normal “Hill of vision”</a:t>
            </a:r>
            <a:endParaRPr lang="en-AU" altLang="en-US" dirty="0"/>
          </a:p>
        </p:txBody>
      </p:sp>
      <p:pic>
        <p:nvPicPr>
          <p:cNvPr id="8" name="Picture 7">
            <a:extLst>
              <a:ext uri="{FF2B5EF4-FFF2-40B4-BE49-F238E27FC236}">
                <a16:creationId xmlns:a16="http://schemas.microsoft.com/office/drawing/2014/main" id="{6EDE1647-B24F-0146-A4F1-3A58145BCA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700" y="1341936"/>
            <a:ext cx="9761761" cy="54295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5ACC44B-BA48-FE44-88C3-CC1813C143C4}"/>
              </a:ext>
            </a:extLst>
          </p:cNvPr>
          <p:cNvSpPr>
            <a:spLocks noGrp="1" noChangeArrowheads="1"/>
          </p:cNvSpPr>
          <p:nvPr>
            <p:ph type="title"/>
          </p:nvPr>
        </p:nvSpPr>
        <p:spPr>
          <a:xfrm>
            <a:off x="125672" y="800236"/>
            <a:ext cx="9899822" cy="716692"/>
          </a:xfrm>
        </p:spPr>
        <p:txBody>
          <a:bodyPr/>
          <a:lstStyle/>
          <a:p>
            <a:pPr algn="ctr" eaLnBrk="1" hangingPunct="1"/>
            <a:r>
              <a:rPr lang="en-AU" altLang="en-US" dirty="0"/>
              <a:t>Automated perimetry</a:t>
            </a:r>
          </a:p>
        </p:txBody>
      </p:sp>
      <p:sp>
        <p:nvSpPr>
          <p:cNvPr id="24579" name="Rectangle 3">
            <a:extLst>
              <a:ext uri="{FF2B5EF4-FFF2-40B4-BE49-F238E27FC236}">
                <a16:creationId xmlns:a16="http://schemas.microsoft.com/office/drawing/2014/main" id="{DB437B52-5EA2-AE42-8E35-4FC0E570FCF4}"/>
              </a:ext>
            </a:extLst>
          </p:cNvPr>
          <p:cNvSpPr>
            <a:spLocks noGrp="1" noChangeArrowheads="1"/>
          </p:cNvSpPr>
          <p:nvPr>
            <p:ph idx="1"/>
          </p:nvPr>
        </p:nvSpPr>
        <p:spPr>
          <a:xfrm>
            <a:off x="1669776" y="2176087"/>
            <a:ext cx="6811615" cy="3270557"/>
          </a:xfrm>
          <a:solidFill>
            <a:srgbClr val="040D86"/>
          </a:solidFill>
        </p:spPr>
        <p:txBody>
          <a:bodyPr>
            <a:normAutofit fontScale="92500" lnSpcReduction="10000"/>
          </a:bodyPr>
          <a:lstStyle/>
          <a:p>
            <a:pPr marL="812800" indent="-812800">
              <a:lnSpc>
                <a:spcPct val="160000"/>
              </a:lnSpc>
              <a:buFontTx/>
              <a:buAutoNum type="romanUcPeriod"/>
            </a:pPr>
            <a:r>
              <a:rPr lang="en-AU" altLang="en-US" sz="3200" dirty="0"/>
              <a:t>Perimetry logic</a:t>
            </a:r>
          </a:p>
          <a:p>
            <a:pPr marL="812800" indent="-812800">
              <a:lnSpc>
                <a:spcPct val="160000"/>
              </a:lnSpc>
              <a:buFontTx/>
              <a:buAutoNum type="romanUcPeriod"/>
            </a:pPr>
            <a:r>
              <a:rPr lang="en-AU" altLang="en-US" sz="3200" dirty="0"/>
              <a:t>Identifying field defects</a:t>
            </a:r>
          </a:p>
          <a:p>
            <a:pPr marL="812800" indent="-812800">
              <a:lnSpc>
                <a:spcPct val="160000"/>
              </a:lnSpc>
              <a:buFontTx/>
              <a:buAutoNum type="romanUcPeriod"/>
            </a:pPr>
            <a:r>
              <a:rPr lang="en-AU" altLang="en-US" sz="3200" dirty="0"/>
              <a:t>Criteria for glaucomatous defects</a:t>
            </a:r>
          </a:p>
          <a:p>
            <a:pPr marL="812800" indent="-812800">
              <a:lnSpc>
                <a:spcPct val="160000"/>
              </a:lnSpc>
              <a:buFontTx/>
              <a:buAutoNum type="romanUcPeriod"/>
            </a:pPr>
            <a:r>
              <a:rPr lang="en-NZ" altLang="en-US" sz="3200" dirty="0"/>
              <a:t>Interpretation of Octopus fields</a:t>
            </a:r>
            <a:endParaRPr lang="en-AU" altLang="en-US" sz="3200" dirty="0"/>
          </a:p>
        </p:txBody>
      </p:sp>
      <p:sp>
        <p:nvSpPr>
          <p:cNvPr id="4" name="Text Box 26">
            <a:extLst>
              <a:ext uri="{FF2B5EF4-FFF2-40B4-BE49-F238E27FC236}">
                <a16:creationId xmlns:a16="http://schemas.microsoft.com/office/drawing/2014/main" id="{2338F046-B79C-604E-AA63-5BB3EACDF907}"/>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18DC67A8-8E12-BE46-B844-4D08EAB527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178" y="1292950"/>
            <a:ext cx="9722822" cy="5429522"/>
          </a:xfrm>
          <a:prstGeom prst="rect">
            <a:avLst/>
          </a:prstGeom>
        </p:spPr>
      </p:pic>
      <p:sp>
        <p:nvSpPr>
          <p:cNvPr id="81" name="Rectangle 41">
            <a:extLst>
              <a:ext uri="{FF2B5EF4-FFF2-40B4-BE49-F238E27FC236}">
                <a16:creationId xmlns:a16="http://schemas.microsoft.com/office/drawing/2014/main" id="{2170AB65-F221-5C47-8F74-B6859BC067CC}"/>
              </a:ext>
            </a:extLst>
          </p:cNvPr>
          <p:cNvSpPr txBox="1">
            <a:spLocks noChangeArrowheads="1"/>
          </p:cNvSpPr>
          <p:nvPr/>
        </p:nvSpPr>
        <p:spPr>
          <a:xfrm>
            <a:off x="3637984" y="384767"/>
            <a:ext cx="5734616" cy="9016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NZ" altLang="en-US" dirty="0"/>
              <a:t>Generalised depression</a:t>
            </a:r>
            <a:endParaRPr lang="en-AU"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0D313B-0904-3142-8F65-EBF208C888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178" y="1309278"/>
            <a:ext cx="9739052" cy="5429521"/>
          </a:xfrm>
          <a:prstGeom prst="rect">
            <a:avLst/>
          </a:prstGeom>
        </p:spPr>
      </p:pic>
      <p:sp>
        <p:nvSpPr>
          <p:cNvPr id="45" name="Rectangle 41">
            <a:extLst>
              <a:ext uri="{FF2B5EF4-FFF2-40B4-BE49-F238E27FC236}">
                <a16:creationId xmlns:a16="http://schemas.microsoft.com/office/drawing/2014/main" id="{608EAFCC-9E23-4E48-AF5E-75DD30569869}"/>
              </a:ext>
            </a:extLst>
          </p:cNvPr>
          <p:cNvSpPr txBox="1">
            <a:spLocks noChangeArrowheads="1"/>
          </p:cNvSpPr>
          <p:nvPr/>
        </p:nvSpPr>
        <p:spPr>
          <a:xfrm>
            <a:off x="3526971" y="-240027"/>
            <a:ext cx="6466115" cy="188921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AU" altLang="en-US" dirty="0"/>
              <a:t>Generalised depression with ‘hidden’ localised scotoma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0">
            <a:extLst>
              <a:ext uri="{FF2B5EF4-FFF2-40B4-BE49-F238E27FC236}">
                <a16:creationId xmlns:a16="http://schemas.microsoft.com/office/drawing/2014/main" id="{589484E9-E787-F841-80C1-55C26A4A5E28}"/>
              </a:ext>
            </a:extLst>
          </p:cNvPr>
          <p:cNvSpPr txBox="1">
            <a:spLocks noChangeArrowheads="1"/>
          </p:cNvSpPr>
          <p:nvPr/>
        </p:nvSpPr>
        <p:spPr>
          <a:xfrm>
            <a:off x="2604229" y="97974"/>
            <a:ext cx="7617457" cy="12366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defRPr/>
            </a:pPr>
            <a:r>
              <a:rPr lang="en-AU" spc="-100" dirty="0"/>
              <a:t>Pattern deviation plot: scotoma revealed after adjusting for generalised depression</a:t>
            </a:r>
          </a:p>
        </p:txBody>
      </p:sp>
      <p:pic>
        <p:nvPicPr>
          <p:cNvPr id="41" name="Picture 40">
            <a:extLst>
              <a:ext uri="{FF2B5EF4-FFF2-40B4-BE49-F238E27FC236}">
                <a16:creationId xmlns:a16="http://schemas.microsoft.com/office/drawing/2014/main" id="{A95677CB-07E5-694A-B1D1-1E266141D6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178" y="1292948"/>
            <a:ext cx="9769886" cy="542952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6">
            <a:extLst>
              <a:ext uri="{FF2B5EF4-FFF2-40B4-BE49-F238E27FC236}">
                <a16:creationId xmlns:a16="http://schemas.microsoft.com/office/drawing/2014/main" id="{BC34EDFD-9C1F-0F4F-9F3D-0A65AF94D58F}"/>
              </a:ext>
            </a:extLst>
          </p:cNvPr>
          <p:cNvSpPr>
            <a:spLocks noChangeArrowheads="1"/>
          </p:cNvSpPr>
          <p:nvPr/>
        </p:nvSpPr>
        <p:spPr bwMode="auto">
          <a:xfrm>
            <a:off x="7549462" y="1773068"/>
            <a:ext cx="4380480" cy="359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228600" indent="-2286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457200" indent="-457200">
              <a:lnSpc>
                <a:spcPct val="120000"/>
              </a:lnSpc>
              <a:spcBef>
                <a:spcPct val="50000"/>
              </a:spcBef>
              <a:buClr>
                <a:schemeClr val="bg1"/>
              </a:buClr>
              <a:buSzPct val="125000"/>
              <a:buFont typeface="Arial" panose="020B0604020202020204" pitchFamily="34" charset="0"/>
              <a:buChar char="•"/>
            </a:pPr>
            <a:r>
              <a:rPr lang="en-US" altLang="en-US" sz="3000" dirty="0">
                <a:solidFill>
                  <a:schemeClr val="bg1"/>
                </a:solidFill>
              </a:rPr>
              <a:t>Reveals focal defects after adjusting for overall depression </a:t>
            </a:r>
            <a:br>
              <a:rPr lang="en-US" altLang="en-US" sz="3000" dirty="0">
                <a:solidFill>
                  <a:schemeClr val="bg1"/>
                </a:solidFill>
              </a:rPr>
            </a:br>
            <a:r>
              <a:rPr lang="en-US" altLang="en-US" sz="3000" dirty="0">
                <a:solidFill>
                  <a:schemeClr val="bg1"/>
                </a:solidFill>
              </a:rPr>
              <a:t>(or elevation) of the </a:t>
            </a:r>
            <a:br>
              <a:rPr lang="en-US" altLang="en-US" sz="3000" dirty="0">
                <a:solidFill>
                  <a:schemeClr val="bg1"/>
                </a:solidFill>
              </a:rPr>
            </a:br>
            <a:r>
              <a:rPr lang="en-US" altLang="en-US" sz="3000" dirty="0">
                <a:solidFill>
                  <a:schemeClr val="bg1"/>
                </a:solidFill>
              </a:rPr>
              <a:t>hill of vision</a:t>
            </a:r>
          </a:p>
          <a:p>
            <a:pPr marL="457200" indent="-457200">
              <a:lnSpc>
                <a:spcPct val="120000"/>
              </a:lnSpc>
              <a:spcBef>
                <a:spcPct val="50000"/>
              </a:spcBef>
              <a:buClr>
                <a:schemeClr val="bg1"/>
              </a:buClr>
              <a:buSzPct val="125000"/>
              <a:buFont typeface="Arial" panose="020B0604020202020204" pitchFamily="34" charset="0"/>
              <a:buChar char="•"/>
            </a:pPr>
            <a:r>
              <a:rPr lang="en-US" altLang="en-US" sz="3000" dirty="0">
                <a:solidFill>
                  <a:schemeClr val="bg1"/>
                </a:solidFill>
              </a:rPr>
              <a:t>Confirms a scotoma</a:t>
            </a:r>
          </a:p>
        </p:txBody>
      </p:sp>
      <p:sp>
        <p:nvSpPr>
          <p:cNvPr id="9227" name="Rectangle 15">
            <a:extLst>
              <a:ext uri="{FF2B5EF4-FFF2-40B4-BE49-F238E27FC236}">
                <a16:creationId xmlns:a16="http://schemas.microsoft.com/office/drawing/2014/main" id="{2C30C883-C629-224D-AD18-F2AB875247A0}"/>
              </a:ext>
            </a:extLst>
          </p:cNvPr>
          <p:cNvSpPr>
            <a:spLocks noGrp="1" noChangeArrowheads="1"/>
          </p:cNvSpPr>
          <p:nvPr>
            <p:ph type="title" idx="4294967295"/>
          </p:nvPr>
        </p:nvSpPr>
        <p:spPr>
          <a:xfrm>
            <a:off x="5070763" y="64991"/>
            <a:ext cx="5666417" cy="950503"/>
          </a:xfrm>
        </p:spPr>
        <p:txBody>
          <a:bodyPr/>
          <a:lstStyle/>
          <a:p>
            <a:pPr eaLnBrk="1" hangingPunct="1"/>
            <a:r>
              <a:rPr lang="en-NZ" altLang="en-US" dirty="0"/>
              <a:t>Zone 5: pattern deviation</a:t>
            </a:r>
            <a:endParaRPr lang="en-AU" altLang="en-US" dirty="0"/>
          </a:p>
        </p:txBody>
      </p:sp>
      <p:pic>
        <p:nvPicPr>
          <p:cNvPr id="42" name="Picture 41">
            <a:extLst>
              <a:ext uri="{FF2B5EF4-FFF2-40B4-BE49-F238E27FC236}">
                <a16:creationId xmlns:a16="http://schemas.microsoft.com/office/drawing/2014/main" id="{EBB2E215-FAC7-CE40-8D2C-E6AC922E8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4819" y="950502"/>
            <a:ext cx="5791108" cy="5842507"/>
          </a:xfrm>
          <a:prstGeom prst="rect">
            <a:avLst/>
          </a:prstGeom>
          <a:ln w="28575">
            <a:solidFill>
              <a:srgbClr val="FF0000"/>
            </a:solidFill>
          </a:ln>
        </p:spPr>
      </p:pic>
      <p:sp>
        <p:nvSpPr>
          <p:cNvPr id="43" name="Oval 42">
            <a:extLst>
              <a:ext uri="{FF2B5EF4-FFF2-40B4-BE49-F238E27FC236}">
                <a16:creationId xmlns:a16="http://schemas.microsoft.com/office/drawing/2014/main" id="{D466067E-775B-6148-9736-8D91BFAD741F}"/>
              </a:ext>
            </a:extLst>
          </p:cNvPr>
          <p:cNvSpPr/>
          <p:nvPr/>
        </p:nvSpPr>
        <p:spPr>
          <a:xfrm>
            <a:off x="6687566" y="3304451"/>
            <a:ext cx="483735" cy="561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Box 26">
            <a:extLst>
              <a:ext uri="{FF2B5EF4-FFF2-40B4-BE49-F238E27FC236}">
                <a16:creationId xmlns:a16="http://schemas.microsoft.com/office/drawing/2014/main" id="{5A2669A0-8329-D74A-A3A6-40BCA1AED206}"/>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634F6EC-6D26-D940-80C0-F794894CEE74}"/>
              </a:ext>
            </a:extLst>
          </p:cNvPr>
          <p:cNvSpPr>
            <a:spLocks noGrp="1" noChangeArrowheads="1"/>
          </p:cNvSpPr>
          <p:nvPr>
            <p:ph type="subTitle" idx="4294967295"/>
          </p:nvPr>
        </p:nvSpPr>
        <p:spPr>
          <a:xfrm>
            <a:off x="6337900" y="1959575"/>
            <a:ext cx="5965311" cy="2661852"/>
          </a:xfrm>
        </p:spPr>
        <p:txBody>
          <a:bodyPr>
            <a:normAutofit/>
          </a:bodyPr>
          <a:lstStyle/>
          <a:p>
            <a:pPr eaLnBrk="1" hangingPunct="1">
              <a:lnSpc>
                <a:spcPct val="150000"/>
              </a:lnSpc>
            </a:pPr>
            <a:r>
              <a:rPr lang="en-US" altLang="en-US" sz="3600" b="1" dirty="0"/>
              <a:t>Examples of total and pattern deviation plots     in different situations</a:t>
            </a:r>
            <a:endParaRPr lang="en-AU" altLang="en-US" sz="3600" b="1" dirty="0"/>
          </a:p>
        </p:txBody>
      </p:sp>
      <p:sp>
        <p:nvSpPr>
          <p:cNvPr id="4" name="Text Box 26">
            <a:extLst>
              <a:ext uri="{FF2B5EF4-FFF2-40B4-BE49-F238E27FC236}">
                <a16:creationId xmlns:a16="http://schemas.microsoft.com/office/drawing/2014/main" id="{7490AB72-7686-774A-92FE-714AF950F58B}"/>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4" name="Object 33">
            <a:extLst>
              <a:ext uri="{FF2B5EF4-FFF2-40B4-BE49-F238E27FC236}">
                <a16:creationId xmlns:a16="http://schemas.microsoft.com/office/drawing/2014/main" id="{B2ACD064-9ABF-C24E-A9EF-4D054D173BD4}"/>
              </a:ext>
            </a:extLst>
          </p:cNvPr>
          <p:cNvGraphicFramePr>
            <a:graphicFrameLocks noChangeAspect="1"/>
          </p:cNvGraphicFramePr>
          <p:nvPr>
            <p:extLst>
              <p:ext uri="{D42A27DB-BD31-4B8C-83A1-F6EECF244321}">
                <p14:modId xmlns:p14="http://schemas.microsoft.com/office/powerpoint/2010/main" val="4016421167"/>
              </p:ext>
            </p:extLst>
          </p:nvPr>
        </p:nvGraphicFramePr>
        <p:xfrm>
          <a:off x="6598508" y="2106112"/>
          <a:ext cx="5427854" cy="2886017"/>
        </p:xfrm>
        <a:graphic>
          <a:graphicData uri="http://schemas.openxmlformats.org/presentationml/2006/ole">
            <mc:AlternateContent xmlns:mc="http://schemas.openxmlformats.org/markup-compatibility/2006">
              <mc:Choice xmlns:v="urn:schemas-microsoft-com:vml" Requires="v">
                <p:oleObj spid="_x0000_s71825" name="Slide" r:id="rId4" imgW="26327100" imgH="19748500" progId="PowerPoint.Slide.8">
                  <p:embed/>
                </p:oleObj>
              </mc:Choice>
              <mc:Fallback>
                <p:oleObj name="Slide" r:id="rId4" imgW="26327100" imgH="19748500" progId="PowerPoint.Slide.8">
                  <p:embed/>
                  <p:pic>
                    <p:nvPicPr>
                      <p:cNvPr id="10244" name="Object 33">
                        <a:extLst>
                          <a:ext uri="{FF2B5EF4-FFF2-40B4-BE49-F238E27FC236}">
                            <a16:creationId xmlns:a16="http://schemas.microsoft.com/office/drawing/2014/main" id="{B2ACD064-9ABF-C24E-A9EF-4D054D173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988" b="4596"/>
                      <a:stretch>
                        <a:fillRect/>
                      </a:stretch>
                    </p:blipFill>
                    <p:spPr bwMode="auto">
                      <a:xfrm>
                        <a:off x="6598508" y="2106112"/>
                        <a:ext cx="5427854" cy="2886017"/>
                      </a:xfrm>
                      <a:prstGeom prst="rect">
                        <a:avLst/>
                      </a:prstGeom>
                      <a:noFill/>
                      <a:ln>
                        <a:noFill/>
                      </a:ln>
                      <a:effectLst/>
                    </p:spPr>
                  </p:pic>
                </p:oleObj>
              </mc:Fallback>
            </mc:AlternateContent>
          </a:graphicData>
        </a:graphic>
      </p:graphicFrame>
      <p:sp>
        <p:nvSpPr>
          <p:cNvPr id="10247" name="Rectangle 32">
            <a:extLst>
              <a:ext uri="{FF2B5EF4-FFF2-40B4-BE49-F238E27FC236}">
                <a16:creationId xmlns:a16="http://schemas.microsoft.com/office/drawing/2014/main" id="{13651925-2154-B04E-A999-73DDA7D23184}"/>
              </a:ext>
            </a:extLst>
          </p:cNvPr>
          <p:cNvSpPr>
            <a:spLocks noGrp="1" noChangeArrowheads="1"/>
          </p:cNvSpPr>
          <p:nvPr>
            <p:ph type="title" idx="4294967295"/>
          </p:nvPr>
        </p:nvSpPr>
        <p:spPr>
          <a:xfrm>
            <a:off x="4456546" y="-23958"/>
            <a:ext cx="5283200" cy="985837"/>
          </a:xfrm>
        </p:spPr>
        <p:txBody>
          <a:bodyPr/>
          <a:lstStyle/>
          <a:p>
            <a:pPr eaLnBrk="1" hangingPunct="1"/>
            <a:r>
              <a:rPr lang="en-NZ" altLang="en-US" dirty="0"/>
              <a:t>Normal ‘hill’ of vision</a:t>
            </a:r>
            <a:endParaRPr lang="en-AU" altLang="en-US" dirty="0"/>
          </a:p>
        </p:txBody>
      </p:sp>
      <p:grpSp>
        <p:nvGrpSpPr>
          <p:cNvPr id="10248" name="Group 34">
            <a:extLst>
              <a:ext uri="{FF2B5EF4-FFF2-40B4-BE49-F238E27FC236}">
                <a16:creationId xmlns:a16="http://schemas.microsoft.com/office/drawing/2014/main" id="{3234D8E4-F0B5-6C4E-83AD-7B692EAB61CC}"/>
              </a:ext>
            </a:extLst>
          </p:cNvPr>
          <p:cNvGrpSpPr>
            <a:grpSpLocks/>
          </p:cNvGrpSpPr>
          <p:nvPr/>
        </p:nvGrpSpPr>
        <p:grpSpPr bwMode="auto">
          <a:xfrm>
            <a:off x="405744" y="1139824"/>
            <a:ext cx="5900738" cy="5273675"/>
            <a:chOff x="2946" y="371"/>
            <a:chExt cx="3776" cy="3322"/>
          </a:xfrm>
        </p:grpSpPr>
        <p:graphicFrame>
          <p:nvGraphicFramePr>
            <p:cNvPr id="10242" name="Object 35">
              <a:extLst>
                <a:ext uri="{FF2B5EF4-FFF2-40B4-BE49-F238E27FC236}">
                  <a16:creationId xmlns:a16="http://schemas.microsoft.com/office/drawing/2014/main" id="{1EDF396B-ED73-4648-9B71-6C37AE6F9B37}"/>
                </a:ext>
              </a:extLst>
            </p:cNvPr>
            <p:cNvGraphicFramePr>
              <a:graphicFrameLocks noChangeAspect="1"/>
            </p:cNvGraphicFramePr>
            <p:nvPr>
              <p:extLst>
                <p:ext uri="{D42A27DB-BD31-4B8C-83A1-F6EECF244321}">
                  <p14:modId xmlns:p14="http://schemas.microsoft.com/office/powerpoint/2010/main" val="3375196623"/>
                </p:ext>
              </p:extLst>
            </p:nvPr>
          </p:nvGraphicFramePr>
          <p:xfrm>
            <a:off x="2946" y="371"/>
            <a:ext cx="3776" cy="3322"/>
          </p:xfrm>
          <a:graphic>
            <a:graphicData uri="http://schemas.openxmlformats.org/presentationml/2006/ole">
              <mc:AlternateContent xmlns:mc="http://schemas.openxmlformats.org/markup-compatibility/2006">
                <mc:Choice xmlns:v="urn:schemas-microsoft-com:vml" Requires="v">
                  <p:oleObj spid="_x0000_s71826" name="Image" r:id="rId6" imgW="5168900" imgH="4546600" progId="">
                    <p:embed/>
                  </p:oleObj>
                </mc:Choice>
                <mc:Fallback>
                  <p:oleObj name="Image" r:id="rId6" imgW="5168900" imgH="4546600" progId="">
                    <p:embed/>
                    <p:pic>
                      <p:nvPicPr>
                        <p:cNvPr id="10242" name="Object 35">
                          <a:extLst>
                            <a:ext uri="{FF2B5EF4-FFF2-40B4-BE49-F238E27FC236}">
                              <a16:creationId xmlns:a16="http://schemas.microsoft.com/office/drawing/2014/main" id="{1EDF396B-ED73-4648-9B71-6C37AE6F9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6" y="371"/>
                          <a:ext cx="3776" cy="3322"/>
                        </a:xfrm>
                        <a:prstGeom prst="rect">
                          <a:avLst/>
                        </a:prstGeom>
                        <a:noFill/>
                        <a:ln>
                          <a:noFill/>
                        </a:ln>
                        <a:effectLst/>
                      </p:spPr>
                    </p:pic>
                  </p:oleObj>
                </mc:Fallback>
              </mc:AlternateContent>
            </a:graphicData>
          </a:graphic>
        </p:graphicFrame>
        <p:graphicFrame>
          <p:nvGraphicFramePr>
            <p:cNvPr id="10243" name="Object 36">
              <a:extLst>
                <a:ext uri="{FF2B5EF4-FFF2-40B4-BE49-F238E27FC236}">
                  <a16:creationId xmlns:a16="http://schemas.microsoft.com/office/drawing/2014/main" id="{A68D10E3-5F9D-BA4B-9923-8F615192A6C5}"/>
                </a:ext>
              </a:extLst>
            </p:cNvPr>
            <p:cNvGraphicFramePr>
              <a:graphicFrameLocks noChangeAspect="1"/>
            </p:cNvGraphicFramePr>
            <p:nvPr>
              <p:extLst>
                <p:ext uri="{D42A27DB-BD31-4B8C-83A1-F6EECF244321}">
                  <p14:modId xmlns:p14="http://schemas.microsoft.com/office/powerpoint/2010/main" val="3436614686"/>
                </p:ext>
              </p:extLst>
            </p:nvPr>
          </p:nvGraphicFramePr>
          <p:xfrm>
            <a:off x="4676" y="3125"/>
            <a:ext cx="513" cy="536"/>
          </p:xfrm>
          <a:graphic>
            <a:graphicData uri="http://schemas.openxmlformats.org/presentationml/2006/ole">
              <mc:AlternateContent xmlns:mc="http://schemas.openxmlformats.org/markup-compatibility/2006">
                <mc:Choice xmlns:v="urn:schemas-microsoft-com:vml" Requires="v">
                  <p:oleObj spid="_x0000_s71827" name="Image" r:id="rId8" imgW="850900" imgH="889000" progId="">
                    <p:embed/>
                  </p:oleObj>
                </mc:Choice>
                <mc:Fallback>
                  <p:oleObj name="Image" r:id="rId8" imgW="850900" imgH="889000" progId="">
                    <p:embed/>
                    <p:pic>
                      <p:nvPicPr>
                        <p:cNvPr id="10243" name="Object 36">
                          <a:extLst>
                            <a:ext uri="{FF2B5EF4-FFF2-40B4-BE49-F238E27FC236}">
                              <a16:creationId xmlns:a16="http://schemas.microsoft.com/office/drawing/2014/main" id="{A68D10E3-5F9D-BA4B-9923-8F615192A6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6" y="3125"/>
                          <a:ext cx="513" cy="536"/>
                        </a:xfrm>
                        <a:prstGeom prst="rect">
                          <a:avLst/>
                        </a:prstGeom>
                        <a:noFill/>
                        <a:ln>
                          <a:noFill/>
                        </a:ln>
                        <a:effectLst/>
                      </p:spPr>
                    </p:pic>
                  </p:oleObj>
                </mc:Fallback>
              </mc:AlternateContent>
            </a:graphicData>
          </a:graphic>
        </p:graphicFrame>
      </p:grpSp>
      <p:sp>
        <p:nvSpPr>
          <p:cNvPr id="10" name="Text Box 26">
            <a:extLst>
              <a:ext uri="{FF2B5EF4-FFF2-40B4-BE49-F238E27FC236}">
                <a16:creationId xmlns:a16="http://schemas.microsoft.com/office/drawing/2014/main" id="{3C637E88-CA3F-704A-8E0A-E53B4C9C2655}"/>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6">
            <a:extLst>
              <a:ext uri="{FF2B5EF4-FFF2-40B4-BE49-F238E27FC236}">
                <a16:creationId xmlns:a16="http://schemas.microsoft.com/office/drawing/2014/main" id="{816E7F76-DEFB-4342-87FB-EB5213AB31D6}"/>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pic>
        <p:nvPicPr>
          <p:cNvPr id="9" name="Picture 37" descr="R15a">
            <a:extLst>
              <a:ext uri="{FF2B5EF4-FFF2-40B4-BE49-F238E27FC236}">
                <a16:creationId xmlns:a16="http://schemas.microsoft.com/office/drawing/2014/main" id="{1C56FCBB-88E8-FC42-9F1D-845861919E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508" y="1142826"/>
            <a:ext cx="5756392" cy="527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38">
            <a:extLst>
              <a:ext uri="{FF2B5EF4-FFF2-40B4-BE49-F238E27FC236}">
                <a16:creationId xmlns:a16="http://schemas.microsoft.com/office/drawing/2014/main" id="{9D673C37-DB9B-2948-B393-4B55B5C69AEB}"/>
              </a:ext>
            </a:extLst>
          </p:cNvPr>
          <p:cNvGraphicFramePr>
            <a:graphicFrameLocks noChangeAspect="1"/>
          </p:cNvGraphicFramePr>
          <p:nvPr>
            <p:extLst>
              <p:ext uri="{D42A27DB-BD31-4B8C-83A1-F6EECF244321}">
                <p14:modId xmlns:p14="http://schemas.microsoft.com/office/powerpoint/2010/main" val="4261646834"/>
              </p:ext>
            </p:extLst>
          </p:nvPr>
        </p:nvGraphicFramePr>
        <p:xfrm>
          <a:off x="6607937" y="2192609"/>
          <a:ext cx="5418425" cy="2799520"/>
        </p:xfrm>
        <a:graphic>
          <a:graphicData uri="http://schemas.openxmlformats.org/presentationml/2006/ole">
            <mc:AlternateContent xmlns:mc="http://schemas.openxmlformats.org/markup-compatibility/2006">
              <mc:Choice xmlns:v="urn:schemas-microsoft-com:vml" Requires="v">
                <p:oleObj spid="_x0000_s73777" name="Slide" r:id="rId5" imgW="26327100" imgH="19748500" progId="PowerPoint.Slide.8">
                  <p:embed/>
                </p:oleObj>
              </mc:Choice>
              <mc:Fallback>
                <p:oleObj name="Slide" r:id="rId5" imgW="26327100" imgH="19748500" progId="PowerPoint.Slide.8">
                  <p:embed/>
                  <p:pic>
                    <p:nvPicPr>
                      <p:cNvPr id="13" name="Object 38">
                        <a:extLst>
                          <a:ext uri="{FF2B5EF4-FFF2-40B4-BE49-F238E27FC236}">
                            <a16:creationId xmlns:a16="http://schemas.microsoft.com/office/drawing/2014/main" id="{828C9139-D73B-5F48-8F4F-58E080485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7037" b="4074"/>
                      <a:stretch>
                        <a:fillRect/>
                      </a:stretch>
                    </p:blipFill>
                    <p:spPr bwMode="auto">
                      <a:xfrm>
                        <a:off x="6607937" y="2192609"/>
                        <a:ext cx="5418425" cy="2799520"/>
                      </a:xfrm>
                      <a:prstGeom prst="rect">
                        <a:avLst/>
                      </a:prstGeom>
                      <a:noFill/>
                      <a:ln>
                        <a:noFill/>
                      </a:ln>
                      <a:effectLst/>
                    </p:spPr>
                  </p:pic>
                </p:oleObj>
              </mc:Fallback>
            </mc:AlternateContent>
          </a:graphicData>
        </a:graphic>
      </p:graphicFrame>
      <p:sp>
        <p:nvSpPr>
          <p:cNvPr id="11" name="Rectangle 35">
            <a:extLst>
              <a:ext uri="{FF2B5EF4-FFF2-40B4-BE49-F238E27FC236}">
                <a16:creationId xmlns:a16="http://schemas.microsoft.com/office/drawing/2014/main" id="{28A57D07-8743-024F-98DE-1C629583BD74}"/>
              </a:ext>
            </a:extLst>
          </p:cNvPr>
          <p:cNvSpPr txBox="1">
            <a:spLocks noChangeArrowheads="1"/>
          </p:cNvSpPr>
          <p:nvPr/>
        </p:nvSpPr>
        <p:spPr>
          <a:xfrm>
            <a:off x="4139514" y="158878"/>
            <a:ext cx="7389341" cy="983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AU" altLang="en-US"/>
              <a:t>Localised scotoma</a:t>
            </a:r>
            <a:endParaRPr lang="en-AU"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7">
            <a:extLst>
              <a:ext uri="{FF2B5EF4-FFF2-40B4-BE49-F238E27FC236}">
                <a16:creationId xmlns:a16="http://schemas.microsoft.com/office/drawing/2014/main" id="{9BC7F92E-E30C-6043-8A57-8705B03418AF}"/>
              </a:ext>
            </a:extLst>
          </p:cNvPr>
          <p:cNvSpPr txBox="1">
            <a:spLocks noChangeArrowheads="1"/>
          </p:cNvSpPr>
          <p:nvPr/>
        </p:nvSpPr>
        <p:spPr>
          <a:xfrm>
            <a:off x="4139514" y="-49235"/>
            <a:ext cx="5346220" cy="140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NZ" altLang="en-US"/>
              <a:t>Generalised depression</a:t>
            </a:r>
            <a:endParaRPr lang="en-AU" altLang="en-US" dirty="0"/>
          </a:p>
        </p:txBody>
      </p:sp>
      <p:pic>
        <p:nvPicPr>
          <p:cNvPr id="7" name="Picture 39" descr="R15c">
            <a:extLst>
              <a:ext uri="{FF2B5EF4-FFF2-40B4-BE49-F238E27FC236}">
                <a16:creationId xmlns:a16="http://schemas.microsoft.com/office/drawing/2014/main" id="{BDDFBA6D-7DDB-CB43-946F-0CDC273252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3183" y="1238773"/>
            <a:ext cx="5502545" cy="519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38">
            <a:extLst>
              <a:ext uri="{FF2B5EF4-FFF2-40B4-BE49-F238E27FC236}">
                <a16:creationId xmlns:a16="http://schemas.microsoft.com/office/drawing/2014/main" id="{F85168FE-7715-9F48-9EA5-C22F5706FAB9}"/>
              </a:ext>
            </a:extLst>
          </p:cNvPr>
          <p:cNvGraphicFramePr>
            <a:graphicFrameLocks noChangeAspect="1"/>
          </p:cNvGraphicFramePr>
          <p:nvPr>
            <p:extLst>
              <p:ext uri="{D42A27DB-BD31-4B8C-83A1-F6EECF244321}">
                <p14:modId xmlns:p14="http://schemas.microsoft.com/office/powerpoint/2010/main" val="2412123232"/>
              </p:ext>
            </p:extLst>
          </p:nvPr>
        </p:nvGraphicFramePr>
        <p:xfrm>
          <a:off x="6607936" y="2167894"/>
          <a:ext cx="5286724" cy="2799518"/>
        </p:xfrm>
        <a:graphic>
          <a:graphicData uri="http://schemas.openxmlformats.org/presentationml/2006/ole">
            <mc:AlternateContent xmlns:mc="http://schemas.openxmlformats.org/markup-compatibility/2006">
              <mc:Choice xmlns:v="urn:schemas-microsoft-com:vml" Requires="v">
                <p:oleObj spid="_x0000_s77872" name="Slide" r:id="rId5" imgW="26327100" imgH="19748500" progId="PowerPoint.Slide.8">
                  <p:embed/>
                </p:oleObj>
              </mc:Choice>
              <mc:Fallback>
                <p:oleObj name="Slide" r:id="rId5" imgW="26327100" imgH="19748500" progId="PowerPoint.Slide.8">
                  <p:embed/>
                  <p:pic>
                    <p:nvPicPr>
                      <p:cNvPr id="11" name="Object 38">
                        <a:extLst>
                          <a:ext uri="{FF2B5EF4-FFF2-40B4-BE49-F238E27FC236}">
                            <a16:creationId xmlns:a16="http://schemas.microsoft.com/office/drawing/2014/main" id="{8DDE9086-DAF2-964E-81E5-244ED70834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018" r="2431" b="5093"/>
                      <a:stretch>
                        <a:fillRect/>
                      </a:stretch>
                    </p:blipFill>
                    <p:spPr bwMode="auto">
                      <a:xfrm>
                        <a:off x="6607936" y="2167894"/>
                        <a:ext cx="5286724" cy="2799518"/>
                      </a:xfrm>
                      <a:prstGeom prst="rect">
                        <a:avLst/>
                      </a:prstGeom>
                      <a:noFill/>
                      <a:ln>
                        <a:noFill/>
                      </a:ln>
                      <a:effectLst/>
                    </p:spPr>
                  </p:pic>
                </p:oleObj>
              </mc:Fallback>
            </mc:AlternateContent>
          </a:graphicData>
        </a:graphic>
      </p:graphicFrame>
      <p:sp>
        <p:nvSpPr>
          <p:cNvPr id="9" name="Text Box 26">
            <a:extLst>
              <a:ext uri="{FF2B5EF4-FFF2-40B4-BE49-F238E27FC236}">
                <a16:creationId xmlns:a16="http://schemas.microsoft.com/office/drawing/2014/main" id="{E20A6134-08D6-E44B-B340-0317E35B1DE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5">
            <a:extLst>
              <a:ext uri="{FF2B5EF4-FFF2-40B4-BE49-F238E27FC236}">
                <a16:creationId xmlns:a16="http://schemas.microsoft.com/office/drawing/2014/main" id="{E6C9A2E7-8A09-B24E-8914-2932575FBBA3}"/>
              </a:ext>
            </a:extLst>
          </p:cNvPr>
          <p:cNvSpPr txBox="1">
            <a:spLocks noChangeArrowheads="1"/>
          </p:cNvSpPr>
          <p:nvPr/>
        </p:nvSpPr>
        <p:spPr>
          <a:xfrm>
            <a:off x="3209829" y="0"/>
            <a:ext cx="6796215" cy="140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AU" altLang="en-US"/>
              <a:t>Generalised depression with ‘hidden’ localised scotoma</a:t>
            </a:r>
            <a:endParaRPr lang="en-AU" altLang="en-US" dirty="0"/>
          </a:p>
        </p:txBody>
      </p:sp>
      <p:pic>
        <p:nvPicPr>
          <p:cNvPr id="7" name="Picture 37" descr="R15b">
            <a:extLst>
              <a:ext uri="{FF2B5EF4-FFF2-40B4-BE49-F238E27FC236}">
                <a16:creationId xmlns:a16="http://schemas.microsoft.com/office/drawing/2014/main" id="{011D9CC6-EDF9-C04C-828B-380147216D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4719" y="1238773"/>
            <a:ext cx="5239475" cy="519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6">
            <a:extLst>
              <a:ext uri="{FF2B5EF4-FFF2-40B4-BE49-F238E27FC236}">
                <a16:creationId xmlns:a16="http://schemas.microsoft.com/office/drawing/2014/main" id="{0CF0FF2D-0FB4-B941-AEEE-7C93E91A833D}"/>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graphicFrame>
        <p:nvGraphicFramePr>
          <p:cNvPr id="9" name="Object 38">
            <a:extLst>
              <a:ext uri="{FF2B5EF4-FFF2-40B4-BE49-F238E27FC236}">
                <a16:creationId xmlns:a16="http://schemas.microsoft.com/office/drawing/2014/main" id="{3E8C1D86-6D09-7F42-81F6-8FD32398B0B4}"/>
              </a:ext>
            </a:extLst>
          </p:cNvPr>
          <p:cNvGraphicFramePr>
            <a:graphicFrameLocks noChangeAspect="1"/>
          </p:cNvGraphicFramePr>
          <p:nvPr>
            <p:extLst>
              <p:ext uri="{D42A27DB-BD31-4B8C-83A1-F6EECF244321}">
                <p14:modId xmlns:p14="http://schemas.microsoft.com/office/powerpoint/2010/main" val="3451217357"/>
              </p:ext>
            </p:extLst>
          </p:nvPr>
        </p:nvGraphicFramePr>
        <p:xfrm>
          <a:off x="6607936" y="2167894"/>
          <a:ext cx="5328117" cy="2799519"/>
        </p:xfrm>
        <a:graphic>
          <a:graphicData uri="http://schemas.openxmlformats.org/presentationml/2006/ole">
            <mc:AlternateContent xmlns:mc="http://schemas.openxmlformats.org/markup-compatibility/2006">
              <mc:Choice xmlns:v="urn:schemas-microsoft-com:vml" Requires="v">
                <p:oleObj spid="_x0000_s75824" name="Slide" r:id="rId5" imgW="26327100" imgH="19748500" progId="PowerPoint.Slide.8">
                  <p:embed/>
                </p:oleObj>
              </mc:Choice>
              <mc:Fallback>
                <p:oleObj name="Slide" r:id="rId5" imgW="26327100" imgH="19748500" progId="PowerPoint.Slide.8">
                  <p:embed/>
                  <p:pic>
                    <p:nvPicPr>
                      <p:cNvPr id="14" name="Object 38">
                        <a:extLst>
                          <a:ext uri="{FF2B5EF4-FFF2-40B4-BE49-F238E27FC236}">
                            <a16:creationId xmlns:a16="http://schemas.microsoft.com/office/drawing/2014/main" id="{5355385A-2A8B-C84E-8989-DBE7FC908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648" r="1666" b="5463"/>
                      <a:stretch>
                        <a:fillRect/>
                      </a:stretch>
                    </p:blipFill>
                    <p:spPr bwMode="auto">
                      <a:xfrm>
                        <a:off x="6607936" y="2167894"/>
                        <a:ext cx="5328117" cy="2799519"/>
                      </a:xfrm>
                      <a:prstGeom prst="rect">
                        <a:avLst/>
                      </a:prstGeom>
                      <a:noFill/>
                      <a:ln>
                        <a:noFill/>
                      </a:ln>
                      <a:effec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11">
            <a:extLst>
              <a:ext uri="{FF2B5EF4-FFF2-40B4-BE49-F238E27FC236}">
                <a16:creationId xmlns:a16="http://schemas.microsoft.com/office/drawing/2014/main" id="{99CF1777-5117-214F-B7A4-734A5FE3C2C1}"/>
              </a:ext>
            </a:extLst>
          </p:cNvPr>
          <p:cNvSpPr>
            <a:spLocks noChangeAspect="1" noChangeArrowheads="1"/>
          </p:cNvSpPr>
          <p:nvPr/>
        </p:nvSpPr>
        <p:spPr bwMode="auto">
          <a:xfrm rot="13800000">
            <a:off x="6897197" y="4076899"/>
            <a:ext cx="266700" cy="685800"/>
          </a:xfrm>
          <a:prstGeom prst="downArrow">
            <a:avLst>
              <a:gd name="adj1" fmla="val 50000"/>
              <a:gd name="adj2" fmla="val 15919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pic>
        <p:nvPicPr>
          <p:cNvPr id="39" name="Picture 38">
            <a:extLst>
              <a:ext uri="{FF2B5EF4-FFF2-40B4-BE49-F238E27FC236}">
                <a16:creationId xmlns:a16="http://schemas.microsoft.com/office/drawing/2014/main" id="{9F48C33B-8BB1-A645-AD3D-478DE77529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7773" y="1636530"/>
            <a:ext cx="4909967" cy="2464890"/>
          </a:xfrm>
          <a:prstGeom prst="rect">
            <a:avLst/>
          </a:prstGeom>
        </p:spPr>
      </p:pic>
      <p:sp>
        <p:nvSpPr>
          <p:cNvPr id="40" name="Text Box 26">
            <a:extLst>
              <a:ext uri="{FF2B5EF4-FFF2-40B4-BE49-F238E27FC236}">
                <a16:creationId xmlns:a16="http://schemas.microsoft.com/office/drawing/2014/main" id="{26BDAE58-B376-8045-9334-DA283B7E2EB7}"/>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grpSp>
        <p:nvGrpSpPr>
          <p:cNvPr id="5" name="Group 4">
            <a:extLst>
              <a:ext uri="{FF2B5EF4-FFF2-40B4-BE49-F238E27FC236}">
                <a16:creationId xmlns:a16="http://schemas.microsoft.com/office/drawing/2014/main" id="{E39D20FF-391F-514D-8A62-42779D995E1A}"/>
              </a:ext>
            </a:extLst>
          </p:cNvPr>
          <p:cNvGrpSpPr/>
          <p:nvPr/>
        </p:nvGrpSpPr>
        <p:grpSpPr>
          <a:xfrm>
            <a:off x="1708616" y="88227"/>
            <a:ext cx="4990597" cy="6681546"/>
            <a:chOff x="1708616" y="88227"/>
            <a:chExt cx="4990597" cy="6681546"/>
          </a:xfrm>
        </p:grpSpPr>
        <p:grpSp>
          <p:nvGrpSpPr>
            <p:cNvPr id="12" name="Group 11">
              <a:extLst>
                <a:ext uri="{FF2B5EF4-FFF2-40B4-BE49-F238E27FC236}">
                  <a16:creationId xmlns:a16="http://schemas.microsoft.com/office/drawing/2014/main" id="{40D9D8FD-4A06-7D41-A1EE-55514BF492D5}"/>
                </a:ext>
              </a:extLst>
            </p:cNvPr>
            <p:cNvGrpSpPr/>
            <p:nvPr/>
          </p:nvGrpSpPr>
          <p:grpSpPr>
            <a:xfrm>
              <a:off x="1708616" y="88227"/>
              <a:ext cx="4978467" cy="6681546"/>
              <a:chOff x="1708616" y="88227"/>
              <a:chExt cx="4978467" cy="6681546"/>
            </a:xfrm>
          </p:grpSpPr>
          <p:pic>
            <p:nvPicPr>
              <p:cNvPr id="13" name="Picture 12">
                <a:extLst>
                  <a:ext uri="{FF2B5EF4-FFF2-40B4-BE49-F238E27FC236}">
                    <a16:creationId xmlns:a16="http://schemas.microsoft.com/office/drawing/2014/main" id="{5049132B-739E-8D47-A562-8137490A8C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14" name="Straight Connector 13">
                <a:extLst>
                  <a:ext uri="{FF2B5EF4-FFF2-40B4-BE49-F238E27FC236}">
                    <a16:creationId xmlns:a16="http://schemas.microsoft.com/office/drawing/2014/main" id="{FF280CAF-CF97-9D4E-9452-CAAF8E712FD2}"/>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7EEFB24-721D-8D4B-B8C7-D7A7687340D5}"/>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C614602-DD74-C249-A83C-0011FF83F1F4}"/>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7C5098-E7B2-EC4B-89AB-D034BB2BE462}"/>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4E0482-0123-7548-B921-88D01C6B88B3}"/>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5E2ADA-6892-684E-BBF3-C10E3BF3513F}"/>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19C9BA-646F-1949-8A9C-E0736A5EB96A}"/>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DF8B87-9899-DC43-886F-1A224F3FAD43}"/>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3BBA15B-DF90-E943-A36A-E0E5AE94C535}"/>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05C893-99F2-2B49-8973-E74AE326113E}"/>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33040DB-95FB-984D-9A10-1E86C7C05059}"/>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EF5D2-24D7-2246-8CA4-228AEBDA55BE}"/>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2D5AD-5998-AD4B-B224-0DB7D699EB8F}"/>
                  </a:ext>
                </a:extLst>
              </p:cNvPr>
              <p:cNvCxnSpPr>
                <a:cxnSpLocks/>
              </p:cNvCxnSpPr>
              <p:nvPr/>
            </p:nvCxnSpPr>
            <p:spPr>
              <a:xfrm>
                <a:off x="5194463" y="4918814"/>
                <a:ext cx="1487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FDC7FEA-8BFD-C842-B25F-8AF4FC2ED704}"/>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28" name="TextBox 27">
                <a:extLst>
                  <a:ext uri="{FF2B5EF4-FFF2-40B4-BE49-F238E27FC236}">
                    <a16:creationId xmlns:a16="http://schemas.microsoft.com/office/drawing/2014/main" id="{7D29F3D6-8257-D845-94FE-81B65FCB19A6}"/>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29" name="Straight Connector 28">
                <a:extLst>
                  <a:ext uri="{FF2B5EF4-FFF2-40B4-BE49-F238E27FC236}">
                    <a16:creationId xmlns:a16="http://schemas.microsoft.com/office/drawing/2014/main" id="{5795D7C2-9321-4148-BDB9-B6C87495B4F9}"/>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5D6847-9F1B-4549-AC5D-109ED18EAB7B}"/>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9A3FA53-CDC5-4041-8A1B-4C441B07FCE6}"/>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32" name="TextBox 31">
                <a:extLst>
                  <a:ext uri="{FF2B5EF4-FFF2-40B4-BE49-F238E27FC236}">
                    <a16:creationId xmlns:a16="http://schemas.microsoft.com/office/drawing/2014/main" id="{A6464B48-43DF-F745-BDDA-CB227B6EE559}"/>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33" name="TextBox 32">
                <a:extLst>
                  <a:ext uri="{FF2B5EF4-FFF2-40B4-BE49-F238E27FC236}">
                    <a16:creationId xmlns:a16="http://schemas.microsoft.com/office/drawing/2014/main" id="{396DA5DE-9106-A441-A34B-7A9C03D417C1}"/>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34" name="Straight Connector 33">
                <a:extLst>
                  <a:ext uri="{FF2B5EF4-FFF2-40B4-BE49-F238E27FC236}">
                    <a16:creationId xmlns:a16="http://schemas.microsoft.com/office/drawing/2014/main" id="{A2616450-1BED-B34B-B2D8-11545BCCA1A7}"/>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24E1475-3569-2144-9E8E-37AB7FE1F4F9}"/>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36" name="TextBox 35">
                <a:extLst>
                  <a:ext uri="{FF2B5EF4-FFF2-40B4-BE49-F238E27FC236}">
                    <a16:creationId xmlns:a16="http://schemas.microsoft.com/office/drawing/2014/main" id="{5D2876D8-220D-F84F-A29E-913F889E7603}"/>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37" name="TextBox 36">
                <a:extLst>
                  <a:ext uri="{FF2B5EF4-FFF2-40B4-BE49-F238E27FC236}">
                    <a16:creationId xmlns:a16="http://schemas.microsoft.com/office/drawing/2014/main" id="{F3A32570-8549-594A-A47B-704148252DA7}"/>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
          <p:nvSpPr>
            <p:cNvPr id="41" name="Oval 40">
              <a:extLst>
                <a:ext uri="{FF2B5EF4-FFF2-40B4-BE49-F238E27FC236}">
                  <a16:creationId xmlns:a16="http://schemas.microsoft.com/office/drawing/2014/main" id="{3D7F2F0D-BA91-144A-8BCC-80CE36783EFC}"/>
                </a:ext>
              </a:extLst>
            </p:cNvPr>
            <p:cNvSpPr/>
            <p:nvPr/>
          </p:nvSpPr>
          <p:spPr>
            <a:xfrm>
              <a:off x="6288549" y="4577551"/>
              <a:ext cx="410664" cy="400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6571FC7-0925-2345-8DE9-B924322F6EAD}"/>
              </a:ext>
            </a:extLst>
          </p:cNvPr>
          <p:cNvSpPr>
            <a:spLocks noGrp="1" noChangeArrowheads="1"/>
          </p:cNvSpPr>
          <p:nvPr>
            <p:ph type="title" idx="4294967295"/>
          </p:nvPr>
        </p:nvSpPr>
        <p:spPr>
          <a:xfrm>
            <a:off x="792634" y="412682"/>
            <a:ext cx="9404350" cy="1400175"/>
          </a:xfrm>
        </p:spPr>
        <p:txBody>
          <a:bodyPr/>
          <a:lstStyle/>
          <a:p>
            <a:pPr algn="ctr" eaLnBrk="1" hangingPunct="1"/>
            <a:r>
              <a:rPr lang="en-NZ" altLang="en-US" dirty="0"/>
              <a:t>Bracketing strategy</a:t>
            </a:r>
            <a:endParaRPr lang="en-AU" altLang="en-US" dirty="0"/>
          </a:p>
        </p:txBody>
      </p:sp>
      <p:pic>
        <p:nvPicPr>
          <p:cNvPr id="5" name="Picture 4">
            <a:extLst>
              <a:ext uri="{FF2B5EF4-FFF2-40B4-BE49-F238E27FC236}">
                <a16:creationId xmlns:a16="http://schemas.microsoft.com/office/drawing/2014/main" id="{05BF4A9D-6203-B040-98B7-4DB407D2A6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610" y="1539460"/>
            <a:ext cx="8380548" cy="5073373"/>
          </a:xfrm>
          <a:prstGeom prst="rect">
            <a:avLst/>
          </a:prstGeom>
        </p:spPr>
      </p:pic>
      <p:sp>
        <p:nvSpPr>
          <p:cNvPr id="22" name="Text Box 26">
            <a:extLst>
              <a:ext uri="{FF2B5EF4-FFF2-40B4-BE49-F238E27FC236}">
                <a16:creationId xmlns:a16="http://schemas.microsoft.com/office/drawing/2014/main" id="{53D61B15-3494-E64B-A7AF-D8FED8E67B89}"/>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054">
            <a:extLst>
              <a:ext uri="{FF2B5EF4-FFF2-40B4-BE49-F238E27FC236}">
                <a16:creationId xmlns:a16="http://schemas.microsoft.com/office/drawing/2014/main" id="{1AE595CF-F66E-EA42-8E42-4AFE1AFA0D44}"/>
              </a:ext>
            </a:extLst>
          </p:cNvPr>
          <p:cNvSpPr>
            <a:spLocks noChangeArrowheads="1"/>
          </p:cNvSpPr>
          <p:nvPr/>
        </p:nvSpPr>
        <p:spPr bwMode="auto">
          <a:xfrm>
            <a:off x="7001946" y="2129797"/>
            <a:ext cx="4293465" cy="259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lnSpc>
                <a:spcPct val="150000"/>
              </a:lnSpc>
              <a:spcBef>
                <a:spcPct val="50000"/>
              </a:spcBef>
              <a:buClr>
                <a:schemeClr val="bg1"/>
              </a:buClr>
              <a:buSzPct val="125000"/>
            </a:pPr>
            <a:r>
              <a:rPr lang="en-US" altLang="en-US" sz="2800" dirty="0">
                <a:solidFill>
                  <a:schemeClr val="bg1"/>
                </a:solidFill>
              </a:rPr>
              <a:t>All the information from all the points tested is reduced to single numbers </a:t>
            </a:r>
          </a:p>
        </p:txBody>
      </p:sp>
      <p:sp>
        <p:nvSpPr>
          <p:cNvPr id="50180" name="Rectangle 2057">
            <a:extLst>
              <a:ext uri="{FF2B5EF4-FFF2-40B4-BE49-F238E27FC236}">
                <a16:creationId xmlns:a16="http://schemas.microsoft.com/office/drawing/2014/main" id="{3950C48F-9618-C644-8051-55ADAE244D84}"/>
              </a:ext>
            </a:extLst>
          </p:cNvPr>
          <p:cNvSpPr>
            <a:spLocks noGrp="1" noChangeArrowheads="1"/>
          </p:cNvSpPr>
          <p:nvPr>
            <p:ph type="title" idx="4294967295"/>
          </p:nvPr>
        </p:nvSpPr>
        <p:spPr>
          <a:xfrm>
            <a:off x="4364182" y="649100"/>
            <a:ext cx="3463636" cy="791774"/>
          </a:xfrm>
        </p:spPr>
        <p:txBody>
          <a:bodyPr/>
          <a:lstStyle/>
          <a:p>
            <a:pPr eaLnBrk="1" hangingPunct="1"/>
            <a:r>
              <a:rPr lang="en-NZ" altLang="en-US" dirty="0"/>
              <a:t>Global indices</a:t>
            </a:r>
            <a:endParaRPr lang="en-AU" altLang="en-US" dirty="0"/>
          </a:p>
        </p:txBody>
      </p:sp>
      <p:sp>
        <p:nvSpPr>
          <p:cNvPr id="50181" name="Text Box 2059">
            <a:extLst>
              <a:ext uri="{FF2B5EF4-FFF2-40B4-BE49-F238E27FC236}">
                <a16:creationId xmlns:a16="http://schemas.microsoft.com/office/drawing/2014/main" id="{62C172C0-0309-B840-A8C9-3AFFD0A72DE3}"/>
              </a:ext>
            </a:extLst>
          </p:cNvPr>
          <p:cNvSpPr txBox="1">
            <a:spLocks noChangeArrowheads="1"/>
          </p:cNvSpPr>
          <p:nvPr/>
        </p:nvSpPr>
        <p:spPr bwMode="auto">
          <a:xfrm>
            <a:off x="1665578" y="5042555"/>
            <a:ext cx="4430422" cy="11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NZ" altLang="en-US" sz="2000" dirty="0">
                <a:solidFill>
                  <a:schemeClr val="bg1"/>
                </a:solidFill>
              </a:rPr>
              <a:t>VFI:    Visual Field Index</a:t>
            </a:r>
          </a:p>
          <a:p>
            <a:pPr eaLnBrk="1" hangingPunct="1">
              <a:lnSpc>
                <a:spcPct val="120000"/>
              </a:lnSpc>
            </a:pPr>
            <a:r>
              <a:rPr lang="en-NZ" altLang="en-US" sz="2000" dirty="0">
                <a:solidFill>
                  <a:schemeClr val="bg1"/>
                </a:solidFill>
              </a:rPr>
              <a:t>MD:    Mean Deviation</a:t>
            </a:r>
            <a:br>
              <a:rPr lang="en-NZ" altLang="en-US" sz="2000" dirty="0">
                <a:solidFill>
                  <a:schemeClr val="bg1"/>
                </a:solidFill>
              </a:rPr>
            </a:br>
            <a:r>
              <a:rPr lang="en-NZ" altLang="en-US" sz="2000" dirty="0">
                <a:solidFill>
                  <a:schemeClr val="bg1"/>
                </a:solidFill>
              </a:rPr>
              <a:t>PSD:  Pattern Standard Deviation</a:t>
            </a:r>
            <a:endParaRPr lang="en-AU" altLang="en-US" sz="2000" dirty="0">
              <a:solidFill>
                <a:schemeClr val="bg1"/>
              </a:solidFill>
            </a:endParaRPr>
          </a:p>
        </p:txBody>
      </p:sp>
      <p:pic>
        <p:nvPicPr>
          <p:cNvPr id="9" name="Picture 8">
            <a:extLst>
              <a:ext uri="{FF2B5EF4-FFF2-40B4-BE49-F238E27FC236}">
                <a16:creationId xmlns:a16="http://schemas.microsoft.com/office/drawing/2014/main" id="{06A30905-650D-8747-9AAB-3E1EFC53B7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6589" y="1972351"/>
            <a:ext cx="5455622" cy="2913298"/>
          </a:xfrm>
          <a:prstGeom prst="rect">
            <a:avLst/>
          </a:prstGeom>
        </p:spPr>
      </p:pic>
      <p:sp>
        <p:nvSpPr>
          <p:cNvPr id="10" name="Text Box 26">
            <a:extLst>
              <a:ext uri="{FF2B5EF4-FFF2-40B4-BE49-F238E27FC236}">
                <a16:creationId xmlns:a16="http://schemas.microsoft.com/office/drawing/2014/main" id="{E730162D-1EC8-6543-8714-BC09F2162AE3}"/>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a:extLst>
              <a:ext uri="{FF2B5EF4-FFF2-40B4-BE49-F238E27FC236}">
                <a16:creationId xmlns:a16="http://schemas.microsoft.com/office/drawing/2014/main" id="{CDE6DB30-C3FC-D241-A9C7-8C3622A16C9F}"/>
              </a:ext>
            </a:extLst>
          </p:cNvPr>
          <p:cNvSpPr txBox="1">
            <a:spLocks noChangeArrowheads="1"/>
          </p:cNvSpPr>
          <p:nvPr/>
        </p:nvSpPr>
        <p:spPr bwMode="auto">
          <a:xfrm>
            <a:off x="7167564" y="1276350"/>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endParaRPr lang="en-AU" altLang="en-US"/>
          </a:p>
        </p:txBody>
      </p:sp>
      <p:sp>
        <p:nvSpPr>
          <p:cNvPr id="51203" name="Text Box 4">
            <a:extLst>
              <a:ext uri="{FF2B5EF4-FFF2-40B4-BE49-F238E27FC236}">
                <a16:creationId xmlns:a16="http://schemas.microsoft.com/office/drawing/2014/main" id="{52EEF173-B215-3246-9750-AD28C4AE6C11}"/>
              </a:ext>
            </a:extLst>
          </p:cNvPr>
          <p:cNvSpPr txBox="1">
            <a:spLocks noChangeArrowheads="1"/>
          </p:cNvSpPr>
          <p:nvPr/>
        </p:nvSpPr>
        <p:spPr bwMode="auto">
          <a:xfrm>
            <a:off x="6878971" y="1356704"/>
            <a:ext cx="521670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90500" indent="-1905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buFontTx/>
              <a:buChar char="•"/>
            </a:pPr>
            <a:r>
              <a:rPr lang="en-NZ" altLang="en-US" sz="2800" dirty="0">
                <a:solidFill>
                  <a:schemeClr val="bg1"/>
                </a:solidFill>
              </a:rPr>
              <a:t>Both MD and PSD are derived from the total deviation plot</a:t>
            </a:r>
          </a:p>
          <a:p>
            <a:pPr eaLnBrk="1" hangingPunct="1">
              <a:spcBef>
                <a:spcPct val="50000"/>
              </a:spcBef>
              <a:buFontTx/>
              <a:buChar char="•"/>
            </a:pPr>
            <a:r>
              <a:rPr lang="en-NZ" altLang="en-US" sz="2800" dirty="0">
                <a:solidFill>
                  <a:schemeClr val="bg1"/>
                </a:solidFill>
              </a:rPr>
              <a:t>However, they provide different types of information</a:t>
            </a:r>
            <a:endParaRPr lang="en-AU" altLang="en-US" sz="2800" dirty="0">
              <a:solidFill>
                <a:schemeClr val="bg1"/>
              </a:solidFill>
            </a:endParaRPr>
          </a:p>
        </p:txBody>
      </p:sp>
      <p:sp>
        <p:nvSpPr>
          <p:cNvPr id="51206" name="Text Box 11">
            <a:extLst>
              <a:ext uri="{FF2B5EF4-FFF2-40B4-BE49-F238E27FC236}">
                <a16:creationId xmlns:a16="http://schemas.microsoft.com/office/drawing/2014/main" id="{201F603F-3978-E846-A170-3805723EDB5A}"/>
              </a:ext>
            </a:extLst>
          </p:cNvPr>
          <p:cNvSpPr txBox="1">
            <a:spLocks noChangeArrowheads="1"/>
          </p:cNvSpPr>
          <p:nvPr/>
        </p:nvSpPr>
        <p:spPr bwMode="auto">
          <a:xfrm>
            <a:off x="9563100" y="6589714"/>
            <a:ext cx="1041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Thomas R</a:t>
            </a:r>
            <a:endParaRPr lang="en-US" altLang="en-US" sz="1200"/>
          </a:p>
        </p:txBody>
      </p:sp>
      <p:pic>
        <p:nvPicPr>
          <p:cNvPr id="40" name="Picture 39">
            <a:extLst>
              <a:ext uri="{FF2B5EF4-FFF2-40B4-BE49-F238E27FC236}">
                <a16:creationId xmlns:a16="http://schemas.microsoft.com/office/drawing/2014/main" id="{414CEB89-71BC-2349-A1BC-537B6DE555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3393" y="3617218"/>
            <a:ext cx="3795411" cy="1905363"/>
          </a:xfrm>
          <a:prstGeom prst="rect">
            <a:avLst/>
          </a:prstGeom>
        </p:spPr>
      </p:pic>
      <p:sp>
        <p:nvSpPr>
          <p:cNvPr id="41" name="Text Box 2059">
            <a:extLst>
              <a:ext uri="{FF2B5EF4-FFF2-40B4-BE49-F238E27FC236}">
                <a16:creationId xmlns:a16="http://schemas.microsoft.com/office/drawing/2014/main" id="{FF263269-BF1E-2A44-8F66-591E6D9E0ED0}"/>
              </a:ext>
            </a:extLst>
          </p:cNvPr>
          <p:cNvSpPr txBox="1">
            <a:spLocks noChangeArrowheads="1"/>
          </p:cNvSpPr>
          <p:nvPr/>
        </p:nvSpPr>
        <p:spPr bwMode="auto">
          <a:xfrm>
            <a:off x="6923591" y="5581650"/>
            <a:ext cx="4430422" cy="11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NZ" altLang="en-US" sz="2000" dirty="0">
                <a:solidFill>
                  <a:schemeClr val="bg1"/>
                </a:solidFill>
              </a:rPr>
              <a:t>VFI:    Visual Field Index</a:t>
            </a:r>
          </a:p>
          <a:p>
            <a:pPr eaLnBrk="1" hangingPunct="1">
              <a:lnSpc>
                <a:spcPct val="120000"/>
              </a:lnSpc>
            </a:pPr>
            <a:r>
              <a:rPr lang="en-NZ" altLang="en-US" sz="2000" dirty="0">
                <a:solidFill>
                  <a:schemeClr val="bg1"/>
                </a:solidFill>
              </a:rPr>
              <a:t>MD:    Mean Deviation</a:t>
            </a:r>
            <a:br>
              <a:rPr lang="en-NZ" altLang="en-US" sz="2000" dirty="0">
                <a:solidFill>
                  <a:schemeClr val="bg1"/>
                </a:solidFill>
              </a:rPr>
            </a:br>
            <a:r>
              <a:rPr lang="en-NZ" altLang="en-US" sz="2000" dirty="0">
                <a:solidFill>
                  <a:schemeClr val="bg1"/>
                </a:solidFill>
              </a:rPr>
              <a:t>PSD:  Pattern Standard Deviation</a:t>
            </a:r>
            <a:endParaRPr lang="en-AU" altLang="en-US" sz="2000" dirty="0">
              <a:solidFill>
                <a:schemeClr val="bg1"/>
              </a:solidFill>
            </a:endParaRPr>
          </a:p>
        </p:txBody>
      </p:sp>
      <p:grpSp>
        <p:nvGrpSpPr>
          <p:cNvPr id="4" name="Group 3">
            <a:extLst>
              <a:ext uri="{FF2B5EF4-FFF2-40B4-BE49-F238E27FC236}">
                <a16:creationId xmlns:a16="http://schemas.microsoft.com/office/drawing/2014/main" id="{841303C0-1261-D445-9101-CAED773530A2}"/>
              </a:ext>
            </a:extLst>
          </p:cNvPr>
          <p:cNvGrpSpPr/>
          <p:nvPr/>
        </p:nvGrpSpPr>
        <p:grpSpPr>
          <a:xfrm>
            <a:off x="1708616" y="88227"/>
            <a:ext cx="4990597" cy="6681546"/>
            <a:chOff x="1708616" y="88227"/>
            <a:chExt cx="4990597" cy="6681546"/>
          </a:xfrm>
        </p:grpSpPr>
        <p:grpSp>
          <p:nvGrpSpPr>
            <p:cNvPr id="14" name="Group 13">
              <a:extLst>
                <a:ext uri="{FF2B5EF4-FFF2-40B4-BE49-F238E27FC236}">
                  <a16:creationId xmlns:a16="http://schemas.microsoft.com/office/drawing/2014/main" id="{EBB21FE1-1BA0-B94A-AFE4-0C486E8B4F47}"/>
                </a:ext>
              </a:extLst>
            </p:cNvPr>
            <p:cNvGrpSpPr/>
            <p:nvPr/>
          </p:nvGrpSpPr>
          <p:grpSpPr>
            <a:xfrm>
              <a:off x="1708616" y="88227"/>
              <a:ext cx="4978467" cy="6681546"/>
              <a:chOff x="1708616" y="88227"/>
              <a:chExt cx="4978467" cy="6681546"/>
            </a:xfrm>
          </p:grpSpPr>
          <p:pic>
            <p:nvPicPr>
              <p:cNvPr id="15" name="Picture 14">
                <a:extLst>
                  <a:ext uri="{FF2B5EF4-FFF2-40B4-BE49-F238E27FC236}">
                    <a16:creationId xmlns:a16="http://schemas.microsoft.com/office/drawing/2014/main" id="{FFC8062C-045C-1E43-80AD-31F8FAFE08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16" name="Straight Connector 15">
                <a:extLst>
                  <a:ext uri="{FF2B5EF4-FFF2-40B4-BE49-F238E27FC236}">
                    <a16:creationId xmlns:a16="http://schemas.microsoft.com/office/drawing/2014/main" id="{2911F5B1-E0D6-C54E-8130-68E1914039FA}"/>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253D15F-27B8-174B-A948-A357AAD5003C}"/>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9EC12D5-A871-9144-9FD7-8CCB95555BF7}"/>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D46694-4EFD-554B-803B-7E5851835C9C}"/>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532A6A-8C91-7A41-B746-3E3F68163528}"/>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F82E1FF-CB24-8446-AF4A-57A8DF4C2E5C}"/>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217489-9819-6243-8E75-B66A5026805B}"/>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86956F-FFD8-C040-9FE0-CAA05BD6C31B}"/>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7DBC22-F071-F748-9D0C-D981676C964F}"/>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8A2657-03FE-764D-8B45-033E45E0449C}"/>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AFAEFD-89CD-AD43-950E-1646E77FB358}"/>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B03052-50FA-EA43-8D84-8695F4A893BC}"/>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709A1D-1C0E-BB45-ADE0-1617454A6DE7}"/>
                  </a:ext>
                </a:extLst>
              </p:cNvPr>
              <p:cNvCxnSpPr>
                <a:cxnSpLocks/>
              </p:cNvCxnSpPr>
              <p:nvPr/>
            </p:nvCxnSpPr>
            <p:spPr>
              <a:xfrm>
                <a:off x="5194463" y="4918814"/>
                <a:ext cx="1487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BAF0E98-D21C-0847-BE77-2596BB11186B}"/>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30" name="TextBox 29">
                <a:extLst>
                  <a:ext uri="{FF2B5EF4-FFF2-40B4-BE49-F238E27FC236}">
                    <a16:creationId xmlns:a16="http://schemas.microsoft.com/office/drawing/2014/main" id="{D370E72E-F720-6847-A196-C4DA6D7B272B}"/>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31" name="Straight Connector 30">
                <a:extLst>
                  <a:ext uri="{FF2B5EF4-FFF2-40B4-BE49-F238E27FC236}">
                    <a16:creationId xmlns:a16="http://schemas.microsoft.com/office/drawing/2014/main" id="{40275854-CB8B-1247-881D-B4849A8CD3C4}"/>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D9427F-BB1B-D34E-BC5A-068BE988EFA5}"/>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EF527FE-D97E-C641-8420-AA60A9D9F173}"/>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34" name="TextBox 33">
                <a:extLst>
                  <a:ext uri="{FF2B5EF4-FFF2-40B4-BE49-F238E27FC236}">
                    <a16:creationId xmlns:a16="http://schemas.microsoft.com/office/drawing/2014/main" id="{827BD069-B45A-504F-8512-44F6AF205B28}"/>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35" name="TextBox 34">
                <a:extLst>
                  <a:ext uri="{FF2B5EF4-FFF2-40B4-BE49-F238E27FC236}">
                    <a16:creationId xmlns:a16="http://schemas.microsoft.com/office/drawing/2014/main" id="{608ADD97-7295-004A-9EE9-DE64480D8DEE}"/>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36" name="Straight Connector 35">
                <a:extLst>
                  <a:ext uri="{FF2B5EF4-FFF2-40B4-BE49-F238E27FC236}">
                    <a16:creationId xmlns:a16="http://schemas.microsoft.com/office/drawing/2014/main" id="{3054A58A-FBBE-3A43-A04B-C9C0CF5E9893}"/>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1A112FC-1FDF-E74B-969C-4EA26168625B}"/>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38" name="TextBox 37">
                <a:extLst>
                  <a:ext uri="{FF2B5EF4-FFF2-40B4-BE49-F238E27FC236}">
                    <a16:creationId xmlns:a16="http://schemas.microsoft.com/office/drawing/2014/main" id="{2618416D-856D-AE43-9144-33C7598489AA}"/>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39" name="TextBox 38">
                <a:extLst>
                  <a:ext uri="{FF2B5EF4-FFF2-40B4-BE49-F238E27FC236}">
                    <a16:creationId xmlns:a16="http://schemas.microsoft.com/office/drawing/2014/main" id="{CE5F06DE-6A76-1B45-AB9C-80F425693095}"/>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
          <p:nvSpPr>
            <p:cNvPr id="42" name="Oval 41">
              <a:extLst>
                <a:ext uri="{FF2B5EF4-FFF2-40B4-BE49-F238E27FC236}">
                  <a16:creationId xmlns:a16="http://schemas.microsoft.com/office/drawing/2014/main" id="{9FAC650A-7925-0C41-B1FA-CA451FC9BBB7}"/>
                </a:ext>
              </a:extLst>
            </p:cNvPr>
            <p:cNvSpPr/>
            <p:nvPr/>
          </p:nvSpPr>
          <p:spPr>
            <a:xfrm>
              <a:off x="6288549" y="4577551"/>
              <a:ext cx="410664" cy="400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Box 26">
            <a:extLst>
              <a:ext uri="{FF2B5EF4-FFF2-40B4-BE49-F238E27FC236}">
                <a16:creationId xmlns:a16="http://schemas.microsoft.com/office/drawing/2014/main" id="{61C766C9-061B-D645-8E10-333D55C74324}"/>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054">
            <a:extLst>
              <a:ext uri="{FF2B5EF4-FFF2-40B4-BE49-F238E27FC236}">
                <a16:creationId xmlns:a16="http://schemas.microsoft.com/office/drawing/2014/main" id="{1AE595CF-F66E-EA42-8E42-4AFE1AFA0D44}"/>
              </a:ext>
            </a:extLst>
          </p:cNvPr>
          <p:cNvSpPr>
            <a:spLocks noChangeArrowheads="1"/>
          </p:cNvSpPr>
          <p:nvPr/>
        </p:nvSpPr>
        <p:spPr bwMode="auto">
          <a:xfrm>
            <a:off x="5971120" y="1222513"/>
            <a:ext cx="5988216" cy="537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10000"/>
              </a:lnSpc>
              <a:spcBef>
                <a:spcPct val="20000"/>
              </a:spcBef>
              <a:buClr>
                <a:schemeClr val="bg1"/>
              </a:buClr>
              <a:buSzPct val="125000"/>
              <a:buFontTx/>
              <a:buChar char="•"/>
            </a:pPr>
            <a:r>
              <a:rPr lang="en-US" altLang="en-US" sz="2600" dirty="0">
                <a:solidFill>
                  <a:schemeClr val="bg1"/>
                </a:solidFill>
              </a:rPr>
              <a:t>Average difference between age-corrected normal sensitivity and measured threshold sensitivity values at all test point locations (e.g., values in the total deviation plot)</a:t>
            </a:r>
          </a:p>
          <a:p>
            <a:pPr>
              <a:lnSpc>
                <a:spcPct val="110000"/>
              </a:lnSpc>
              <a:spcBef>
                <a:spcPct val="20000"/>
              </a:spcBef>
              <a:buClr>
                <a:schemeClr val="bg1"/>
              </a:buClr>
              <a:buSzPct val="125000"/>
              <a:buFontTx/>
              <a:buChar char="•"/>
            </a:pPr>
            <a:r>
              <a:rPr lang="en-US" altLang="en-US" sz="2600" dirty="0">
                <a:solidFill>
                  <a:schemeClr val="bg1"/>
                </a:solidFill>
              </a:rPr>
              <a:t>Positive value = ‘elevated’ field</a:t>
            </a:r>
          </a:p>
          <a:p>
            <a:pPr>
              <a:lnSpc>
                <a:spcPct val="110000"/>
              </a:lnSpc>
              <a:spcBef>
                <a:spcPct val="20000"/>
              </a:spcBef>
              <a:buClr>
                <a:schemeClr val="bg1"/>
              </a:buClr>
              <a:buSzPct val="125000"/>
              <a:buFontTx/>
              <a:buChar char="•"/>
            </a:pPr>
            <a:r>
              <a:rPr lang="en-US" altLang="en-US" sz="2600" dirty="0">
                <a:solidFill>
                  <a:schemeClr val="bg1"/>
                </a:solidFill>
              </a:rPr>
              <a:t>Negative value = ‘depressed’ field </a:t>
            </a:r>
            <a:r>
              <a:rPr lang="en-US" altLang="en-US" sz="1800" i="1" dirty="0">
                <a:solidFill>
                  <a:schemeClr val="bg1"/>
                </a:solidFill>
              </a:rPr>
              <a:t>(Cannot differentiate between diffuse vs. focal defect)</a:t>
            </a:r>
          </a:p>
          <a:p>
            <a:pPr>
              <a:lnSpc>
                <a:spcPct val="110000"/>
              </a:lnSpc>
              <a:spcBef>
                <a:spcPct val="20000"/>
              </a:spcBef>
              <a:buClr>
                <a:schemeClr val="bg1"/>
              </a:buClr>
              <a:buSzPct val="125000"/>
              <a:buFontTx/>
              <a:buChar char="•"/>
            </a:pPr>
            <a:r>
              <a:rPr lang="en-US" altLang="en-US" dirty="0">
                <a:solidFill>
                  <a:schemeClr val="bg1"/>
                </a:solidFill>
              </a:rPr>
              <a:t>Provides similar information to total deviation </a:t>
            </a:r>
          </a:p>
          <a:p>
            <a:pPr>
              <a:lnSpc>
                <a:spcPct val="110000"/>
              </a:lnSpc>
              <a:spcBef>
                <a:spcPct val="20000"/>
              </a:spcBef>
              <a:buClr>
                <a:schemeClr val="bg1"/>
              </a:buClr>
              <a:buSzPct val="125000"/>
              <a:buFontTx/>
              <a:buChar char="•"/>
            </a:pPr>
            <a:r>
              <a:rPr lang="en-US" altLang="en-US" dirty="0">
                <a:solidFill>
                  <a:schemeClr val="bg1"/>
                </a:solidFill>
              </a:rPr>
              <a:t>Cannot confirm the presence of a scotoma</a:t>
            </a:r>
          </a:p>
        </p:txBody>
      </p:sp>
      <p:sp>
        <p:nvSpPr>
          <p:cNvPr id="50181" name="Text Box 2059">
            <a:extLst>
              <a:ext uri="{FF2B5EF4-FFF2-40B4-BE49-F238E27FC236}">
                <a16:creationId xmlns:a16="http://schemas.microsoft.com/office/drawing/2014/main" id="{62C172C0-0309-B840-A8C9-3AFFD0A72DE3}"/>
              </a:ext>
            </a:extLst>
          </p:cNvPr>
          <p:cNvSpPr txBox="1">
            <a:spLocks noChangeArrowheads="1"/>
          </p:cNvSpPr>
          <p:nvPr/>
        </p:nvSpPr>
        <p:spPr bwMode="auto">
          <a:xfrm>
            <a:off x="1665578" y="5042555"/>
            <a:ext cx="4430422" cy="11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NZ" altLang="en-US" sz="2000" dirty="0">
                <a:solidFill>
                  <a:schemeClr val="bg1"/>
                </a:solidFill>
              </a:rPr>
              <a:t>VFI:    Visual Field Index</a:t>
            </a:r>
          </a:p>
          <a:p>
            <a:pPr eaLnBrk="1" hangingPunct="1">
              <a:lnSpc>
                <a:spcPct val="120000"/>
              </a:lnSpc>
            </a:pPr>
            <a:r>
              <a:rPr lang="en-NZ" altLang="en-US" sz="2000" b="1" dirty="0">
                <a:solidFill>
                  <a:srgbClr val="FFFF00"/>
                </a:solidFill>
              </a:rPr>
              <a:t>MD:    Mean Deviation</a:t>
            </a:r>
            <a:r>
              <a:rPr lang="en-NZ" altLang="en-US" sz="2000" dirty="0">
                <a:solidFill>
                  <a:schemeClr val="bg1"/>
                </a:solidFill>
              </a:rPr>
              <a:t/>
            </a:r>
            <a:br>
              <a:rPr lang="en-NZ" altLang="en-US" sz="2000" dirty="0">
                <a:solidFill>
                  <a:schemeClr val="bg1"/>
                </a:solidFill>
              </a:rPr>
            </a:br>
            <a:r>
              <a:rPr lang="en-NZ" altLang="en-US" sz="2000" dirty="0">
                <a:solidFill>
                  <a:schemeClr val="bg1"/>
                </a:solidFill>
              </a:rPr>
              <a:t>PSD:  Pattern Standard Deviation</a:t>
            </a:r>
            <a:endParaRPr lang="en-AU" altLang="en-US" sz="2000" dirty="0">
              <a:solidFill>
                <a:schemeClr val="bg1"/>
              </a:solidFill>
            </a:endParaRPr>
          </a:p>
        </p:txBody>
      </p:sp>
      <p:pic>
        <p:nvPicPr>
          <p:cNvPr id="9" name="Picture 8">
            <a:extLst>
              <a:ext uri="{FF2B5EF4-FFF2-40B4-BE49-F238E27FC236}">
                <a16:creationId xmlns:a16="http://schemas.microsoft.com/office/drawing/2014/main" id="{06A30905-650D-8747-9AAB-3E1EFC53B7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851" y="1972351"/>
            <a:ext cx="5455622" cy="2913298"/>
          </a:xfrm>
          <a:prstGeom prst="rect">
            <a:avLst/>
          </a:prstGeom>
        </p:spPr>
      </p:pic>
      <p:sp>
        <p:nvSpPr>
          <p:cNvPr id="10" name="Text Box 26">
            <a:extLst>
              <a:ext uri="{FF2B5EF4-FFF2-40B4-BE49-F238E27FC236}">
                <a16:creationId xmlns:a16="http://schemas.microsoft.com/office/drawing/2014/main" id="{E730162D-1EC8-6543-8714-BC09F2162AE3}"/>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
        <p:nvSpPr>
          <p:cNvPr id="2" name="Rectangle 1">
            <a:extLst>
              <a:ext uri="{FF2B5EF4-FFF2-40B4-BE49-F238E27FC236}">
                <a16:creationId xmlns:a16="http://schemas.microsoft.com/office/drawing/2014/main" id="{EF92DC67-5AB6-BC4F-AD52-9A4065756BC7}"/>
              </a:ext>
            </a:extLst>
          </p:cNvPr>
          <p:cNvSpPr/>
          <p:nvPr/>
        </p:nvSpPr>
        <p:spPr>
          <a:xfrm>
            <a:off x="550229" y="3214506"/>
            <a:ext cx="5218205" cy="7758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057">
            <a:extLst>
              <a:ext uri="{FF2B5EF4-FFF2-40B4-BE49-F238E27FC236}">
                <a16:creationId xmlns:a16="http://schemas.microsoft.com/office/drawing/2014/main" id="{12DEEAAB-0D02-3E46-8831-FFADE0DF64C7}"/>
              </a:ext>
            </a:extLst>
          </p:cNvPr>
          <p:cNvSpPr txBox="1">
            <a:spLocks noChangeArrowheads="1"/>
          </p:cNvSpPr>
          <p:nvPr/>
        </p:nvSpPr>
        <p:spPr>
          <a:xfrm>
            <a:off x="2479965" y="430739"/>
            <a:ext cx="7869382" cy="7917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gn="ctr"/>
            <a:r>
              <a:rPr lang="en-NZ" altLang="en-US" dirty="0"/>
              <a:t>Global indices: </a:t>
            </a:r>
            <a:r>
              <a:rPr lang="en-NZ" altLang="en-US" dirty="0">
                <a:solidFill>
                  <a:srgbClr val="FFFF00"/>
                </a:solidFill>
              </a:rPr>
              <a:t>Mean Deviation </a:t>
            </a:r>
            <a:endParaRPr lang="en-AU" altLang="en-US" dirty="0">
              <a:solidFill>
                <a:srgbClr val="FFFF00"/>
              </a:solidFill>
            </a:endParaRPr>
          </a:p>
        </p:txBody>
      </p:sp>
    </p:spTree>
    <p:extLst>
      <p:ext uri="{BB962C8B-B14F-4D97-AF65-F5344CB8AC3E}">
        <p14:creationId xmlns:p14="http://schemas.microsoft.com/office/powerpoint/2010/main" val="2873454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057">
            <a:extLst>
              <a:ext uri="{FF2B5EF4-FFF2-40B4-BE49-F238E27FC236}">
                <a16:creationId xmlns:a16="http://schemas.microsoft.com/office/drawing/2014/main" id="{3950C48F-9618-C644-8051-55ADAE244D84}"/>
              </a:ext>
            </a:extLst>
          </p:cNvPr>
          <p:cNvSpPr>
            <a:spLocks noGrp="1" noChangeArrowheads="1"/>
          </p:cNvSpPr>
          <p:nvPr>
            <p:ph type="title" idx="4294967295"/>
          </p:nvPr>
        </p:nvSpPr>
        <p:spPr>
          <a:xfrm>
            <a:off x="2479965" y="430739"/>
            <a:ext cx="7869382" cy="791774"/>
          </a:xfrm>
        </p:spPr>
        <p:txBody>
          <a:bodyPr>
            <a:normAutofit fontScale="90000"/>
          </a:bodyPr>
          <a:lstStyle/>
          <a:p>
            <a:pPr eaLnBrk="1" hangingPunct="1"/>
            <a:r>
              <a:rPr lang="en-NZ" altLang="en-US" dirty="0"/>
              <a:t>Global indices: </a:t>
            </a:r>
            <a:r>
              <a:rPr lang="en-NZ" altLang="en-US" dirty="0">
                <a:solidFill>
                  <a:srgbClr val="FFFF00"/>
                </a:solidFill>
              </a:rPr>
              <a:t>Pattern Standard Deviation</a:t>
            </a:r>
            <a:endParaRPr lang="en-AU" altLang="en-US" dirty="0">
              <a:solidFill>
                <a:srgbClr val="FFFF00"/>
              </a:solidFill>
            </a:endParaRPr>
          </a:p>
        </p:txBody>
      </p:sp>
      <p:sp>
        <p:nvSpPr>
          <p:cNvPr id="50181" name="Text Box 2059">
            <a:extLst>
              <a:ext uri="{FF2B5EF4-FFF2-40B4-BE49-F238E27FC236}">
                <a16:creationId xmlns:a16="http://schemas.microsoft.com/office/drawing/2014/main" id="{62C172C0-0309-B840-A8C9-3AFFD0A72DE3}"/>
              </a:ext>
            </a:extLst>
          </p:cNvPr>
          <p:cNvSpPr txBox="1">
            <a:spLocks noChangeArrowheads="1"/>
          </p:cNvSpPr>
          <p:nvPr/>
        </p:nvSpPr>
        <p:spPr bwMode="auto">
          <a:xfrm>
            <a:off x="1665578" y="5042555"/>
            <a:ext cx="4430422" cy="11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NZ" altLang="en-US" sz="2000" dirty="0">
                <a:solidFill>
                  <a:schemeClr val="bg1"/>
                </a:solidFill>
              </a:rPr>
              <a:t>VFI:    Visual Field Index</a:t>
            </a:r>
          </a:p>
          <a:p>
            <a:pPr eaLnBrk="1" hangingPunct="1">
              <a:lnSpc>
                <a:spcPct val="120000"/>
              </a:lnSpc>
            </a:pPr>
            <a:r>
              <a:rPr lang="en-NZ" altLang="en-US" sz="2000" dirty="0">
                <a:solidFill>
                  <a:schemeClr val="bg1"/>
                </a:solidFill>
              </a:rPr>
              <a:t>MD:    Mean Deviation</a:t>
            </a:r>
            <a:br>
              <a:rPr lang="en-NZ" altLang="en-US" sz="2000" dirty="0">
                <a:solidFill>
                  <a:schemeClr val="bg1"/>
                </a:solidFill>
              </a:rPr>
            </a:br>
            <a:r>
              <a:rPr lang="en-NZ" altLang="en-US" sz="2000" b="1" dirty="0">
                <a:solidFill>
                  <a:srgbClr val="FFFF00"/>
                </a:solidFill>
              </a:rPr>
              <a:t>PSD:  Pattern Standard Deviation</a:t>
            </a:r>
            <a:endParaRPr lang="en-AU" altLang="en-US" sz="2000" b="1" dirty="0">
              <a:solidFill>
                <a:srgbClr val="FFFF00"/>
              </a:solidFill>
            </a:endParaRPr>
          </a:p>
        </p:txBody>
      </p:sp>
      <p:sp>
        <p:nvSpPr>
          <p:cNvPr id="10" name="Text Box 26">
            <a:extLst>
              <a:ext uri="{FF2B5EF4-FFF2-40B4-BE49-F238E27FC236}">
                <a16:creationId xmlns:a16="http://schemas.microsoft.com/office/drawing/2014/main" id="{E730162D-1EC8-6543-8714-BC09F2162AE3}"/>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
        <p:nvSpPr>
          <p:cNvPr id="8" name="Rectangle 2054">
            <a:extLst>
              <a:ext uri="{FF2B5EF4-FFF2-40B4-BE49-F238E27FC236}">
                <a16:creationId xmlns:a16="http://schemas.microsoft.com/office/drawing/2014/main" id="{1058E8A9-BAF3-DA42-9992-979B86AEC418}"/>
              </a:ext>
            </a:extLst>
          </p:cNvPr>
          <p:cNvSpPr>
            <a:spLocks noChangeArrowheads="1"/>
          </p:cNvSpPr>
          <p:nvPr/>
        </p:nvSpPr>
        <p:spPr bwMode="auto">
          <a:xfrm>
            <a:off x="6185160" y="1387199"/>
            <a:ext cx="5899056" cy="46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20000"/>
              </a:lnSpc>
              <a:spcBef>
                <a:spcPct val="20000"/>
              </a:spcBef>
              <a:buClr>
                <a:schemeClr val="bg1"/>
              </a:buClr>
              <a:buSzPct val="125000"/>
              <a:buFontTx/>
              <a:buChar char="•"/>
            </a:pPr>
            <a:r>
              <a:rPr lang="en-US" altLang="en-US" sz="2600" dirty="0">
                <a:solidFill>
                  <a:schemeClr val="bg1"/>
                </a:solidFill>
              </a:rPr>
              <a:t>Also derived from the total deviation plot</a:t>
            </a:r>
          </a:p>
          <a:p>
            <a:pPr>
              <a:lnSpc>
                <a:spcPct val="120000"/>
              </a:lnSpc>
              <a:spcBef>
                <a:spcPct val="20000"/>
              </a:spcBef>
              <a:buClr>
                <a:schemeClr val="bg1"/>
              </a:buClr>
              <a:buSzPct val="125000"/>
              <a:buFontTx/>
              <a:buChar char="•"/>
            </a:pPr>
            <a:r>
              <a:rPr lang="en-US" altLang="en-US" sz="2600" dirty="0">
                <a:solidFill>
                  <a:schemeClr val="bg1"/>
                </a:solidFill>
              </a:rPr>
              <a:t>Indicates the degree to which the values differ from each other</a:t>
            </a:r>
          </a:p>
          <a:p>
            <a:pPr>
              <a:lnSpc>
                <a:spcPct val="120000"/>
              </a:lnSpc>
              <a:spcBef>
                <a:spcPct val="20000"/>
              </a:spcBef>
              <a:buClr>
                <a:schemeClr val="bg1"/>
              </a:buClr>
              <a:buSzPct val="125000"/>
              <a:buFontTx/>
              <a:buChar char="•"/>
            </a:pPr>
            <a:r>
              <a:rPr lang="en-US" altLang="en-US" sz="2600" dirty="0">
                <a:solidFill>
                  <a:schemeClr val="bg1"/>
                </a:solidFill>
              </a:rPr>
              <a:t>Highlights ‘roughness’ </a:t>
            </a:r>
            <a:br>
              <a:rPr lang="en-US" altLang="en-US" sz="2600" dirty="0">
                <a:solidFill>
                  <a:schemeClr val="bg1"/>
                </a:solidFill>
              </a:rPr>
            </a:br>
            <a:r>
              <a:rPr lang="en-US" altLang="en-US" sz="2600" dirty="0">
                <a:solidFill>
                  <a:schemeClr val="bg1"/>
                </a:solidFill>
              </a:rPr>
              <a:t>or ‘pot-holes’ in the hill of vision</a:t>
            </a:r>
          </a:p>
          <a:p>
            <a:pPr>
              <a:lnSpc>
                <a:spcPct val="120000"/>
              </a:lnSpc>
              <a:spcBef>
                <a:spcPct val="20000"/>
              </a:spcBef>
              <a:buClr>
                <a:schemeClr val="bg1"/>
              </a:buClr>
              <a:buSzPct val="125000"/>
              <a:buFontTx/>
              <a:buChar char="•"/>
            </a:pPr>
            <a:r>
              <a:rPr lang="en-US" altLang="en-US" sz="2600" dirty="0">
                <a:solidFill>
                  <a:schemeClr val="bg1"/>
                </a:solidFill>
              </a:rPr>
              <a:t>Provides similar information to the pattern deviation</a:t>
            </a:r>
          </a:p>
          <a:p>
            <a:pPr>
              <a:lnSpc>
                <a:spcPct val="120000"/>
              </a:lnSpc>
              <a:spcBef>
                <a:spcPct val="20000"/>
              </a:spcBef>
              <a:buClr>
                <a:schemeClr val="bg1"/>
              </a:buClr>
              <a:buSzPct val="125000"/>
              <a:buFontTx/>
              <a:buChar char="•"/>
            </a:pPr>
            <a:r>
              <a:rPr lang="en-US" altLang="en-US" sz="2600" dirty="0">
                <a:solidFill>
                  <a:schemeClr val="bg1"/>
                </a:solidFill>
              </a:rPr>
              <a:t>Calls attention to scotomas</a:t>
            </a:r>
          </a:p>
        </p:txBody>
      </p:sp>
      <p:pic>
        <p:nvPicPr>
          <p:cNvPr id="11" name="Picture 10">
            <a:extLst>
              <a:ext uri="{FF2B5EF4-FFF2-40B4-BE49-F238E27FC236}">
                <a16:creationId xmlns:a16="http://schemas.microsoft.com/office/drawing/2014/main" id="{D2D2816A-1AEC-7E42-A0E2-75C88479FC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851" y="1972351"/>
            <a:ext cx="5455622" cy="2913298"/>
          </a:xfrm>
          <a:prstGeom prst="rect">
            <a:avLst/>
          </a:prstGeom>
        </p:spPr>
      </p:pic>
      <p:sp>
        <p:nvSpPr>
          <p:cNvPr id="12" name="Rectangle 11">
            <a:extLst>
              <a:ext uri="{FF2B5EF4-FFF2-40B4-BE49-F238E27FC236}">
                <a16:creationId xmlns:a16="http://schemas.microsoft.com/office/drawing/2014/main" id="{18565665-E7BE-1741-9B50-C9C72F202755}"/>
              </a:ext>
            </a:extLst>
          </p:cNvPr>
          <p:cNvSpPr/>
          <p:nvPr/>
        </p:nvSpPr>
        <p:spPr>
          <a:xfrm>
            <a:off x="523559" y="3934943"/>
            <a:ext cx="5218205" cy="7758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553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057">
            <a:extLst>
              <a:ext uri="{FF2B5EF4-FFF2-40B4-BE49-F238E27FC236}">
                <a16:creationId xmlns:a16="http://schemas.microsoft.com/office/drawing/2014/main" id="{3950C48F-9618-C644-8051-55ADAE244D84}"/>
              </a:ext>
            </a:extLst>
          </p:cNvPr>
          <p:cNvSpPr>
            <a:spLocks noGrp="1" noChangeArrowheads="1"/>
          </p:cNvSpPr>
          <p:nvPr>
            <p:ph type="title" idx="4294967295"/>
          </p:nvPr>
        </p:nvSpPr>
        <p:spPr>
          <a:xfrm>
            <a:off x="2479965" y="430739"/>
            <a:ext cx="7869382" cy="791774"/>
          </a:xfrm>
        </p:spPr>
        <p:txBody>
          <a:bodyPr>
            <a:normAutofit/>
          </a:bodyPr>
          <a:lstStyle/>
          <a:p>
            <a:pPr algn="ctr" eaLnBrk="1" hangingPunct="1"/>
            <a:r>
              <a:rPr lang="en-NZ" altLang="en-US" sz="3200" dirty="0"/>
              <a:t>Global indices: </a:t>
            </a:r>
            <a:r>
              <a:rPr lang="en-NZ" altLang="en-US" sz="3200" dirty="0">
                <a:solidFill>
                  <a:srgbClr val="FFFF00"/>
                </a:solidFill>
              </a:rPr>
              <a:t>Visual Field Index</a:t>
            </a:r>
            <a:endParaRPr lang="en-AU" altLang="en-US" sz="3200" dirty="0">
              <a:solidFill>
                <a:srgbClr val="FFFF00"/>
              </a:solidFill>
            </a:endParaRPr>
          </a:p>
        </p:txBody>
      </p:sp>
      <p:sp>
        <p:nvSpPr>
          <p:cNvPr id="50181" name="Text Box 2059">
            <a:extLst>
              <a:ext uri="{FF2B5EF4-FFF2-40B4-BE49-F238E27FC236}">
                <a16:creationId xmlns:a16="http://schemas.microsoft.com/office/drawing/2014/main" id="{62C172C0-0309-B840-A8C9-3AFFD0A72DE3}"/>
              </a:ext>
            </a:extLst>
          </p:cNvPr>
          <p:cNvSpPr txBox="1">
            <a:spLocks noChangeArrowheads="1"/>
          </p:cNvSpPr>
          <p:nvPr/>
        </p:nvSpPr>
        <p:spPr bwMode="auto">
          <a:xfrm>
            <a:off x="1665578" y="5042555"/>
            <a:ext cx="4430422" cy="11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20000"/>
              </a:lnSpc>
            </a:pPr>
            <a:r>
              <a:rPr lang="en-NZ" altLang="en-US" sz="2000" b="1" dirty="0">
                <a:solidFill>
                  <a:srgbClr val="FFFF00"/>
                </a:solidFill>
              </a:rPr>
              <a:t>VFI:    Visual Field Index</a:t>
            </a:r>
          </a:p>
          <a:p>
            <a:pPr eaLnBrk="1" hangingPunct="1">
              <a:lnSpc>
                <a:spcPct val="120000"/>
              </a:lnSpc>
            </a:pPr>
            <a:r>
              <a:rPr lang="en-NZ" altLang="en-US" sz="2000" dirty="0">
                <a:solidFill>
                  <a:schemeClr val="bg1"/>
                </a:solidFill>
              </a:rPr>
              <a:t>MD:    Mean Deviation</a:t>
            </a:r>
            <a:br>
              <a:rPr lang="en-NZ" altLang="en-US" sz="2000" dirty="0">
                <a:solidFill>
                  <a:schemeClr val="bg1"/>
                </a:solidFill>
              </a:rPr>
            </a:br>
            <a:r>
              <a:rPr lang="en-NZ" altLang="en-US" sz="2000" dirty="0">
                <a:solidFill>
                  <a:schemeClr val="bg1"/>
                </a:solidFill>
              </a:rPr>
              <a:t>PSD:  Pattern Standard Deviation</a:t>
            </a:r>
            <a:endParaRPr lang="en-AU" altLang="en-US" sz="2000" dirty="0">
              <a:solidFill>
                <a:schemeClr val="bg1"/>
              </a:solidFill>
            </a:endParaRPr>
          </a:p>
        </p:txBody>
      </p:sp>
      <p:sp>
        <p:nvSpPr>
          <p:cNvPr id="8" name="Rectangle 2054">
            <a:extLst>
              <a:ext uri="{FF2B5EF4-FFF2-40B4-BE49-F238E27FC236}">
                <a16:creationId xmlns:a16="http://schemas.microsoft.com/office/drawing/2014/main" id="{1058E8A9-BAF3-DA42-9992-979B86AEC418}"/>
              </a:ext>
            </a:extLst>
          </p:cNvPr>
          <p:cNvSpPr>
            <a:spLocks noChangeArrowheads="1"/>
          </p:cNvSpPr>
          <p:nvPr/>
        </p:nvSpPr>
        <p:spPr bwMode="auto">
          <a:xfrm>
            <a:off x="5860473" y="1222513"/>
            <a:ext cx="6096001" cy="462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10000"/>
              </a:lnSpc>
              <a:spcBef>
                <a:spcPct val="20000"/>
              </a:spcBef>
              <a:buClr>
                <a:schemeClr val="bg1"/>
              </a:buClr>
              <a:buSzPct val="125000"/>
              <a:buFontTx/>
              <a:buChar char="•"/>
            </a:pPr>
            <a:r>
              <a:rPr lang="en-US" altLang="en-US" sz="2600" dirty="0">
                <a:solidFill>
                  <a:schemeClr val="bg1"/>
                </a:solidFill>
              </a:rPr>
              <a:t>An enhancement of MD that is less affected by cataract and more sensitive to changes near the center of the field to improve correspondence to retinal ganglion cell loss</a:t>
            </a:r>
          </a:p>
          <a:p>
            <a:pPr>
              <a:lnSpc>
                <a:spcPct val="110000"/>
              </a:lnSpc>
              <a:spcBef>
                <a:spcPct val="20000"/>
              </a:spcBef>
              <a:buClr>
                <a:schemeClr val="bg1"/>
              </a:buClr>
              <a:buSzPct val="125000"/>
              <a:buFontTx/>
              <a:buChar char="•"/>
            </a:pPr>
            <a:r>
              <a:rPr lang="en-US" altLang="en-US" sz="2600" dirty="0">
                <a:solidFill>
                  <a:schemeClr val="bg1"/>
                </a:solidFill>
              </a:rPr>
              <a:t>Normal visual field is associated with values near 100%, while perimetric blindness has values approaching 0%</a:t>
            </a:r>
          </a:p>
          <a:p>
            <a:pPr>
              <a:lnSpc>
                <a:spcPct val="110000"/>
              </a:lnSpc>
              <a:spcBef>
                <a:spcPct val="20000"/>
              </a:spcBef>
              <a:buClr>
                <a:schemeClr val="bg1"/>
              </a:buClr>
              <a:buSzPct val="125000"/>
              <a:buFontTx/>
              <a:buChar char="•"/>
            </a:pPr>
            <a:r>
              <a:rPr lang="en-US" altLang="en-US" sz="2600" dirty="0">
                <a:solidFill>
                  <a:schemeClr val="bg1"/>
                </a:solidFill>
              </a:rPr>
              <a:t>VFI or MD are the indices used to determine the rate of progression</a:t>
            </a:r>
          </a:p>
        </p:txBody>
      </p:sp>
      <p:sp>
        <p:nvSpPr>
          <p:cNvPr id="3" name="Rectangle 2">
            <a:extLst>
              <a:ext uri="{FF2B5EF4-FFF2-40B4-BE49-F238E27FC236}">
                <a16:creationId xmlns:a16="http://schemas.microsoft.com/office/drawing/2014/main" id="{B774E615-5F3E-FF43-AF88-BEDFCF9ABFA5}"/>
              </a:ext>
            </a:extLst>
          </p:cNvPr>
          <p:cNvSpPr/>
          <p:nvPr/>
        </p:nvSpPr>
        <p:spPr>
          <a:xfrm>
            <a:off x="5500255" y="6419976"/>
            <a:ext cx="6096000" cy="299184"/>
          </a:xfrm>
          <a:prstGeom prst="rect">
            <a:avLst/>
          </a:prstGeom>
        </p:spPr>
        <p:txBody>
          <a:bodyPr>
            <a:spAutoFit/>
          </a:bodyPr>
          <a:lstStyle/>
          <a:p>
            <a:pPr>
              <a:lnSpc>
                <a:spcPct val="120000"/>
              </a:lnSpc>
              <a:spcBef>
                <a:spcPct val="20000"/>
              </a:spcBef>
              <a:buClr>
                <a:schemeClr val="bg1"/>
              </a:buClr>
              <a:buSzPct val="125000"/>
              <a:buFontTx/>
              <a:buNone/>
            </a:pPr>
            <a:r>
              <a:rPr lang="en-US" altLang="en-US" sz="1200" dirty="0" err="1">
                <a:solidFill>
                  <a:schemeClr val="bg1"/>
                </a:solidFill>
              </a:rPr>
              <a:t>Heijl</a:t>
            </a:r>
            <a:r>
              <a:rPr lang="en-US" altLang="en-US" sz="1200" dirty="0">
                <a:solidFill>
                  <a:schemeClr val="bg1"/>
                </a:solidFill>
              </a:rPr>
              <a:t> A, Patella VM, Bengtson B. Effective perimetry 4</a:t>
            </a:r>
            <a:r>
              <a:rPr lang="en-US" altLang="en-US" sz="1200" baseline="30000" dirty="0">
                <a:solidFill>
                  <a:schemeClr val="bg1"/>
                </a:solidFill>
              </a:rPr>
              <a:t>th</a:t>
            </a:r>
            <a:r>
              <a:rPr lang="en-US" altLang="en-US" sz="1200" dirty="0">
                <a:solidFill>
                  <a:schemeClr val="bg1"/>
                </a:solidFill>
              </a:rPr>
              <a:t> ed. Dublin: Zeiss; 2012; 5-7.</a:t>
            </a:r>
          </a:p>
        </p:txBody>
      </p:sp>
      <p:pic>
        <p:nvPicPr>
          <p:cNvPr id="10" name="Picture 9">
            <a:extLst>
              <a:ext uri="{FF2B5EF4-FFF2-40B4-BE49-F238E27FC236}">
                <a16:creationId xmlns:a16="http://schemas.microsoft.com/office/drawing/2014/main" id="{451DFB2F-81BC-6043-91A7-87FDFA490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4851" y="1972351"/>
            <a:ext cx="5455622" cy="2913298"/>
          </a:xfrm>
          <a:prstGeom prst="rect">
            <a:avLst/>
          </a:prstGeom>
        </p:spPr>
      </p:pic>
      <p:sp>
        <p:nvSpPr>
          <p:cNvPr id="11" name="Rectangle 10">
            <a:extLst>
              <a:ext uri="{FF2B5EF4-FFF2-40B4-BE49-F238E27FC236}">
                <a16:creationId xmlns:a16="http://schemas.microsoft.com/office/drawing/2014/main" id="{6254EC7D-4077-FB45-8DF1-04B7648C9019}"/>
              </a:ext>
            </a:extLst>
          </p:cNvPr>
          <p:cNvSpPr/>
          <p:nvPr/>
        </p:nvSpPr>
        <p:spPr>
          <a:xfrm>
            <a:off x="523559" y="2175416"/>
            <a:ext cx="2815387" cy="7758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688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B4CC8-72A1-764F-9820-6A41226E1D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5778" y="111003"/>
            <a:ext cx="9357121" cy="6635993"/>
          </a:xfrm>
          <a:prstGeom prst="rect">
            <a:avLst/>
          </a:prstGeom>
        </p:spPr>
      </p:pic>
    </p:spTree>
    <p:extLst>
      <p:ext uri="{BB962C8B-B14F-4D97-AF65-F5344CB8AC3E}">
        <p14:creationId xmlns:p14="http://schemas.microsoft.com/office/powerpoint/2010/main" val="359569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6AC6BD3-BD87-FC48-B006-FAC55A5722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3596" y="3255818"/>
            <a:ext cx="4518328" cy="1224653"/>
          </a:xfrm>
          <a:prstGeom prst="rect">
            <a:avLst/>
          </a:prstGeom>
          <a:ln w="28575">
            <a:solidFill>
              <a:srgbClr val="FF0000"/>
            </a:solidFill>
          </a:ln>
        </p:spPr>
      </p:pic>
      <p:sp>
        <p:nvSpPr>
          <p:cNvPr id="42" name="Text Box 26">
            <a:extLst>
              <a:ext uri="{FF2B5EF4-FFF2-40B4-BE49-F238E27FC236}">
                <a16:creationId xmlns:a16="http://schemas.microsoft.com/office/drawing/2014/main" id="{9662E76C-75F7-3E47-AAAD-BE7396DD5D52}"/>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grpSp>
        <p:nvGrpSpPr>
          <p:cNvPr id="6" name="Group 5">
            <a:extLst>
              <a:ext uri="{FF2B5EF4-FFF2-40B4-BE49-F238E27FC236}">
                <a16:creationId xmlns:a16="http://schemas.microsoft.com/office/drawing/2014/main" id="{C895AA45-7ECF-954C-97FD-9F4B8D3FEC84}"/>
              </a:ext>
            </a:extLst>
          </p:cNvPr>
          <p:cNvGrpSpPr/>
          <p:nvPr/>
        </p:nvGrpSpPr>
        <p:grpSpPr>
          <a:xfrm>
            <a:off x="1708616" y="88227"/>
            <a:ext cx="4978467" cy="6681546"/>
            <a:chOff x="1708616" y="88227"/>
            <a:chExt cx="4978467" cy="6681546"/>
          </a:xfrm>
        </p:grpSpPr>
        <p:grpSp>
          <p:nvGrpSpPr>
            <p:cNvPr id="13" name="Group 12">
              <a:extLst>
                <a:ext uri="{FF2B5EF4-FFF2-40B4-BE49-F238E27FC236}">
                  <a16:creationId xmlns:a16="http://schemas.microsoft.com/office/drawing/2014/main" id="{4EC0C295-E2A6-8548-BAAA-5190C74F7F37}"/>
                </a:ext>
              </a:extLst>
            </p:cNvPr>
            <p:cNvGrpSpPr/>
            <p:nvPr/>
          </p:nvGrpSpPr>
          <p:grpSpPr>
            <a:xfrm>
              <a:off x="1708616" y="88227"/>
              <a:ext cx="4978467" cy="6681546"/>
              <a:chOff x="1708616" y="88227"/>
              <a:chExt cx="4978467" cy="6681546"/>
            </a:xfrm>
          </p:grpSpPr>
          <p:pic>
            <p:nvPicPr>
              <p:cNvPr id="14" name="Picture 13">
                <a:extLst>
                  <a:ext uri="{FF2B5EF4-FFF2-40B4-BE49-F238E27FC236}">
                    <a16:creationId xmlns:a16="http://schemas.microsoft.com/office/drawing/2014/main" id="{D896AF7B-9A00-BE45-9E99-755841F3B7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15" name="Straight Connector 14">
                <a:extLst>
                  <a:ext uri="{FF2B5EF4-FFF2-40B4-BE49-F238E27FC236}">
                    <a16:creationId xmlns:a16="http://schemas.microsoft.com/office/drawing/2014/main" id="{A59528BF-20A2-454E-BFCE-928D76626AE5}"/>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3930B90-89C4-EC4D-B541-B7494F284378}"/>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181A0E5-EAF0-CF4B-A8BD-1ADF851EC047}"/>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EC9466-989B-D14D-9220-CFA1FB9F4123}"/>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A651998-C8A3-884D-B0B7-ED63AC79B9F2}"/>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6F62B1-0B6B-9B42-99DC-F40F2C1EC997}"/>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1D5F4C-A461-A54A-A76B-21FB255F7DEE}"/>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7E855E-1212-CF4C-8A03-D0A80D2DF05E}"/>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50AEA5-922B-8E48-BDF9-EE02FC7E206C}"/>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FF56C-6A4C-4544-8C09-0F35E2908952}"/>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D4250D-8877-B34E-9063-6413209C25A0}"/>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87448CB-4F04-3840-A4C3-CD10069BFFDE}"/>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5DF693-5A50-F44D-82ED-E2BCB5C2436C}"/>
                  </a:ext>
                </a:extLst>
              </p:cNvPr>
              <p:cNvCxnSpPr>
                <a:cxnSpLocks/>
              </p:cNvCxnSpPr>
              <p:nvPr/>
            </p:nvCxnSpPr>
            <p:spPr>
              <a:xfrm>
                <a:off x="5194463" y="4918814"/>
                <a:ext cx="1487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049C7EF-E1DE-7544-84A2-C6F4FE49F6ED}"/>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29" name="TextBox 28">
                <a:extLst>
                  <a:ext uri="{FF2B5EF4-FFF2-40B4-BE49-F238E27FC236}">
                    <a16:creationId xmlns:a16="http://schemas.microsoft.com/office/drawing/2014/main" id="{933BE7D8-DEDB-F14B-AC9D-9B1ACAE8675D}"/>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30" name="Straight Connector 29">
                <a:extLst>
                  <a:ext uri="{FF2B5EF4-FFF2-40B4-BE49-F238E27FC236}">
                    <a16:creationId xmlns:a16="http://schemas.microsoft.com/office/drawing/2014/main" id="{22CD5B39-B774-5A41-BB42-A17B9C5E6299}"/>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E13809-DE72-6D4A-A9C2-93A2216EAC97}"/>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97DE949-A756-F245-B023-8EA8258D683F}"/>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33" name="TextBox 32">
                <a:extLst>
                  <a:ext uri="{FF2B5EF4-FFF2-40B4-BE49-F238E27FC236}">
                    <a16:creationId xmlns:a16="http://schemas.microsoft.com/office/drawing/2014/main" id="{4A8F400F-2254-9147-8F39-AE35B3C715B0}"/>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34" name="TextBox 33">
                <a:extLst>
                  <a:ext uri="{FF2B5EF4-FFF2-40B4-BE49-F238E27FC236}">
                    <a16:creationId xmlns:a16="http://schemas.microsoft.com/office/drawing/2014/main" id="{4AA4DC87-DDFE-BD47-A835-57DE408F5E10}"/>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35" name="Straight Connector 34">
                <a:extLst>
                  <a:ext uri="{FF2B5EF4-FFF2-40B4-BE49-F238E27FC236}">
                    <a16:creationId xmlns:a16="http://schemas.microsoft.com/office/drawing/2014/main" id="{62B92A03-D80E-914E-AD40-CABB80A5ED2A}"/>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E0E2D6C-05AA-1D4A-AADD-E6426461DCCD}"/>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37" name="TextBox 36">
                <a:extLst>
                  <a:ext uri="{FF2B5EF4-FFF2-40B4-BE49-F238E27FC236}">
                    <a16:creationId xmlns:a16="http://schemas.microsoft.com/office/drawing/2014/main" id="{832D4547-23D3-5B49-A694-336B8C6AA544}"/>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38" name="TextBox 37">
                <a:extLst>
                  <a:ext uri="{FF2B5EF4-FFF2-40B4-BE49-F238E27FC236}">
                    <a16:creationId xmlns:a16="http://schemas.microsoft.com/office/drawing/2014/main" id="{F17F59C2-015B-4C46-86E3-717402A33004}"/>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
          <p:nvSpPr>
            <p:cNvPr id="43" name="Oval 42">
              <a:extLst>
                <a:ext uri="{FF2B5EF4-FFF2-40B4-BE49-F238E27FC236}">
                  <a16:creationId xmlns:a16="http://schemas.microsoft.com/office/drawing/2014/main" id="{3EDD78E6-433E-3146-9744-D0EC16EA849A}"/>
                </a:ext>
              </a:extLst>
            </p:cNvPr>
            <p:cNvSpPr/>
            <p:nvPr/>
          </p:nvSpPr>
          <p:spPr>
            <a:xfrm>
              <a:off x="6250006" y="3814610"/>
              <a:ext cx="410664" cy="400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F3E83F4-2B08-B84B-A9F1-6B661E08FF8E}"/>
              </a:ext>
            </a:extLst>
          </p:cNvPr>
          <p:cNvSpPr>
            <a:spLocks noGrp="1" noChangeArrowheads="1"/>
          </p:cNvSpPr>
          <p:nvPr>
            <p:ph type="title" idx="4294967295"/>
          </p:nvPr>
        </p:nvSpPr>
        <p:spPr>
          <a:xfrm>
            <a:off x="3401437" y="335112"/>
            <a:ext cx="6892925" cy="1143000"/>
          </a:xfrm>
        </p:spPr>
        <p:txBody>
          <a:bodyPr/>
          <a:lstStyle/>
          <a:p>
            <a:pPr eaLnBrk="1" hangingPunct="1"/>
            <a:r>
              <a:rPr lang="en-AU" altLang="en-US" sz="3500" dirty="0"/>
              <a:t>Zone 7: Glaucoma Hemifield Test </a:t>
            </a:r>
          </a:p>
        </p:txBody>
      </p:sp>
      <p:grpSp>
        <p:nvGrpSpPr>
          <p:cNvPr id="4" name="Group 3">
            <a:extLst>
              <a:ext uri="{FF2B5EF4-FFF2-40B4-BE49-F238E27FC236}">
                <a16:creationId xmlns:a16="http://schemas.microsoft.com/office/drawing/2014/main" id="{9BE96ABC-2AFE-7F40-B033-B250098DBC92}"/>
              </a:ext>
            </a:extLst>
          </p:cNvPr>
          <p:cNvGrpSpPr>
            <a:grpSpLocks noChangeAspect="1"/>
          </p:cNvGrpSpPr>
          <p:nvPr/>
        </p:nvGrpSpPr>
        <p:grpSpPr>
          <a:xfrm>
            <a:off x="1266878" y="1478113"/>
            <a:ext cx="5418085" cy="4410070"/>
            <a:chOff x="3089564" y="1731818"/>
            <a:chExt cx="5957454" cy="4849091"/>
          </a:xfrm>
        </p:grpSpPr>
        <p:sp>
          <p:nvSpPr>
            <p:cNvPr id="3" name="Rectangle 2">
              <a:extLst>
                <a:ext uri="{FF2B5EF4-FFF2-40B4-BE49-F238E27FC236}">
                  <a16:creationId xmlns:a16="http://schemas.microsoft.com/office/drawing/2014/main" id="{102D0881-ED1B-8548-B43E-34556B4A08E5}"/>
                </a:ext>
              </a:extLst>
            </p:cNvPr>
            <p:cNvSpPr/>
            <p:nvPr/>
          </p:nvSpPr>
          <p:spPr>
            <a:xfrm>
              <a:off x="3089564" y="1731818"/>
              <a:ext cx="5957454" cy="4849091"/>
            </a:xfrm>
            <a:prstGeom prst="rect">
              <a:avLst/>
            </a:prstGeom>
            <a:solidFill>
              <a:srgbClr val="0017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395" name="Group 3">
              <a:extLst>
                <a:ext uri="{FF2B5EF4-FFF2-40B4-BE49-F238E27FC236}">
                  <a16:creationId xmlns:a16="http://schemas.microsoft.com/office/drawing/2014/main" id="{2A2FC4C7-A83A-BA48-AD90-865059B5872D}"/>
                </a:ext>
              </a:extLst>
            </p:cNvPr>
            <p:cNvGrpSpPr>
              <a:grpSpLocks/>
            </p:cNvGrpSpPr>
            <p:nvPr/>
          </p:nvGrpSpPr>
          <p:grpSpPr bwMode="auto">
            <a:xfrm>
              <a:off x="3484564" y="1874840"/>
              <a:ext cx="5280026" cy="4413253"/>
              <a:chOff x="1455" y="871"/>
              <a:chExt cx="3326" cy="2780"/>
            </a:xfrm>
          </p:grpSpPr>
          <p:sp>
            <p:nvSpPr>
              <p:cNvPr id="59396" name="Rectangle 4">
                <a:extLst>
                  <a:ext uri="{FF2B5EF4-FFF2-40B4-BE49-F238E27FC236}">
                    <a16:creationId xmlns:a16="http://schemas.microsoft.com/office/drawing/2014/main" id="{AC0BC55C-2050-9D47-8349-C9B3F13BF6FA}"/>
                  </a:ext>
                </a:extLst>
              </p:cNvPr>
              <p:cNvSpPr>
                <a:spLocks noChangeArrowheads="1"/>
              </p:cNvSpPr>
              <p:nvPr/>
            </p:nvSpPr>
            <p:spPr bwMode="auto">
              <a:xfrm>
                <a:off x="2419" y="1946"/>
                <a:ext cx="1002" cy="248"/>
              </a:xfrm>
              <a:prstGeom prst="rect">
                <a:avLst/>
              </a:prstGeom>
              <a:gradFill rotWithShape="0">
                <a:gsLst>
                  <a:gs pos="0">
                    <a:srgbClr val="868686"/>
                  </a:gs>
                  <a:gs pos="100000">
                    <a:srgbClr val="DADADA"/>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397" name="Rectangle 5">
                <a:extLst>
                  <a:ext uri="{FF2B5EF4-FFF2-40B4-BE49-F238E27FC236}">
                    <a16:creationId xmlns:a16="http://schemas.microsoft.com/office/drawing/2014/main" id="{F69F61BB-7C32-5D49-9CBE-15DC84CCD1FC}"/>
                  </a:ext>
                </a:extLst>
              </p:cNvPr>
              <p:cNvSpPr>
                <a:spLocks noChangeArrowheads="1"/>
              </p:cNvSpPr>
              <p:nvPr/>
            </p:nvSpPr>
            <p:spPr bwMode="auto">
              <a:xfrm>
                <a:off x="2419" y="1662"/>
                <a:ext cx="1388" cy="259"/>
              </a:xfrm>
              <a:prstGeom prst="rect">
                <a:avLst/>
              </a:prstGeom>
              <a:gradFill rotWithShape="0">
                <a:gsLst>
                  <a:gs pos="0">
                    <a:srgbClr val="868686"/>
                  </a:gs>
                  <a:gs pos="100000">
                    <a:srgbClr val="DADADA"/>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398" name="Freeform 6">
                <a:extLst>
                  <a:ext uri="{FF2B5EF4-FFF2-40B4-BE49-F238E27FC236}">
                    <a16:creationId xmlns:a16="http://schemas.microsoft.com/office/drawing/2014/main" id="{753CD03D-3110-D749-84EC-9AB83D407F2A}"/>
                  </a:ext>
                </a:extLst>
              </p:cNvPr>
              <p:cNvSpPr>
                <a:spLocks/>
              </p:cNvSpPr>
              <p:nvPr/>
            </p:nvSpPr>
            <p:spPr bwMode="auto">
              <a:xfrm>
                <a:off x="1455" y="1653"/>
                <a:ext cx="946" cy="553"/>
              </a:xfrm>
              <a:custGeom>
                <a:avLst/>
                <a:gdLst>
                  <a:gd name="T0" fmla="*/ 42 w 1064"/>
                  <a:gd name="T1" fmla="*/ 0 h 553"/>
                  <a:gd name="T2" fmla="*/ 114 w 1064"/>
                  <a:gd name="T3" fmla="*/ 0 h 553"/>
                  <a:gd name="T4" fmla="*/ 114 w 1064"/>
                  <a:gd name="T5" fmla="*/ 552 h 553"/>
                  <a:gd name="T6" fmla="*/ 0 w 1064"/>
                  <a:gd name="T7" fmla="*/ 552 h 553"/>
                  <a:gd name="T8" fmla="*/ 0 w 1064"/>
                  <a:gd name="T9" fmla="*/ 407 h 553"/>
                  <a:gd name="T10" fmla="*/ 42 w 1064"/>
                  <a:gd name="T11" fmla="*/ 0 h 553"/>
                  <a:gd name="T12" fmla="*/ 0 60000 65536"/>
                  <a:gd name="T13" fmla="*/ 0 60000 65536"/>
                  <a:gd name="T14" fmla="*/ 0 60000 65536"/>
                  <a:gd name="T15" fmla="*/ 0 60000 65536"/>
                  <a:gd name="T16" fmla="*/ 0 60000 65536"/>
                  <a:gd name="T17" fmla="*/ 0 60000 65536"/>
                  <a:gd name="T18" fmla="*/ 0 w 1064"/>
                  <a:gd name="T19" fmla="*/ 0 h 553"/>
                  <a:gd name="T20" fmla="*/ 1064 w 1064"/>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1064" h="553">
                    <a:moveTo>
                      <a:pt x="392" y="0"/>
                    </a:moveTo>
                    <a:lnTo>
                      <a:pt x="1063" y="0"/>
                    </a:lnTo>
                    <a:lnTo>
                      <a:pt x="1063" y="552"/>
                    </a:lnTo>
                    <a:lnTo>
                      <a:pt x="0" y="552"/>
                    </a:lnTo>
                    <a:lnTo>
                      <a:pt x="0" y="407"/>
                    </a:lnTo>
                    <a:lnTo>
                      <a:pt x="392" y="0"/>
                    </a:lnTo>
                  </a:path>
                </a:pathLst>
              </a:custGeom>
              <a:gradFill rotWithShape="0">
                <a:gsLst>
                  <a:gs pos="0">
                    <a:srgbClr val="868686"/>
                  </a:gs>
                  <a:gs pos="100000">
                    <a:srgbClr val="DADADA"/>
                  </a:gs>
                </a:gsLst>
                <a:lin ang="5400000" scaled="1"/>
              </a:gradFill>
              <a:ln w="12700" cap="rnd">
                <a:solidFill>
                  <a:schemeClr val="tx1"/>
                </a:solidFill>
                <a:round/>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NZ" altLang="en-US"/>
              </a:p>
            </p:txBody>
          </p:sp>
          <p:sp>
            <p:nvSpPr>
              <p:cNvPr id="59399" name="AutoShape 7">
                <a:extLst>
                  <a:ext uri="{FF2B5EF4-FFF2-40B4-BE49-F238E27FC236}">
                    <a16:creationId xmlns:a16="http://schemas.microsoft.com/office/drawing/2014/main" id="{0CEDDBED-B75F-F74B-9F46-6183ED96F5B4}"/>
                  </a:ext>
                </a:extLst>
              </p:cNvPr>
              <p:cNvSpPr>
                <a:spLocks noChangeArrowheads="1"/>
              </p:cNvSpPr>
              <p:nvPr/>
            </p:nvSpPr>
            <p:spPr bwMode="auto">
              <a:xfrm flipV="1">
                <a:off x="1996" y="1059"/>
                <a:ext cx="1432" cy="51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66 w 21600"/>
                  <a:gd name="T13" fmla="*/ 4777 h 21600"/>
                  <a:gd name="T14" fmla="*/ 16834 w 21600"/>
                  <a:gd name="T15" fmla="*/ 16823 h 21600"/>
                </a:gdLst>
                <a:ahLst/>
                <a:cxnLst>
                  <a:cxn ang="T8">
                    <a:pos x="T0" y="T1"/>
                  </a:cxn>
                  <a:cxn ang="T9">
                    <a:pos x="T2" y="T3"/>
                  </a:cxn>
                  <a:cxn ang="T10">
                    <a:pos x="T4" y="T5"/>
                  </a:cxn>
                  <a:cxn ang="T11">
                    <a:pos x="T6" y="T7"/>
                  </a:cxn>
                </a:cxnLst>
                <a:rect l="T12" t="T13" r="T14" b="T15"/>
                <a:pathLst>
                  <a:path w="21600" h="21600">
                    <a:moveTo>
                      <a:pt x="0" y="0"/>
                    </a:moveTo>
                    <a:lnTo>
                      <a:pt x="5917" y="21600"/>
                    </a:lnTo>
                    <a:lnTo>
                      <a:pt x="15683" y="21600"/>
                    </a:lnTo>
                    <a:lnTo>
                      <a:pt x="21600" y="0"/>
                    </a:lnTo>
                    <a:close/>
                  </a:path>
                </a:pathLst>
              </a:custGeom>
              <a:gradFill rotWithShape="0">
                <a:gsLst>
                  <a:gs pos="0">
                    <a:srgbClr val="868686"/>
                  </a:gs>
                  <a:gs pos="100000">
                    <a:srgbClr val="FFFFFF"/>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NZ" altLang="en-US"/>
              </a:p>
            </p:txBody>
          </p:sp>
          <p:sp>
            <p:nvSpPr>
              <p:cNvPr id="59400" name="AutoShape 8">
                <a:extLst>
                  <a:ext uri="{FF2B5EF4-FFF2-40B4-BE49-F238E27FC236}">
                    <a16:creationId xmlns:a16="http://schemas.microsoft.com/office/drawing/2014/main" id="{9F499533-88F5-804E-9500-F6EBE21E5E8C}"/>
                  </a:ext>
                </a:extLst>
              </p:cNvPr>
              <p:cNvSpPr>
                <a:spLocks noChangeArrowheads="1"/>
              </p:cNvSpPr>
              <p:nvPr/>
            </p:nvSpPr>
            <p:spPr bwMode="auto">
              <a:xfrm flipH="1">
                <a:off x="3073" y="1073"/>
                <a:ext cx="1061" cy="507"/>
              </a:xfrm>
              <a:prstGeom prst="parallelogram">
                <a:avLst>
                  <a:gd name="adj" fmla="val 79716"/>
                </a:avLst>
              </a:prstGeom>
              <a:gradFill rotWithShape="0">
                <a:gsLst>
                  <a:gs pos="0">
                    <a:srgbClr val="868686"/>
                  </a:gs>
                  <a:gs pos="100000">
                    <a:schemeClr val="bg1"/>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1" name="Oval 9">
                <a:extLst>
                  <a:ext uri="{FF2B5EF4-FFF2-40B4-BE49-F238E27FC236}">
                    <a16:creationId xmlns:a16="http://schemas.microsoft.com/office/drawing/2014/main" id="{D3481197-2D73-6743-883C-B2FA52020BA2}"/>
                  </a:ext>
                </a:extLst>
              </p:cNvPr>
              <p:cNvSpPr>
                <a:spLocks noChangeArrowheads="1"/>
              </p:cNvSpPr>
              <p:nvPr/>
            </p:nvSpPr>
            <p:spPr bwMode="auto">
              <a:xfrm>
                <a:off x="3866" y="1981"/>
                <a:ext cx="234" cy="466"/>
              </a:xfrm>
              <a:prstGeom prst="ellipse">
                <a:avLst/>
              </a:prstGeom>
              <a:solidFill>
                <a:srgbClr val="FF0033"/>
              </a:solidFill>
              <a:ln w="12700">
                <a:solidFill>
                  <a:srgbClr val="FF0033"/>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2" name="Oval 10">
                <a:extLst>
                  <a:ext uri="{FF2B5EF4-FFF2-40B4-BE49-F238E27FC236}">
                    <a16:creationId xmlns:a16="http://schemas.microsoft.com/office/drawing/2014/main" id="{FAA9301B-CA02-274C-88F9-CA2C6158A256}"/>
                  </a:ext>
                </a:extLst>
              </p:cNvPr>
              <p:cNvSpPr>
                <a:spLocks noChangeArrowheads="1"/>
              </p:cNvSpPr>
              <p:nvPr/>
            </p:nvSpPr>
            <p:spPr bwMode="auto">
              <a:xfrm>
                <a:off x="2420" y="889"/>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3" name="Oval 11">
                <a:extLst>
                  <a:ext uri="{FF2B5EF4-FFF2-40B4-BE49-F238E27FC236}">
                    <a16:creationId xmlns:a16="http://schemas.microsoft.com/office/drawing/2014/main" id="{770CC05A-7C65-3E40-AB00-B14A2D521F97}"/>
                  </a:ext>
                </a:extLst>
              </p:cNvPr>
              <p:cNvSpPr>
                <a:spLocks noChangeArrowheads="1"/>
              </p:cNvSpPr>
              <p:nvPr/>
            </p:nvSpPr>
            <p:spPr bwMode="auto">
              <a:xfrm>
                <a:off x="2804" y="87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4" name="Oval 12">
                <a:extLst>
                  <a:ext uri="{FF2B5EF4-FFF2-40B4-BE49-F238E27FC236}">
                    <a16:creationId xmlns:a16="http://schemas.microsoft.com/office/drawing/2014/main" id="{73253160-8ED9-1C40-B5A1-0EBE61C334FD}"/>
                  </a:ext>
                </a:extLst>
              </p:cNvPr>
              <p:cNvSpPr>
                <a:spLocks noChangeArrowheads="1"/>
              </p:cNvSpPr>
              <p:nvPr/>
            </p:nvSpPr>
            <p:spPr bwMode="auto">
              <a:xfrm>
                <a:off x="3188" y="87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5" name="Oval 13">
                <a:extLst>
                  <a:ext uri="{FF2B5EF4-FFF2-40B4-BE49-F238E27FC236}">
                    <a16:creationId xmlns:a16="http://schemas.microsoft.com/office/drawing/2014/main" id="{BE19FB73-FF40-BE42-9EBE-88BFAEB52930}"/>
                  </a:ext>
                </a:extLst>
              </p:cNvPr>
              <p:cNvSpPr>
                <a:spLocks noChangeArrowheads="1"/>
              </p:cNvSpPr>
              <p:nvPr/>
            </p:nvSpPr>
            <p:spPr bwMode="auto">
              <a:xfrm>
                <a:off x="3572" y="8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6" name="Oval 14">
                <a:extLst>
                  <a:ext uri="{FF2B5EF4-FFF2-40B4-BE49-F238E27FC236}">
                    <a16:creationId xmlns:a16="http://schemas.microsoft.com/office/drawing/2014/main" id="{F9AF32E1-8354-5C49-9831-18889A8A74CC}"/>
                  </a:ext>
                </a:extLst>
              </p:cNvPr>
              <p:cNvSpPr>
                <a:spLocks noChangeArrowheads="1"/>
              </p:cNvSpPr>
              <p:nvPr/>
            </p:nvSpPr>
            <p:spPr bwMode="auto">
              <a:xfrm>
                <a:off x="2132"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7" name="Oval 15">
                <a:extLst>
                  <a:ext uri="{FF2B5EF4-FFF2-40B4-BE49-F238E27FC236}">
                    <a16:creationId xmlns:a16="http://schemas.microsoft.com/office/drawing/2014/main" id="{0AE7B258-37D0-D14C-925A-781D0043E0CE}"/>
                  </a:ext>
                </a:extLst>
              </p:cNvPr>
              <p:cNvSpPr>
                <a:spLocks noChangeArrowheads="1"/>
              </p:cNvSpPr>
              <p:nvPr/>
            </p:nvSpPr>
            <p:spPr bwMode="auto">
              <a:xfrm>
                <a:off x="4276"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8" name="Oval 16">
                <a:extLst>
                  <a:ext uri="{FF2B5EF4-FFF2-40B4-BE49-F238E27FC236}">
                    <a16:creationId xmlns:a16="http://schemas.microsoft.com/office/drawing/2014/main" id="{3FB00DF5-8DE1-1844-861C-518D64016AF2}"/>
                  </a:ext>
                </a:extLst>
              </p:cNvPr>
              <p:cNvSpPr>
                <a:spLocks noChangeArrowheads="1"/>
              </p:cNvSpPr>
              <p:nvPr/>
            </p:nvSpPr>
            <p:spPr bwMode="auto">
              <a:xfrm>
                <a:off x="3892" y="3246"/>
                <a:ext cx="121"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9" name="Oval 17">
                <a:extLst>
                  <a:ext uri="{FF2B5EF4-FFF2-40B4-BE49-F238E27FC236}">
                    <a16:creationId xmlns:a16="http://schemas.microsoft.com/office/drawing/2014/main" id="{09741E3E-02D0-054F-BBE5-F4A9CD1C3F1B}"/>
                  </a:ext>
                </a:extLst>
              </p:cNvPr>
              <p:cNvSpPr>
                <a:spLocks noChangeArrowheads="1"/>
              </p:cNvSpPr>
              <p:nvPr/>
            </p:nvSpPr>
            <p:spPr bwMode="auto">
              <a:xfrm>
                <a:off x="3892"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0" name="Oval 18">
                <a:extLst>
                  <a:ext uri="{FF2B5EF4-FFF2-40B4-BE49-F238E27FC236}">
                    <a16:creationId xmlns:a16="http://schemas.microsoft.com/office/drawing/2014/main" id="{D2E033A7-C057-534A-9CCC-511655B8E98F}"/>
                  </a:ext>
                </a:extLst>
              </p:cNvPr>
              <p:cNvSpPr>
                <a:spLocks noChangeArrowheads="1"/>
              </p:cNvSpPr>
              <p:nvPr/>
            </p:nvSpPr>
            <p:spPr bwMode="auto">
              <a:xfrm>
                <a:off x="3892"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1" name="Oval 19">
                <a:extLst>
                  <a:ext uri="{FF2B5EF4-FFF2-40B4-BE49-F238E27FC236}">
                    <a16:creationId xmlns:a16="http://schemas.microsoft.com/office/drawing/2014/main" id="{6B91D790-66E3-CE41-A7F1-A84606F94A9C}"/>
                  </a:ext>
                </a:extLst>
              </p:cNvPr>
              <p:cNvSpPr>
                <a:spLocks noChangeArrowheads="1"/>
              </p:cNvSpPr>
              <p:nvPr/>
            </p:nvSpPr>
            <p:spPr bwMode="auto">
              <a:xfrm>
                <a:off x="2420"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2" name="Oval 20">
                <a:extLst>
                  <a:ext uri="{FF2B5EF4-FFF2-40B4-BE49-F238E27FC236}">
                    <a16:creationId xmlns:a16="http://schemas.microsoft.com/office/drawing/2014/main" id="{DBE9ED45-A87A-574D-BE1E-8BE90878A469}"/>
                  </a:ext>
                </a:extLst>
              </p:cNvPr>
              <p:cNvSpPr>
                <a:spLocks noChangeArrowheads="1"/>
              </p:cNvSpPr>
              <p:nvPr/>
            </p:nvSpPr>
            <p:spPr bwMode="auto">
              <a:xfrm>
                <a:off x="2804"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3" name="Oval 21">
                <a:extLst>
                  <a:ext uri="{FF2B5EF4-FFF2-40B4-BE49-F238E27FC236}">
                    <a16:creationId xmlns:a16="http://schemas.microsoft.com/office/drawing/2014/main" id="{F7415463-2A49-944F-AA0D-F184D0AA7318}"/>
                  </a:ext>
                </a:extLst>
              </p:cNvPr>
              <p:cNvSpPr>
                <a:spLocks noChangeArrowheads="1"/>
              </p:cNvSpPr>
              <p:nvPr/>
            </p:nvSpPr>
            <p:spPr bwMode="auto">
              <a:xfrm>
                <a:off x="3188"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4" name="Oval 22">
                <a:extLst>
                  <a:ext uri="{FF2B5EF4-FFF2-40B4-BE49-F238E27FC236}">
                    <a16:creationId xmlns:a16="http://schemas.microsoft.com/office/drawing/2014/main" id="{6761FF95-3C10-1942-B39E-6F070914DCF6}"/>
                  </a:ext>
                </a:extLst>
              </p:cNvPr>
              <p:cNvSpPr>
                <a:spLocks noChangeArrowheads="1"/>
              </p:cNvSpPr>
              <p:nvPr/>
            </p:nvSpPr>
            <p:spPr bwMode="auto">
              <a:xfrm>
                <a:off x="3572" y="113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5" name="Oval 23">
                <a:extLst>
                  <a:ext uri="{FF2B5EF4-FFF2-40B4-BE49-F238E27FC236}">
                    <a16:creationId xmlns:a16="http://schemas.microsoft.com/office/drawing/2014/main" id="{05D08583-B3D5-6B4E-B19B-3B167467339A}"/>
                  </a:ext>
                </a:extLst>
              </p:cNvPr>
              <p:cNvSpPr>
                <a:spLocks noChangeArrowheads="1"/>
              </p:cNvSpPr>
              <p:nvPr/>
            </p:nvSpPr>
            <p:spPr bwMode="auto">
              <a:xfrm>
                <a:off x="2420"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6" name="Oval 24">
                <a:extLst>
                  <a:ext uri="{FF2B5EF4-FFF2-40B4-BE49-F238E27FC236}">
                    <a16:creationId xmlns:a16="http://schemas.microsoft.com/office/drawing/2014/main" id="{4FF9513C-DEBD-404A-96B8-F063DB2B93F1}"/>
                  </a:ext>
                </a:extLst>
              </p:cNvPr>
              <p:cNvSpPr>
                <a:spLocks noChangeArrowheads="1"/>
              </p:cNvSpPr>
              <p:nvPr/>
            </p:nvSpPr>
            <p:spPr bwMode="auto">
              <a:xfrm>
                <a:off x="2804"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7" name="Oval 25">
                <a:extLst>
                  <a:ext uri="{FF2B5EF4-FFF2-40B4-BE49-F238E27FC236}">
                    <a16:creationId xmlns:a16="http://schemas.microsoft.com/office/drawing/2014/main" id="{61D092E0-6C0B-0E47-994D-3B973ABEC144}"/>
                  </a:ext>
                </a:extLst>
              </p:cNvPr>
              <p:cNvSpPr>
                <a:spLocks noChangeArrowheads="1"/>
              </p:cNvSpPr>
              <p:nvPr/>
            </p:nvSpPr>
            <p:spPr bwMode="auto">
              <a:xfrm>
                <a:off x="3188"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8" name="Oval 26">
                <a:extLst>
                  <a:ext uri="{FF2B5EF4-FFF2-40B4-BE49-F238E27FC236}">
                    <a16:creationId xmlns:a16="http://schemas.microsoft.com/office/drawing/2014/main" id="{36C28735-C652-E046-8607-3678E07973AD}"/>
                  </a:ext>
                </a:extLst>
              </p:cNvPr>
              <p:cNvSpPr>
                <a:spLocks noChangeArrowheads="1"/>
              </p:cNvSpPr>
              <p:nvPr/>
            </p:nvSpPr>
            <p:spPr bwMode="auto">
              <a:xfrm>
                <a:off x="3572"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9" name="Oval 27">
                <a:extLst>
                  <a:ext uri="{FF2B5EF4-FFF2-40B4-BE49-F238E27FC236}">
                    <a16:creationId xmlns:a16="http://schemas.microsoft.com/office/drawing/2014/main" id="{23A9910B-02BA-D945-BAFD-444B8C43E94A}"/>
                  </a:ext>
                </a:extLst>
              </p:cNvPr>
              <p:cNvSpPr>
                <a:spLocks noChangeArrowheads="1"/>
              </p:cNvSpPr>
              <p:nvPr/>
            </p:nvSpPr>
            <p:spPr bwMode="auto">
              <a:xfrm>
                <a:off x="2804"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0" name="Oval 28">
                <a:extLst>
                  <a:ext uri="{FF2B5EF4-FFF2-40B4-BE49-F238E27FC236}">
                    <a16:creationId xmlns:a16="http://schemas.microsoft.com/office/drawing/2014/main" id="{6251282B-D0AB-3440-99E1-A45B7F7F6CBF}"/>
                  </a:ext>
                </a:extLst>
              </p:cNvPr>
              <p:cNvSpPr>
                <a:spLocks noChangeArrowheads="1"/>
              </p:cNvSpPr>
              <p:nvPr/>
            </p:nvSpPr>
            <p:spPr bwMode="auto">
              <a:xfrm>
                <a:off x="3188"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1" name="Oval 29">
                <a:extLst>
                  <a:ext uri="{FF2B5EF4-FFF2-40B4-BE49-F238E27FC236}">
                    <a16:creationId xmlns:a16="http://schemas.microsoft.com/office/drawing/2014/main" id="{77D264AB-A1EA-7E46-A0F4-98152C7AE891}"/>
                  </a:ext>
                </a:extLst>
              </p:cNvPr>
              <p:cNvSpPr>
                <a:spLocks noChangeArrowheads="1"/>
              </p:cNvSpPr>
              <p:nvPr/>
            </p:nvSpPr>
            <p:spPr bwMode="auto">
              <a:xfrm>
                <a:off x="3572" y="1723"/>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nvGrpSpPr>
              <p:cNvPr id="59422" name="Group 30">
                <a:extLst>
                  <a:ext uri="{FF2B5EF4-FFF2-40B4-BE49-F238E27FC236}">
                    <a16:creationId xmlns:a16="http://schemas.microsoft.com/office/drawing/2014/main" id="{7EACAFC6-DCBF-B640-AA76-A56122F3E4B7}"/>
                  </a:ext>
                </a:extLst>
              </p:cNvPr>
              <p:cNvGrpSpPr>
                <a:grpSpLocks/>
              </p:cNvGrpSpPr>
              <p:nvPr/>
            </p:nvGrpSpPr>
            <p:grpSpPr bwMode="auto">
              <a:xfrm>
                <a:off x="2430" y="3525"/>
                <a:ext cx="1273" cy="126"/>
                <a:chOff x="2734" y="3525"/>
                <a:chExt cx="1432" cy="126"/>
              </a:xfrm>
            </p:grpSpPr>
            <p:sp>
              <p:nvSpPr>
                <p:cNvPr id="59482" name="Oval 31">
                  <a:extLst>
                    <a:ext uri="{FF2B5EF4-FFF2-40B4-BE49-F238E27FC236}">
                      <a16:creationId xmlns:a16="http://schemas.microsoft.com/office/drawing/2014/main" id="{43CC7D26-A143-2244-8F8A-07FF532E5C0A}"/>
                    </a:ext>
                  </a:extLst>
                </p:cNvPr>
                <p:cNvSpPr>
                  <a:spLocks noChangeArrowheads="1"/>
                </p:cNvSpPr>
                <p:nvPr/>
              </p:nvSpPr>
              <p:spPr bwMode="auto">
                <a:xfrm>
                  <a:off x="2734" y="3525"/>
                  <a:ext cx="134"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3" name="Oval 32">
                  <a:extLst>
                    <a:ext uri="{FF2B5EF4-FFF2-40B4-BE49-F238E27FC236}">
                      <a16:creationId xmlns:a16="http://schemas.microsoft.com/office/drawing/2014/main" id="{C7D8A791-22F3-8D4E-AB53-55C29030FD26}"/>
                    </a:ext>
                  </a:extLst>
                </p:cNvPr>
                <p:cNvSpPr>
                  <a:spLocks noChangeArrowheads="1"/>
                </p:cNvSpPr>
                <p:nvPr/>
              </p:nvSpPr>
              <p:spPr bwMode="auto">
                <a:xfrm>
                  <a:off x="3165" y="3525"/>
                  <a:ext cx="136"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4" name="Oval 33">
                  <a:extLst>
                    <a:ext uri="{FF2B5EF4-FFF2-40B4-BE49-F238E27FC236}">
                      <a16:creationId xmlns:a16="http://schemas.microsoft.com/office/drawing/2014/main" id="{85A6A96A-36EA-5A49-A697-4ADD353C89F1}"/>
                    </a:ext>
                  </a:extLst>
                </p:cNvPr>
                <p:cNvSpPr>
                  <a:spLocks noChangeArrowheads="1"/>
                </p:cNvSpPr>
                <p:nvPr/>
              </p:nvSpPr>
              <p:spPr bwMode="auto">
                <a:xfrm>
                  <a:off x="3597" y="3525"/>
                  <a:ext cx="135"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5" name="Oval 34">
                  <a:extLst>
                    <a:ext uri="{FF2B5EF4-FFF2-40B4-BE49-F238E27FC236}">
                      <a16:creationId xmlns:a16="http://schemas.microsoft.com/office/drawing/2014/main" id="{C7244EAB-30D3-C04D-9A2D-A44F7A09682D}"/>
                    </a:ext>
                  </a:extLst>
                </p:cNvPr>
                <p:cNvSpPr>
                  <a:spLocks noChangeArrowheads="1"/>
                </p:cNvSpPr>
                <p:nvPr/>
              </p:nvSpPr>
              <p:spPr bwMode="auto">
                <a:xfrm>
                  <a:off x="4029" y="3528"/>
                  <a:ext cx="137"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59423" name="Oval 35">
                <a:extLst>
                  <a:ext uri="{FF2B5EF4-FFF2-40B4-BE49-F238E27FC236}">
                    <a16:creationId xmlns:a16="http://schemas.microsoft.com/office/drawing/2014/main" id="{078E215B-3185-7943-BCA8-9C87C41A95F9}"/>
                  </a:ext>
                </a:extLst>
              </p:cNvPr>
              <p:cNvSpPr>
                <a:spLocks noChangeArrowheads="1"/>
              </p:cNvSpPr>
              <p:nvPr/>
            </p:nvSpPr>
            <p:spPr bwMode="auto">
              <a:xfrm>
                <a:off x="2420" y="3246"/>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4" name="Oval 36">
                <a:extLst>
                  <a:ext uri="{FF2B5EF4-FFF2-40B4-BE49-F238E27FC236}">
                    <a16:creationId xmlns:a16="http://schemas.microsoft.com/office/drawing/2014/main" id="{1A8DC07C-6C85-664E-8330-32FB6AC14E15}"/>
                  </a:ext>
                </a:extLst>
              </p:cNvPr>
              <p:cNvSpPr>
                <a:spLocks noChangeArrowheads="1"/>
              </p:cNvSpPr>
              <p:nvPr/>
            </p:nvSpPr>
            <p:spPr bwMode="auto">
              <a:xfrm>
                <a:off x="2804"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5" name="Oval 37">
                <a:extLst>
                  <a:ext uri="{FF2B5EF4-FFF2-40B4-BE49-F238E27FC236}">
                    <a16:creationId xmlns:a16="http://schemas.microsoft.com/office/drawing/2014/main" id="{28B655A9-3025-0F4B-AA91-C13205DD6B2A}"/>
                  </a:ext>
                </a:extLst>
              </p:cNvPr>
              <p:cNvSpPr>
                <a:spLocks noChangeArrowheads="1"/>
              </p:cNvSpPr>
              <p:nvPr/>
            </p:nvSpPr>
            <p:spPr bwMode="auto">
              <a:xfrm>
                <a:off x="3188"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6" name="Oval 38">
                <a:extLst>
                  <a:ext uri="{FF2B5EF4-FFF2-40B4-BE49-F238E27FC236}">
                    <a16:creationId xmlns:a16="http://schemas.microsoft.com/office/drawing/2014/main" id="{FB6C2DE6-DB9A-824B-9B1F-ED47330DC5B4}"/>
                  </a:ext>
                </a:extLst>
              </p:cNvPr>
              <p:cNvSpPr>
                <a:spLocks noChangeArrowheads="1"/>
              </p:cNvSpPr>
              <p:nvPr/>
            </p:nvSpPr>
            <p:spPr bwMode="auto">
              <a:xfrm>
                <a:off x="3572" y="3246"/>
                <a:ext cx="121"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nvGrpSpPr>
              <p:cNvPr id="59427" name="Group 39">
                <a:extLst>
                  <a:ext uri="{FF2B5EF4-FFF2-40B4-BE49-F238E27FC236}">
                    <a16:creationId xmlns:a16="http://schemas.microsoft.com/office/drawing/2014/main" id="{138C2F05-358B-CB45-AE76-069D7FCA7F7B}"/>
                  </a:ext>
                </a:extLst>
              </p:cNvPr>
              <p:cNvGrpSpPr>
                <a:grpSpLocks/>
              </p:cNvGrpSpPr>
              <p:nvPr/>
            </p:nvGrpSpPr>
            <p:grpSpPr bwMode="auto">
              <a:xfrm>
                <a:off x="1783" y="2976"/>
                <a:ext cx="2614" cy="125"/>
                <a:chOff x="2006" y="2976"/>
                <a:chExt cx="2941" cy="125"/>
              </a:xfrm>
            </p:grpSpPr>
            <p:sp>
              <p:nvSpPr>
                <p:cNvPr id="59474" name="Oval 40">
                  <a:extLst>
                    <a:ext uri="{FF2B5EF4-FFF2-40B4-BE49-F238E27FC236}">
                      <a16:creationId xmlns:a16="http://schemas.microsoft.com/office/drawing/2014/main" id="{CD509FF9-A0C9-734E-955B-D71812FAF5CA}"/>
                    </a:ext>
                  </a:extLst>
                </p:cNvPr>
                <p:cNvSpPr>
                  <a:spLocks noChangeArrowheads="1"/>
                </p:cNvSpPr>
                <p:nvPr/>
              </p:nvSpPr>
              <p:spPr bwMode="auto">
                <a:xfrm>
                  <a:off x="2006" y="2978"/>
                  <a:ext cx="136"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5" name="Oval 41">
                  <a:extLst>
                    <a:ext uri="{FF2B5EF4-FFF2-40B4-BE49-F238E27FC236}">
                      <a16:creationId xmlns:a16="http://schemas.microsoft.com/office/drawing/2014/main" id="{24C14236-1EC0-AC48-A472-E52A8F0143C0}"/>
                    </a:ext>
                  </a:extLst>
                </p:cNvPr>
                <p:cNvSpPr>
                  <a:spLocks noChangeArrowheads="1"/>
                </p:cNvSpPr>
                <p:nvPr/>
              </p:nvSpPr>
              <p:spPr bwMode="auto">
                <a:xfrm>
                  <a:off x="2398" y="2976"/>
                  <a:ext cx="135"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6" name="Oval 42">
                  <a:extLst>
                    <a:ext uri="{FF2B5EF4-FFF2-40B4-BE49-F238E27FC236}">
                      <a16:creationId xmlns:a16="http://schemas.microsoft.com/office/drawing/2014/main" id="{6D91E5BC-80FD-7B4A-A542-2FA08AA24CC9}"/>
                    </a:ext>
                  </a:extLst>
                </p:cNvPr>
                <p:cNvSpPr>
                  <a:spLocks noChangeArrowheads="1"/>
                </p:cNvSpPr>
                <p:nvPr/>
              </p:nvSpPr>
              <p:spPr bwMode="auto">
                <a:xfrm>
                  <a:off x="4811" y="2978"/>
                  <a:ext cx="136"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7" name="Oval 43">
                  <a:extLst>
                    <a:ext uri="{FF2B5EF4-FFF2-40B4-BE49-F238E27FC236}">
                      <a16:creationId xmlns:a16="http://schemas.microsoft.com/office/drawing/2014/main" id="{36026B01-0065-844F-A8AE-A7066B173F82}"/>
                    </a:ext>
                  </a:extLst>
                </p:cNvPr>
                <p:cNvSpPr>
                  <a:spLocks noChangeArrowheads="1"/>
                </p:cNvSpPr>
                <p:nvPr/>
              </p:nvSpPr>
              <p:spPr bwMode="auto">
                <a:xfrm>
                  <a:off x="4378" y="2978"/>
                  <a:ext cx="137"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8" name="Oval 44">
                  <a:extLst>
                    <a:ext uri="{FF2B5EF4-FFF2-40B4-BE49-F238E27FC236}">
                      <a16:creationId xmlns:a16="http://schemas.microsoft.com/office/drawing/2014/main" id="{CFC16ECF-2F92-5A42-8827-702A88F6DB91}"/>
                    </a:ext>
                  </a:extLst>
                </p:cNvPr>
                <p:cNvSpPr>
                  <a:spLocks noChangeArrowheads="1"/>
                </p:cNvSpPr>
                <p:nvPr/>
              </p:nvSpPr>
              <p:spPr bwMode="auto">
                <a:xfrm>
                  <a:off x="2723" y="2976"/>
                  <a:ext cx="134"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9" name="Oval 45">
                  <a:extLst>
                    <a:ext uri="{FF2B5EF4-FFF2-40B4-BE49-F238E27FC236}">
                      <a16:creationId xmlns:a16="http://schemas.microsoft.com/office/drawing/2014/main" id="{922BDC0E-D6BA-994A-806C-1F7F2E559F1A}"/>
                    </a:ext>
                  </a:extLst>
                </p:cNvPr>
                <p:cNvSpPr>
                  <a:spLocks noChangeArrowheads="1"/>
                </p:cNvSpPr>
                <p:nvPr/>
              </p:nvSpPr>
              <p:spPr bwMode="auto">
                <a:xfrm>
                  <a:off x="3154" y="2976"/>
                  <a:ext cx="136"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0" name="Oval 46">
                  <a:extLst>
                    <a:ext uri="{FF2B5EF4-FFF2-40B4-BE49-F238E27FC236}">
                      <a16:creationId xmlns:a16="http://schemas.microsoft.com/office/drawing/2014/main" id="{5D60D9CE-E144-BF43-BA14-449904DC5D54}"/>
                    </a:ext>
                  </a:extLst>
                </p:cNvPr>
                <p:cNvSpPr>
                  <a:spLocks noChangeArrowheads="1"/>
                </p:cNvSpPr>
                <p:nvPr/>
              </p:nvSpPr>
              <p:spPr bwMode="auto">
                <a:xfrm>
                  <a:off x="3586" y="2976"/>
                  <a:ext cx="135"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1" name="Oval 47">
                  <a:extLst>
                    <a:ext uri="{FF2B5EF4-FFF2-40B4-BE49-F238E27FC236}">
                      <a16:creationId xmlns:a16="http://schemas.microsoft.com/office/drawing/2014/main" id="{3CEE7301-ECE0-1C47-B5FB-41B8E52DA3AB}"/>
                    </a:ext>
                  </a:extLst>
                </p:cNvPr>
                <p:cNvSpPr>
                  <a:spLocks noChangeArrowheads="1"/>
                </p:cNvSpPr>
                <p:nvPr/>
              </p:nvSpPr>
              <p:spPr bwMode="auto">
                <a:xfrm>
                  <a:off x="4018" y="2978"/>
                  <a:ext cx="137"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59428" name="Oval 48">
                <a:extLst>
                  <a:ext uri="{FF2B5EF4-FFF2-40B4-BE49-F238E27FC236}">
                    <a16:creationId xmlns:a16="http://schemas.microsoft.com/office/drawing/2014/main" id="{2587BC52-A379-A447-AB45-B58BEEB4E78A}"/>
                  </a:ext>
                </a:extLst>
              </p:cNvPr>
              <p:cNvSpPr>
                <a:spLocks noChangeArrowheads="1"/>
              </p:cNvSpPr>
              <p:nvPr/>
            </p:nvSpPr>
            <p:spPr bwMode="auto">
              <a:xfrm>
                <a:off x="2804"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9" name="Oval 49">
                <a:extLst>
                  <a:ext uri="{FF2B5EF4-FFF2-40B4-BE49-F238E27FC236}">
                    <a16:creationId xmlns:a16="http://schemas.microsoft.com/office/drawing/2014/main" id="{AC62A4E6-7555-EE41-8841-63200668478B}"/>
                  </a:ext>
                </a:extLst>
              </p:cNvPr>
              <p:cNvSpPr>
                <a:spLocks noChangeArrowheads="1"/>
              </p:cNvSpPr>
              <p:nvPr/>
            </p:nvSpPr>
            <p:spPr bwMode="auto">
              <a:xfrm>
                <a:off x="3188"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0" name="Oval 50">
                <a:extLst>
                  <a:ext uri="{FF2B5EF4-FFF2-40B4-BE49-F238E27FC236}">
                    <a16:creationId xmlns:a16="http://schemas.microsoft.com/office/drawing/2014/main" id="{FC59A36C-1558-D44E-81A8-96250210D032}"/>
                  </a:ext>
                </a:extLst>
              </p:cNvPr>
              <p:cNvSpPr>
                <a:spLocks noChangeArrowheads="1"/>
              </p:cNvSpPr>
              <p:nvPr/>
            </p:nvSpPr>
            <p:spPr bwMode="auto">
              <a:xfrm>
                <a:off x="3572"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1" name="Oval 51">
                <a:extLst>
                  <a:ext uri="{FF2B5EF4-FFF2-40B4-BE49-F238E27FC236}">
                    <a16:creationId xmlns:a16="http://schemas.microsoft.com/office/drawing/2014/main" id="{9A5750BC-BE85-A949-8904-92851B5C52E2}"/>
                  </a:ext>
                </a:extLst>
              </p:cNvPr>
              <p:cNvSpPr>
                <a:spLocks noChangeArrowheads="1"/>
              </p:cNvSpPr>
              <p:nvPr/>
            </p:nvSpPr>
            <p:spPr bwMode="auto">
              <a:xfrm>
                <a:off x="2804"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2" name="Oval 52">
                <a:extLst>
                  <a:ext uri="{FF2B5EF4-FFF2-40B4-BE49-F238E27FC236}">
                    <a16:creationId xmlns:a16="http://schemas.microsoft.com/office/drawing/2014/main" id="{536AD44A-50B3-1748-946F-AF8C5701BDE5}"/>
                  </a:ext>
                </a:extLst>
              </p:cNvPr>
              <p:cNvSpPr>
                <a:spLocks noChangeArrowheads="1"/>
              </p:cNvSpPr>
              <p:nvPr/>
            </p:nvSpPr>
            <p:spPr bwMode="auto">
              <a:xfrm>
                <a:off x="3188"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3" name="Oval 53">
                <a:extLst>
                  <a:ext uri="{FF2B5EF4-FFF2-40B4-BE49-F238E27FC236}">
                    <a16:creationId xmlns:a16="http://schemas.microsoft.com/office/drawing/2014/main" id="{414D4315-8551-634F-8AA4-B9D381FFB949}"/>
                  </a:ext>
                </a:extLst>
              </p:cNvPr>
              <p:cNvSpPr>
                <a:spLocks noChangeArrowheads="1"/>
              </p:cNvSpPr>
              <p:nvPr/>
            </p:nvSpPr>
            <p:spPr bwMode="auto">
              <a:xfrm>
                <a:off x="3572"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4" name="Oval 54">
                <a:extLst>
                  <a:ext uri="{FF2B5EF4-FFF2-40B4-BE49-F238E27FC236}">
                    <a16:creationId xmlns:a16="http://schemas.microsoft.com/office/drawing/2014/main" id="{542C1D11-6050-6848-880B-9D3F46D7A6C8}"/>
                  </a:ext>
                </a:extLst>
              </p:cNvPr>
              <p:cNvSpPr>
                <a:spLocks noChangeArrowheads="1"/>
              </p:cNvSpPr>
              <p:nvPr/>
            </p:nvSpPr>
            <p:spPr bwMode="auto">
              <a:xfrm>
                <a:off x="2420" y="1721"/>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5" name="Oval 55">
                <a:extLst>
                  <a:ext uri="{FF2B5EF4-FFF2-40B4-BE49-F238E27FC236}">
                    <a16:creationId xmlns:a16="http://schemas.microsoft.com/office/drawing/2014/main" id="{A10637FF-108D-374A-A27B-2F682DC6E24B}"/>
                  </a:ext>
                </a:extLst>
              </p:cNvPr>
              <p:cNvSpPr>
                <a:spLocks noChangeArrowheads="1"/>
              </p:cNvSpPr>
              <p:nvPr/>
            </p:nvSpPr>
            <p:spPr bwMode="auto">
              <a:xfrm>
                <a:off x="2420"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6" name="Oval 56">
                <a:extLst>
                  <a:ext uri="{FF2B5EF4-FFF2-40B4-BE49-F238E27FC236}">
                    <a16:creationId xmlns:a16="http://schemas.microsoft.com/office/drawing/2014/main" id="{F70C9742-83E3-8545-A173-E1036AB70CCF}"/>
                  </a:ext>
                </a:extLst>
              </p:cNvPr>
              <p:cNvSpPr>
                <a:spLocks noChangeArrowheads="1"/>
              </p:cNvSpPr>
              <p:nvPr/>
            </p:nvSpPr>
            <p:spPr bwMode="auto">
              <a:xfrm>
                <a:off x="2420" y="2042"/>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7" name="Oval 57">
                <a:extLst>
                  <a:ext uri="{FF2B5EF4-FFF2-40B4-BE49-F238E27FC236}">
                    <a16:creationId xmlns:a16="http://schemas.microsoft.com/office/drawing/2014/main" id="{6D415440-EFA4-784F-A98A-CF839499D2A2}"/>
                  </a:ext>
                </a:extLst>
              </p:cNvPr>
              <p:cNvSpPr>
                <a:spLocks noChangeArrowheads="1"/>
              </p:cNvSpPr>
              <p:nvPr/>
            </p:nvSpPr>
            <p:spPr bwMode="auto">
              <a:xfrm>
                <a:off x="2420"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8" name="Oval 58">
                <a:extLst>
                  <a:ext uri="{FF2B5EF4-FFF2-40B4-BE49-F238E27FC236}">
                    <a16:creationId xmlns:a16="http://schemas.microsoft.com/office/drawing/2014/main" id="{60A25891-F251-2E4B-A043-43D6B8A499AB}"/>
                  </a:ext>
                </a:extLst>
              </p:cNvPr>
              <p:cNvSpPr>
                <a:spLocks noChangeArrowheads="1"/>
              </p:cNvSpPr>
              <p:nvPr/>
            </p:nvSpPr>
            <p:spPr bwMode="auto">
              <a:xfrm>
                <a:off x="2804"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9" name="Oval 59">
                <a:extLst>
                  <a:ext uri="{FF2B5EF4-FFF2-40B4-BE49-F238E27FC236}">
                    <a16:creationId xmlns:a16="http://schemas.microsoft.com/office/drawing/2014/main" id="{07922F79-D5C8-AF41-B705-BBBFE9ADA0F7}"/>
                  </a:ext>
                </a:extLst>
              </p:cNvPr>
              <p:cNvSpPr>
                <a:spLocks noChangeArrowheads="1"/>
              </p:cNvSpPr>
              <p:nvPr/>
            </p:nvSpPr>
            <p:spPr bwMode="auto">
              <a:xfrm>
                <a:off x="3188"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0" name="Oval 60">
                <a:extLst>
                  <a:ext uri="{FF2B5EF4-FFF2-40B4-BE49-F238E27FC236}">
                    <a16:creationId xmlns:a16="http://schemas.microsoft.com/office/drawing/2014/main" id="{24CD5DE1-B960-2E4A-AB56-0FDA3EA624E2}"/>
                  </a:ext>
                </a:extLst>
              </p:cNvPr>
              <p:cNvSpPr>
                <a:spLocks noChangeArrowheads="1"/>
              </p:cNvSpPr>
              <p:nvPr/>
            </p:nvSpPr>
            <p:spPr bwMode="auto">
              <a:xfrm>
                <a:off x="3572"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1" name="Oval 61">
                <a:extLst>
                  <a:ext uri="{FF2B5EF4-FFF2-40B4-BE49-F238E27FC236}">
                    <a16:creationId xmlns:a16="http://schemas.microsoft.com/office/drawing/2014/main" id="{1BA1FEDE-57A2-FB4E-B217-7A45F4E2F25D}"/>
                  </a:ext>
                </a:extLst>
              </p:cNvPr>
              <p:cNvSpPr>
                <a:spLocks noChangeArrowheads="1"/>
              </p:cNvSpPr>
              <p:nvPr/>
            </p:nvSpPr>
            <p:spPr bwMode="auto">
              <a:xfrm>
                <a:off x="4660"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2" name="Oval 62">
                <a:extLst>
                  <a:ext uri="{FF2B5EF4-FFF2-40B4-BE49-F238E27FC236}">
                    <a16:creationId xmlns:a16="http://schemas.microsoft.com/office/drawing/2014/main" id="{2C92299F-4E6F-5D4C-840B-952E7FA8F790}"/>
                  </a:ext>
                </a:extLst>
              </p:cNvPr>
              <p:cNvSpPr>
                <a:spLocks noChangeArrowheads="1"/>
              </p:cNvSpPr>
              <p:nvPr/>
            </p:nvSpPr>
            <p:spPr bwMode="auto">
              <a:xfrm>
                <a:off x="4660"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3" name="Oval 63">
                <a:extLst>
                  <a:ext uri="{FF2B5EF4-FFF2-40B4-BE49-F238E27FC236}">
                    <a16:creationId xmlns:a16="http://schemas.microsoft.com/office/drawing/2014/main" id="{C95ABF0A-7504-3C49-BF4E-B31771FF54A4}"/>
                  </a:ext>
                </a:extLst>
              </p:cNvPr>
              <p:cNvSpPr>
                <a:spLocks noChangeArrowheads="1"/>
              </p:cNvSpPr>
              <p:nvPr/>
            </p:nvSpPr>
            <p:spPr bwMode="auto">
              <a:xfrm>
                <a:off x="4660"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4" name="Oval 64">
                <a:extLst>
                  <a:ext uri="{FF2B5EF4-FFF2-40B4-BE49-F238E27FC236}">
                    <a16:creationId xmlns:a16="http://schemas.microsoft.com/office/drawing/2014/main" id="{53D561C8-E2CA-DB41-AB76-C32EAF3FD20F}"/>
                  </a:ext>
                </a:extLst>
              </p:cNvPr>
              <p:cNvSpPr>
                <a:spLocks noChangeArrowheads="1"/>
              </p:cNvSpPr>
              <p:nvPr/>
            </p:nvSpPr>
            <p:spPr bwMode="auto">
              <a:xfrm>
                <a:off x="4660"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5" name="Oval 65">
                <a:extLst>
                  <a:ext uri="{FF2B5EF4-FFF2-40B4-BE49-F238E27FC236}">
                    <a16:creationId xmlns:a16="http://schemas.microsoft.com/office/drawing/2014/main" id="{EBCE921A-2034-6049-BAC3-A7EC3DD3D6D4}"/>
                  </a:ext>
                </a:extLst>
              </p:cNvPr>
              <p:cNvSpPr>
                <a:spLocks noChangeArrowheads="1"/>
              </p:cNvSpPr>
              <p:nvPr/>
            </p:nvSpPr>
            <p:spPr bwMode="auto">
              <a:xfrm>
                <a:off x="4276"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6" name="Oval 66">
                <a:extLst>
                  <a:ext uri="{FF2B5EF4-FFF2-40B4-BE49-F238E27FC236}">
                    <a16:creationId xmlns:a16="http://schemas.microsoft.com/office/drawing/2014/main" id="{DAE1196C-2EE5-104E-976E-C03ADD2F94AE}"/>
                  </a:ext>
                </a:extLst>
              </p:cNvPr>
              <p:cNvSpPr>
                <a:spLocks noChangeArrowheads="1"/>
              </p:cNvSpPr>
              <p:nvPr/>
            </p:nvSpPr>
            <p:spPr bwMode="auto">
              <a:xfrm>
                <a:off x="4276"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7" name="Oval 67">
                <a:extLst>
                  <a:ext uri="{FF2B5EF4-FFF2-40B4-BE49-F238E27FC236}">
                    <a16:creationId xmlns:a16="http://schemas.microsoft.com/office/drawing/2014/main" id="{BDA67BF0-F9C9-1641-AB56-061DA3742591}"/>
                  </a:ext>
                </a:extLst>
              </p:cNvPr>
              <p:cNvSpPr>
                <a:spLocks noChangeArrowheads="1"/>
              </p:cNvSpPr>
              <p:nvPr/>
            </p:nvSpPr>
            <p:spPr bwMode="auto">
              <a:xfrm>
                <a:off x="4276"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8" name="Oval 68">
                <a:extLst>
                  <a:ext uri="{FF2B5EF4-FFF2-40B4-BE49-F238E27FC236}">
                    <a16:creationId xmlns:a16="http://schemas.microsoft.com/office/drawing/2014/main" id="{321394DD-0D91-654E-8724-D0D5BC890875}"/>
                  </a:ext>
                </a:extLst>
              </p:cNvPr>
              <p:cNvSpPr>
                <a:spLocks noChangeArrowheads="1"/>
              </p:cNvSpPr>
              <p:nvPr/>
            </p:nvSpPr>
            <p:spPr bwMode="auto">
              <a:xfrm>
                <a:off x="4276"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9" name="Oval 69">
                <a:extLst>
                  <a:ext uri="{FF2B5EF4-FFF2-40B4-BE49-F238E27FC236}">
                    <a16:creationId xmlns:a16="http://schemas.microsoft.com/office/drawing/2014/main" id="{0FEE5FF0-9DFF-224E-9421-2FB3CC216FEE}"/>
                  </a:ext>
                </a:extLst>
              </p:cNvPr>
              <p:cNvSpPr>
                <a:spLocks noChangeArrowheads="1"/>
              </p:cNvSpPr>
              <p:nvPr/>
            </p:nvSpPr>
            <p:spPr bwMode="auto">
              <a:xfrm>
                <a:off x="1783"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0" name="Oval 70">
                <a:extLst>
                  <a:ext uri="{FF2B5EF4-FFF2-40B4-BE49-F238E27FC236}">
                    <a16:creationId xmlns:a16="http://schemas.microsoft.com/office/drawing/2014/main" id="{69BF6DC1-49D6-D148-8056-09CF949FF3B8}"/>
                  </a:ext>
                </a:extLst>
              </p:cNvPr>
              <p:cNvSpPr>
                <a:spLocks noChangeArrowheads="1"/>
              </p:cNvSpPr>
              <p:nvPr/>
            </p:nvSpPr>
            <p:spPr bwMode="auto">
              <a:xfrm>
                <a:off x="1783"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1" name="Oval 71">
                <a:extLst>
                  <a:ext uri="{FF2B5EF4-FFF2-40B4-BE49-F238E27FC236}">
                    <a16:creationId xmlns:a16="http://schemas.microsoft.com/office/drawing/2014/main" id="{F403FF57-43B6-FF47-B6CE-716F05C31CCC}"/>
                  </a:ext>
                </a:extLst>
              </p:cNvPr>
              <p:cNvSpPr>
                <a:spLocks noChangeArrowheads="1"/>
              </p:cNvSpPr>
              <p:nvPr/>
            </p:nvSpPr>
            <p:spPr bwMode="auto">
              <a:xfrm>
                <a:off x="1783"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2" name="Oval 72">
                <a:extLst>
                  <a:ext uri="{FF2B5EF4-FFF2-40B4-BE49-F238E27FC236}">
                    <a16:creationId xmlns:a16="http://schemas.microsoft.com/office/drawing/2014/main" id="{3C643CB5-8C2E-0643-B014-5EE6C84958C0}"/>
                  </a:ext>
                </a:extLst>
              </p:cNvPr>
              <p:cNvSpPr>
                <a:spLocks noChangeArrowheads="1"/>
              </p:cNvSpPr>
              <p:nvPr/>
            </p:nvSpPr>
            <p:spPr bwMode="auto">
              <a:xfrm>
                <a:off x="1783"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3" name="Oval 73">
                <a:extLst>
                  <a:ext uri="{FF2B5EF4-FFF2-40B4-BE49-F238E27FC236}">
                    <a16:creationId xmlns:a16="http://schemas.microsoft.com/office/drawing/2014/main" id="{A2E776E0-3945-7343-9070-32398F938ABE}"/>
                  </a:ext>
                </a:extLst>
              </p:cNvPr>
              <p:cNvSpPr>
                <a:spLocks noChangeArrowheads="1"/>
              </p:cNvSpPr>
              <p:nvPr/>
            </p:nvSpPr>
            <p:spPr bwMode="auto">
              <a:xfrm>
                <a:off x="2132"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4" name="Oval 74">
                <a:extLst>
                  <a:ext uri="{FF2B5EF4-FFF2-40B4-BE49-F238E27FC236}">
                    <a16:creationId xmlns:a16="http://schemas.microsoft.com/office/drawing/2014/main" id="{EBDCF6EE-B489-5842-8718-E9362A2D76B9}"/>
                  </a:ext>
                </a:extLst>
              </p:cNvPr>
              <p:cNvSpPr>
                <a:spLocks noChangeArrowheads="1"/>
              </p:cNvSpPr>
              <p:nvPr/>
            </p:nvSpPr>
            <p:spPr bwMode="auto">
              <a:xfrm>
                <a:off x="2132"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5" name="Oval 75">
                <a:extLst>
                  <a:ext uri="{FF2B5EF4-FFF2-40B4-BE49-F238E27FC236}">
                    <a16:creationId xmlns:a16="http://schemas.microsoft.com/office/drawing/2014/main" id="{F90EDF91-FB14-5242-9758-90F09D56281B}"/>
                  </a:ext>
                </a:extLst>
              </p:cNvPr>
              <p:cNvSpPr>
                <a:spLocks noChangeArrowheads="1"/>
              </p:cNvSpPr>
              <p:nvPr/>
            </p:nvSpPr>
            <p:spPr bwMode="auto">
              <a:xfrm>
                <a:off x="2132"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6" name="Oval 76">
                <a:extLst>
                  <a:ext uri="{FF2B5EF4-FFF2-40B4-BE49-F238E27FC236}">
                    <a16:creationId xmlns:a16="http://schemas.microsoft.com/office/drawing/2014/main" id="{32E3B327-C740-8243-98C3-81099547EFCC}"/>
                  </a:ext>
                </a:extLst>
              </p:cNvPr>
              <p:cNvSpPr>
                <a:spLocks noChangeArrowheads="1"/>
              </p:cNvSpPr>
              <p:nvPr/>
            </p:nvSpPr>
            <p:spPr bwMode="auto">
              <a:xfrm>
                <a:off x="2132"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7" name="Oval 77">
                <a:extLst>
                  <a:ext uri="{FF2B5EF4-FFF2-40B4-BE49-F238E27FC236}">
                    <a16:creationId xmlns:a16="http://schemas.microsoft.com/office/drawing/2014/main" id="{26BE9CC2-E3D9-AD4A-B7CE-0589F574AD43}"/>
                  </a:ext>
                </a:extLst>
              </p:cNvPr>
              <p:cNvSpPr>
                <a:spLocks noChangeArrowheads="1"/>
              </p:cNvSpPr>
              <p:nvPr/>
            </p:nvSpPr>
            <p:spPr bwMode="auto">
              <a:xfrm>
                <a:off x="1783"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8" name="Oval 78">
                <a:extLst>
                  <a:ext uri="{FF2B5EF4-FFF2-40B4-BE49-F238E27FC236}">
                    <a16:creationId xmlns:a16="http://schemas.microsoft.com/office/drawing/2014/main" id="{DE6DD0A1-44AF-D54D-937D-E6CD95864FE6}"/>
                  </a:ext>
                </a:extLst>
              </p:cNvPr>
              <p:cNvSpPr>
                <a:spLocks noChangeArrowheads="1"/>
              </p:cNvSpPr>
              <p:nvPr/>
            </p:nvSpPr>
            <p:spPr bwMode="auto">
              <a:xfrm>
                <a:off x="3892"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9" name="Oval 79">
                <a:extLst>
                  <a:ext uri="{FF2B5EF4-FFF2-40B4-BE49-F238E27FC236}">
                    <a16:creationId xmlns:a16="http://schemas.microsoft.com/office/drawing/2014/main" id="{3279A6CA-978E-9F4F-A611-840E008883D8}"/>
                  </a:ext>
                </a:extLst>
              </p:cNvPr>
              <p:cNvSpPr>
                <a:spLocks noChangeArrowheads="1"/>
              </p:cNvSpPr>
              <p:nvPr/>
            </p:nvSpPr>
            <p:spPr bwMode="auto">
              <a:xfrm>
                <a:off x="2132"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0" name="Oval 80">
                <a:extLst>
                  <a:ext uri="{FF2B5EF4-FFF2-40B4-BE49-F238E27FC236}">
                    <a16:creationId xmlns:a16="http://schemas.microsoft.com/office/drawing/2014/main" id="{5B74EB77-AFA8-3D42-90B6-963C333E6DE8}"/>
                  </a:ext>
                </a:extLst>
              </p:cNvPr>
              <p:cNvSpPr>
                <a:spLocks noChangeArrowheads="1"/>
              </p:cNvSpPr>
              <p:nvPr/>
            </p:nvSpPr>
            <p:spPr bwMode="auto">
              <a:xfrm>
                <a:off x="2132"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1" name="Oval 81">
                <a:extLst>
                  <a:ext uri="{FF2B5EF4-FFF2-40B4-BE49-F238E27FC236}">
                    <a16:creationId xmlns:a16="http://schemas.microsoft.com/office/drawing/2014/main" id="{DAC02BE2-A438-C74A-9C32-00E450305A2B}"/>
                  </a:ext>
                </a:extLst>
              </p:cNvPr>
              <p:cNvSpPr>
                <a:spLocks noChangeArrowheads="1"/>
              </p:cNvSpPr>
              <p:nvPr/>
            </p:nvSpPr>
            <p:spPr bwMode="auto">
              <a:xfrm>
                <a:off x="1524" y="1723"/>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2" name="Oval 82">
                <a:extLst>
                  <a:ext uri="{FF2B5EF4-FFF2-40B4-BE49-F238E27FC236}">
                    <a16:creationId xmlns:a16="http://schemas.microsoft.com/office/drawing/2014/main" id="{D0DDE211-BD6B-7543-8BDC-D91CC2FADB00}"/>
                  </a:ext>
                </a:extLst>
              </p:cNvPr>
              <p:cNvSpPr>
                <a:spLocks noChangeArrowheads="1"/>
              </p:cNvSpPr>
              <p:nvPr/>
            </p:nvSpPr>
            <p:spPr bwMode="auto">
              <a:xfrm>
                <a:off x="1524" y="2687"/>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3" name="Oval 83">
                <a:extLst>
                  <a:ext uri="{FF2B5EF4-FFF2-40B4-BE49-F238E27FC236}">
                    <a16:creationId xmlns:a16="http://schemas.microsoft.com/office/drawing/2014/main" id="{D34BC69C-2F25-2C4D-A386-311CDB9F18E2}"/>
                  </a:ext>
                </a:extLst>
              </p:cNvPr>
              <p:cNvSpPr>
                <a:spLocks noChangeArrowheads="1"/>
              </p:cNvSpPr>
              <p:nvPr/>
            </p:nvSpPr>
            <p:spPr bwMode="auto">
              <a:xfrm>
                <a:off x="1524" y="2044"/>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4" name="Oval 84">
                <a:extLst>
                  <a:ext uri="{FF2B5EF4-FFF2-40B4-BE49-F238E27FC236}">
                    <a16:creationId xmlns:a16="http://schemas.microsoft.com/office/drawing/2014/main" id="{672B8A6B-0BB7-1C43-A959-C4CF14E42759}"/>
                  </a:ext>
                </a:extLst>
              </p:cNvPr>
              <p:cNvSpPr>
                <a:spLocks noChangeArrowheads="1"/>
              </p:cNvSpPr>
              <p:nvPr/>
            </p:nvSpPr>
            <p:spPr bwMode="auto">
              <a:xfrm>
                <a:off x="1524" y="2366"/>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5" name="Oval 85">
                <a:extLst>
                  <a:ext uri="{FF2B5EF4-FFF2-40B4-BE49-F238E27FC236}">
                    <a16:creationId xmlns:a16="http://schemas.microsoft.com/office/drawing/2014/main" id="{BF64181E-6084-E443-B04F-8DCE0B49009F}"/>
                  </a:ext>
                </a:extLst>
              </p:cNvPr>
              <p:cNvSpPr>
                <a:spLocks noChangeArrowheads="1"/>
              </p:cNvSpPr>
              <p:nvPr/>
            </p:nvSpPr>
            <p:spPr bwMode="auto">
              <a:xfrm>
                <a:off x="3892" y="113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1419350" name="Rectangle 86">
                <a:extLst>
                  <a:ext uri="{FF2B5EF4-FFF2-40B4-BE49-F238E27FC236}">
                    <a16:creationId xmlns:a16="http://schemas.microsoft.com/office/drawing/2014/main" id="{FD21E422-D2FC-5048-A379-50499A0765CD}"/>
                  </a:ext>
                </a:extLst>
              </p:cNvPr>
              <p:cNvSpPr>
                <a:spLocks noChangeArrowheads="1"/>
              </p:cNvSpPr>
              <p:nvPr/>
            </p:nvSpPr>
            <p:spPr bwMode="auto">
              <a:xfrm>
                <a:off x="2589" y="1098"/>
                <a:ext cx="189" cy="233"/>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US" b="1">
                    <a:solidFill>
                      <a:schemeClr val="bg1"/>
                    </a:solidFill>
                    <a:effectLst>
                      <a:outerShdw blurRad="38100" dist="38100" dir="2700000" algn="tl">
                        <a:srgbClr val="000000"/>
                      </a:outerShdw>
                    </a:effectLst>
                    <a:latin typeface="Times New Roman" pitchFamily="18" charset="0"/>
                  </a:rPr>
                  <a:t>4</a:t>
                </a:r>
              </a:p>
            </p:txBody>
          </p:sp>
          <p:sp>
            <p:nvSpPr>
              <p:cNvPr id="59467" name="Rectangle 87">
                <a:extLst>
                  <a:ext uri="{FF2B5EF4-FFF2-40B4-BE49-F238E27FC236}">
                    <a16:creationId xmlns:a16="http://schemas.microsoft.com/office/drawing/2014/main" id="{4767CB37-CCDA-6D4B-8F60-9F0F5EBBF49D}"/>
                  </a:ext>
                </a:extLst>
              </p:cNvPr>
              <p:cNvSpPr>
                <a:spLocks noChangeArrowheads="1"/>
              </p:cNvSpPr>
              <p:nvPr/>
            </p:nvSpPr>
            <p:spPr bwMode="auto">
              <a:xfrm>
                <a:off x="3411" y="1098"/>
                <a:ext cx="2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5</a:t>
                </a:r>
              </a:p>
            </p:txBody>
          </p:sp>
          <p:sp>
            <p:nvSpPr>
              <p:cNvPr id="59468" name="Rectangle 88">
                <a:extLst>
                  <a:ext uri="{FF2B5EF4-FFF2-40B4-BE49-F238E27FC236}">
                    <a16:creationId xmlns:a16="http://schemas.microsoft.com/office/drawing/2014/main" id="{F5FFBDE3-4507-D040-B4D3-CD212BE19375}"/>
                  </a:ext>
                </a:extLst>
              </p:cNvPr>
              <p:cNvSpPr>
                <a:spLocks noChangeArrowheads="1"/>
              </p:cNvSpPr>
              <p:nvPr/>
            </p:nvSpPr>
            <p:spPr bwMode="auto">
              <a:xfrm>
                <a:off x="1913" y="1833"/>
                <a:ext cx="3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3</a:t>
                </a:r>
              </a:p>
            </p:txBody>
          </p:sp>
          <p:sp>
            <p:nvSpPr>
              <p:cNvPr id="59469" name="Rectangle 89">
                <a:extLst>
                  <a:ext uri="{FF2B5EF4-FFF2-40B4-BE49-F238E27FC236}">
                    <a16:creationId xmlns:a16="http://schemas.microsoft.com/office/drawing/2014/main" id="{159C4837-A32F-724E-B0E3-4FF214ADF397}"/>
                  </a:ext>
                </a:extLst>
              </p:cNvPr>
              <p:cNvSpPr>
                <a:spLocks noChangeArrowheads="1"/>
              </p:cNvSpPr>
              <p:nvPr/>
            </p:nvSpPr>
            <p:spPr bwMode="auto">
              <a:xfrm>
                <a:off x="2959" y="1615"/>
                <a:ext cx="21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2</a:t>
                </a:r>
              </a:p>
            </p:txBody>
          </p:sp>
          <p:sp>
            <p:nvSpPr>
              <p:cNvPr id="59470" name="Rectangle 90">
                <a:extLst>
                  <a:ext uri="{FF2B5EF4-FFF2-40B4-BE49-F238E27FC236}">
                    <a16:creationId xmlns:a16="http://schemas.microsoft.com/office/drawing/2014/main" id="{D5A7DB7D-D1F7-BA47-8F00-1F4F9602619B}"/>
                  </a:ext>
                </a:extLst>
              </p:cNvPr>
              <p:cNvSpPr>
                <a:spLocks noChangeArrowheads="1"/>
              </p:cNvSpPr>
              <p:nvPr/>
            </p:nvSpPr>
            <p:spPr bwMode="auto">
              <a:xfrm>
                <a:off x="2553" y="1913"/>
                <a:ext cx="28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1</a:t>
                </a:r>
              </a:p>
            </p:txBody>
          </p:sp>
          <p:grpSp>
            <p:nvGrpSpPr>
              <p:cNvPr id="59471" name="Group 91">
                <a:extLst>
                  <a:ext uri="{FF2B5EF4-FFF2-40B4-BE49-F238E27FC236}">
                    <a16:creationId xmlns:a16="http://schemas.microsoft.com/office/drawing/2014/main" id="{492C7746-B9F4-5646-800A-FF0288748A2E}"/>
                  </a:ext>
                </a:extLst>
              </p:cNvPr>
              <p:cNvGrpSpPr>
                <a:grpSpLocks/>
              </p:cNvGrpSpPr>
              <p:nvPr/>
            </p:nvGrpSpPr>
            <p:grpSpPr bwMode="auto">
              <a:xfrm>
                <a:off x="2963" y="2097"/>
                <a:ext cx="293" cy="293"/>
                <a:chOff x="3333" y="2097"/>
                <a:chExt cx="330" cy="293"/>
              </a:xfrm>
            </p:grpSpPr>
            <p:sp>
              <p:nvSpPr>
                <p:cNvPr id="59472" name="Line 92">
                  <a:extLst>
                    <a:ext uri="{FF2B5EF4-FFF2-40B4-BE49-F238E27FC236}">
                      <a16:creationId xmlns:a16="http://schemas.microsoft.com/office/drawing/2014/main" id="{7FBE8E07-AC5A-DE49-8EAC-390A14AF6EEE}"/>
                    </a:ext>
                  </a:extLst>
                </p:cNvPr>
                <p:cNvSpPr>
                  <a:spLocks noChangeShapeType="1"/>
                </p:cNvSpPr>
                <p:nvPr/>
              </p:nvSpPr>
              <p:spPr bwMode="auto">
                <a:xfrm>
                  <a:off x="3498" y="2097"/>
                  <a:ext cx="0" cy="293"/>
                </a:xfrm>
                <a:prstGeom prst="line">
                  <a:avLst/>
                </a:prstGeom>
                <a:noFill/>
                <a:ln w="508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73" name="Line 93">
                  <a:extLst>
                    <a:ext uri="{FF2B5EF4-FFF2-40B4-BE49-F238E27FC236}">
                      <a16:creationId xmlns:a16="http://schemas.microsoft.com/office/drawing/2014/main" id="{06A98F7B-DC3D-3843-83A8-921EBC4C8B43}"/>
                    </a:ext>
                  </a:extLst>
                </p:cNvPr>
                <p:cNvSpPr>
                  <a:spLocks noChangeShapeType="1"/>
                </p:cNvSpPr>
                <p:nvPr/>
              </p:nvSpPr>
              <p:spPr bwMode="auto">
                <a:xfrm flipH="1">
                  <a:off x="3333" y="2243"/>
                  <a:ext cx="330" cy="0"/>
                </a:xfrm>
                <a:prstGeom prst="line">
                  <a:avLst/>
                </a:prstGeom>
                <a:noFill/>
                <a:ln w="508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pic>
        <p:nvPicPr>
          <p:cNvPr id="98" name="Picture 97">
            <a:extLst>
              <a:ext uri="{FF2B5EF4-FFF2-40B4-BE49-F238E27FC236}">
                <a16:creationId xmlns:a16="http://schemas.microsoft.com/office/drawing/2014/main" id="{49825AE0-504B-C54C-ACFE-5426B6D0C2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3596" y="3255818"/>
            <a:ext cx="4518328" cy="1224653"/>
          </a:xfrm>
          <a:prstGeom prst="rect">
            <a:avLst/>
          </a:prstGeom>
          <a:ln w="28575">
            <a:solidFill>
              <a:srgbClr val="FF0000"/>
            </a:solidFill>
          </a:ln>
        </p:spPr>
      </p:pic>
      <p:sp>
        <p:nvSpPr>
          <p:cNvPr id="99" name="Text Box 26">
            <a:extLst>
              <a:ext uri="{FF2B5EF4-FFF2-40B4-BE49-F238E27FC236}">
                <a16:creationId xmlns:a16="http://schemas.microsoft.com/office/drawing/2014/main" id="{DF85D922-2F44-F349-A2DD-5B18B4D43038}"/>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F3E83F4-2B08-B84B-A9F1-6B661E08FF8E}"/>
              </a:ext>
            </a:extLst>
          </p:cNvPr>
          <p:cNvSpPr>
            <a:spLocks noGrp="1" noChangeArrowheads="1"/>
          </p:cNvSpPr>
          <p:nvPr>
            <p:ph type="title" idx="4294967295"/>
          </p:nvPr>
        </p:nvSpPr>
        <p:spPr>
          <a:xfrm>
            <a:off x="3401437" y="335112"/>
            <a:ext cx="6892925" cy="1143000"/>
          </a:xfrm>
        </p:spPr>
        <p:txBody>
          <a:bodyPr/>
          <a:lstStyle/>
          <a:p>
            <a:pPr eaLnBrk="1" hangingPunct="1"/>
            <a:r>
              <a:rPr lang="en-AU" altLang="en-US" sz="3500" dirty="0"/>
              <a:t>Zone 7: Glaucoma Hemifield Test </a:t>
            </a:r>
          </a:p>
        </p:txBody>
      </p:sp>
      <p:grpSp>
        <p:nvGrpSpPr>
          <p:cNvPr id="4" name="Group 3">
            <a:extLst>
              <a:ext uri="{FF2B5EF4-FFF2-40B4-BE49-F238E27FC236}">
                <a16:creationId xmlns:a16="http://schemas.microsoft.com/office/drawing/2014/main" id="{9BE96ABC-2AFE-7F40-B033-B250098DBC92}"/>
              </a:ext>
            </a:extLst>
          </p:cNvPr>
          <p:cNvGrpSpPr>
            <a:grpSpLocks noChangeAspect="1"/>
          </p:cNvGrpSpPr>
          <p:nvPr/>
        </p:nvGrpSpPr>
        <p:grpSpPr>
          <a:xfrm>
            <a:off x="692394" y="1478112"/>
            <a:ext cx="5418085" cy="4410070"/>
            <a:chOff x="3089564" y="1731818"/>
            <a:chExt cx="5957454" cy="4849091"/>
          </a:xfrm>
        </p:grpSpPr>
        <p:sp>
          <p:nvSpPr>
            <p:cNvPr id="3" name="Rectangle 2">
              <a:extLst>
                <a:ext uri="{FF2B5EF4-FFF2-40B4-BE49-F238E27FC236}">
                  <a16:creationId xmlns:a16="http://schemas.microsoft.com/office/drawing/2014/main" id="{102D0881-ED1B-8548-B43E-34556B4A08E5}"/>
                </a:ext>
              </a:extLst>
            </p:cNvPr>
            <p:cNvSpPr/>
            <p:nvPr/>
          </p:nvSpPr>
          <p:spPr>
            <a:xfrm>
              <a:off x="3089564" y="1731818"/>
              <a:ext cx="5957454" cy="4849091"/>
            </a:xfrm>
            <a:prstGeom prst="rect">
              <a:avLst/>
            </a:prstGeom>
            <a:solidFill>
              <a:srgbClr val="0017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395" name="Group 3">
              <a:extLst>
                <a:ext uri="{FF2B5EF4-FFF2-40B4-BE49-F238E27FC236}">
                  <a16:creationId xmlns:a16="http://schemas.microsoft.com/office/drawing/2014/main" id="{2A2FC4C7-A83A-BA48-AD90-865059B5872D}"/>
                </a:ext>
              </a:extLst>
            </p:cNvPr>
            <p:cNvGrpSpPr>
              <a:grpSpLocks/>
            </p:cNvGrpSpPr>
            <p:nvPr/>
          </p:nvGrpSpPr>
          <p:grpSpPr bwMode="auto">
            <a:xfrm>
              <a:off x="3484564" y="1874840"/>
              <a:ext cx="5280026" cy="4413253"/>
              <a:chOff x="1455" y="871"/>
              <a:chExt cx="3326" cy="2780"/>
            </a:xfrm>
          </p:grpSpPr>
          <p:sp>
            <p:nvSpPr>
              <p:cNvPr id="59396" name="Rectangle 4">
                <a:extLst>
                  <a:ext uri="{FF2B5EF4-FFF2-40B4-BE49-F238E27FC236}">
                    <a16:creationId xmlns:a16="http://schemas.microsoft.com/office/drawing/2014/main" id="{AC0BC55C-2050-9D47-8349-C9B3F13BF6FA}"/>
                  </a:ext>
                </a:extLst>
              </p:cNvPr>
              <p:cNvSpPr>
                <a:spLocks noChangeArrowheads="1"/>
              </p:cNvSpPr>
              <p:nvPr/>
            </p:nvSpPr>
            <p:spPr bwMode="auto">
              <a:xfrm>
                <a:off x="2419" y="1946"/>
                <a:ext cx="1002" cy="248"/>
              </a:xfrm>
              <a:prstGeom prst="rect">
                <a:avLst/>
              </a:prstGeom>
              <a:gradFill rotWithShape="0">
                <a:gsLst>
                  <a:gs pos="0">
                    <a:srgbClr val="868686"/>
                  </a:gs>
                  <a:gs pos="100000">
                    <a:srgbClr val="DADADA"/>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397" name="Rectangle 5">
                <a:extLst>
                  <a:ext uri="{FF2B5EF4-FFF2-40B4-BE49-F238E27FC236}">
                    <a16:creationId xmlns:a16="http://schemas.microsoft.com/office/drawing/2014/main" id="{F69F61BB-7C32-5D49-9CBE-15DC84CCD1FC}"/>
                  </a:ext>
                </a:extLst>
              </p:cNvPr>
              <p:cNvSpPr>
                <a:spLocks noChangeArrowheads="1"/>
              </p:cNvSpPr>
              <p:nvPr/>
            </p:nvSpPr>
            <p:spPr bwMode="auto">
              <a:xfrm>
                <a:off x="2419" y="1662"/>
                <a:ext cx="1388" cy="259"/>
              </a:xfrm>
              <a:prstGeom prst="rect">
                <a:avLst/>
              </a:prstGeom>
              <a:gradFill rotWithShape="0">
                <a:gsLst>
                  <a:gs pos="0">
                    <a:srgbClr val="868686"/>
                  </a:gs>
                  <a:gs pos="100000">
                    <a:srgbClr val="DADADA"/>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398" name="Freeform 6">
                <a:extLst>
                  <a:ext uri="{FF2B5EF4-FFF2-40B4-BE49-F238E27FC236}">
                    <a16:creationId xmlns:a16="http://schemas.microsoft.com/office/drawing/2014/main" id="{753CD03D-3110-D749-84EC-9AB83D407F2A}"/>
                  </a:ext>
                </a:extLst>
              </p:cNvPr>
              <p:cNvSpPr>
                <a:spLocks/>
              </p:cNvSpPr>
              <p:nvPr/>
            </p:nvSpPr>
            <p:spPr bwMode="auto">
              <a:xfrm>
                <a:off x="1455" y="1653"/>
                <a:ext cx="946" cy="553"/>
              </a:xfrm>
              <a:custGeom>
                <a:avLst/>
                <a:gdLst>
                  <a:gd name="T0" fmla="*/ 42 w 1064"/>
                  <a:gd name="T1" fmla="*/ 0 h 553"/>
                  <a:gd name="T2" fmla="*/ 114 w 1064"/>
                  <a:gd name="T3" fmla="*/ 0 h 553"/>
                  <a:gd name="T4" fmla="*/ 114 w 1064"/>
                  <a:gd name="T5" fmla="*/ 552 h 553"/>
                  <a:gd name="T6" fmla="*/ 0 w 1064"/>
                  <a:gd name="T7" fmla="*/ 552 h 553"/>
                  <a:gd name="T8" fmla="*/ 0 w 1064"/>
                  <a:gd name="T9" fmla="*/ 407 h 553"/>
                  <a:gd name="T10" fmla="*/ 42 w 1064"/>
                  <a:gd name="T11" fmla="*/ 0 h 553"/>
                  <a:gd name="T12" fmla="*/ 0 60000 65536"/>
                  <a:gd name="T13" fmla="*/ 0 60000 65536"/>
                  <a:gd name="T14" fmla="*/ 0 60000 65536"/>
                  <a:gd name="T15" fmla="*/ 0 60000 65536"/>
                  <a:gd name="T16" fmla="*/ 0 60000 65536"/>
                  <a:gd name="T17" fmla="*/ 0 60000 65536"/>
                  <a:gd name="T18" fmla="*/ 0 w 1064"/>
                  <a:gd name="T19" fmla="*/ 0 h 553"/>
                  <a:gd name="T20" fmla="*/ 1064 w 1064"/>
                  <a:gd name="T21" fmla="*/ 553 h 553"/>
                </a:gdLst>
                <a:ahLst/>
                <a:cxnLst>
                  <a:cxn ang="T12">
                    <a:pos x="T0" y="T1"/>
                  </a:cxn>
                  <a:cxn ang="T13">
                    <a:pos x="T2" y="T3"/>
                  </a:cxn>
                  <a:cxn ang="T14">
                    <a:pos x="T4" y="T5"/>
                  </a:cxn>
                  <a:cxn ang="T15">
                    <a:pos x="T6" y="T7"/>
                  </a:cxn>
                  <a:cxn ang="T16">
                    <a:pos x="T8" y="T9"/>
                  </a:cxn>
                  <a:cxn ang="T17">
                    <a:pos x="T10" y="T11"/>
                  </a:cxn>
                </a:cxnLst>
                <a:rect l="T18" t="T19" r="T20" b="T21"/>
                <a:pathLst>
                  <a:path w="1064" h="553">
                    <a:moveTo>
                      <a:pt x="392" y="0"/>
                    </a:moveTo>
                    <a:lnTo>
                      <a:pt x="1063" y="0"/>
                    </a:lnTo>
                    <a:lnTo>
                      <a:pt x="1063" y="552"/>
                    </a:lnTo>
                    <a:lnTo>
                      <a:pt x="0" y="552"/>
                    </a:lnTo>
                    <a:lnTo>
                      <a:pt x="0" y="407"/>
                    </a:lnTo>
                    <a:lnTo>
                      <a:pt x="392" y="0"/>
                    </a:lnTo>
                  </a:path>
                </a:pathLst>
              </a:custGeom>
              <a:gradFill rotWithShape="0">
                <a:gsLst>
                  <a:gs pos="0">
                    <a:srgbClr val="868686"/>
                  </a:gs>
                  <a:gs pos="100000">
                    <a:srgbClr val="DADADA"/>
                  </a:gs>
                </a:gsLst>
                <a:lin ang="5400000" scaled="1"/>
              </a:gradFill>
              <a:ln w="12700" cap="rnd">
                <a:solidFill>
                  <a:schemeClr val="tx1"/>
                </a:solidFill>
                <a:round/>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NZ" altLang="en-US"/>
              </a:p>
            </p:txBody>
          </p:sp>
          <p:sp>
            <p:nvSpPr>
              <p:cNvPr id="59399" name="AutoShape 7">
                <a:extLst>
                  <a:ext uri="{FF2B5EF4-FFF2-40B4-BE49-F238E27FC236}">
                    <a16:creationId xmlns:a16="http://schemas.microsoft.com/office/drawing/2014/main" id="{0CEDDBED-B75F-F74B-9F46-6183ED96F5B4}"/>
                  </a:ext>
                </a:extLst>
              </p:cNvPr>
              <p:cNvSpPr>
                <a:spLocks noChangeArrowheads="1"/>
              </p:cNvSpPr>
              <p:nvPr/>
            </p:nvSpPr>
            <p:spPr bwMode="auto">
              <a:xfrm flipV="1">
                <a:off x="1996" y="1059"/>
                <a:ext cx="1432" cy="51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66 w 21600"/>
                  <a:gd name="T13" fmla="*/ 4777 h 21600"/>
                  <a:gd name="T14" fmla="*/ 16834 w 21600"/>
                  <a:gd name="T15" fmla="*/ 16823 h 21600"/>
                </a:gdLst>
                <a:ahLst/>
                <a:cxnLst>
                  <a:cxn ang="T8">
                    <a:pos x="T0" y="T1"/>
                  </a:cxn>
                  <a:cxn ang="T9">
                    <a:pos x="T2" y="T3"/>
                  </a:cxn>
                  <a:cxn ang="T10">
                    <a:pos x="T4" y="T5"/>
                  </a:cxn>
                  <a:cxn ang="T11">
                    <a:pos x="T6" y="T7"/>
                  </a:cxn>
                </a:cxnLst>
                <a:rect l="T12" t="T13" r="T14" b="T15"/>
                <a:pathLst>
                  <a:path w="21600" h="21600">
                    <a:moveTo>
                      <a:pt x="0" y="0"/>
                    </a:moveTo>
                    <a:lnTo>
                      <a:pt x="5917" y="21600"/>
                    </a:lnTo>
                    <a:lnTo>
                      <a:pt x="15683" y="21600"/>
                    </a:lnTo>
                    <a:lnTo>
                      <a:pt x="21600" y="0"/>
                    </a:lnTo>
                    <a:close/>
                  </a:path>
                </a:pathLst>
              </a:custGeom>
              <a:gradFill rotWithShape="0">
                <a:gsLst>
                  <a:gs pos="0">
                    <a:srgbClr val="868686"/>
                  </a:gs>
                  <a:gs pos="100000">
                    <a:srgbClr val="FFFFFF"/>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NZ" altLang="en-US"/>
              </a:p>
            </p:txBody>
          </p:sp>
          <p:sp>
            <p:nvSpPr>
              <p:cNvPr id="59400" name="AutoShape 8">
                <a:extLst>
                  <a:ext uri="{FF2B5EF4-FFF2-40B4-BE49-F238E27FC236}">
                    <a16:creationId xmlns:a16="http://schemas.microsoft.com/office/drawing/2014/main" id="{9F499533-88F5-804E-9500-F6EBE21E5E8C}"/>
                  </a:ext>
                </a:extLst>
              </p:cNvPr>
              <p:cNvSpPr>
                <a:spLocks noChangeArrowheads="1"/>
              </p:cNvSpPr>
              <p:nvPr/>
            </p:nvSpPr>
            <p:spPr bwMode="auto">
              <a:xfrm flipH="1">
                <a:off x="3073" y="1073"/>
                <a:ext cx="1061" cy="507"/>
              </a:xfrm>
              <a:prstGeom prst="parallelogram">
                <a:avLst>
                  <a:gd name="adj" fmla="val 79716"/>
                </a:avLst>
              </a:prstGeom>
              <a:gradFill rotWithShape="0">
                <a:gsLst>
                  <a:gs pos="0">
                    <a:srgbClr val="868686"/>
                  </a:gs>
                  <a:gs pos="100000">
                    <a:schemeClr val="bg1"/>
                  </a:gs>
                </a:gsLst>
                <a:lin ang="5400000" scaled="1"/>
              </a:gra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1" name="Oval 9">
                <a:extLst>
                  <a:ext uri="{FF2B5EF4-FFF2-40B4-BE49-F238E27FC236}">
                    <a16:creationId xmlns:a16="http://schemas.microsoft.com/office/drawing/2014/main" id="{D3481197-2D73-6743-883C-B2FA52020BA2}"/>
                  </a:ext>
                </a:extLst>
              </p:cNvPr>
              <p:cNvSpPr>
                <a:spLocks noChangeArrowheads="1"/>
              </p:cNvSpPr>
              <p:nvPr/>
            </p:nvSpPr>
            <p:spPr bwMode="auto">
              <a:xfrm>
                <a:off x="3866" y="1981"/>
                <a:ext cx="234" cy="466"/>
              </a:xfrm>
              <a:prstGeom prst="ellipse">
                <a:avLst/>
              </a:prstGeom>
              <a:solidFill>
                <a:srgbClr val="FF0033"/>
              </a:solidFill>
              <a:ln w="12700">
                <a:solidFill>
                  <a:srgbClr val="FF0033"/>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2" name="Oval 10">
                <a:extLst>
                  <a:ext uri="{FF2B5EF4-FFF2-40B4-BE49-F238E27FC236}">
                    <a16:creationId xmlns:a16="http://schemas.microsoft.com/office/drawing/2014/main" id="{FAA9301B-CA02-274C-88F9-CA2C6158A256}"/>
                  </a:ext>
                </a:extLst>
              </p:cNvPr>
              <p:cNvSpPr>
                <a:spLocks noChangeArrowheads="1"/>
              </p:cNvSpPr>
              <p:nvPr/>
            </p:nvSpPr>
            <p:spPr bwMode="auto">
              <a:xfrm>
                <a:off x="2420" y="889"/>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3" name="Oval 11">
                <a:extLst>
                  <a:ext uri="{FF2B5EF4-FFF2-40B4-BE49-F238E27FC236}">
                    <a16:creationId xmlns:a16="http://schemas.microsoft.com/office/drawing/2014/main" id="{770CC05A-7C65-3E40-AB00-B14A2D521F97}"/>
                  </a:ext>
                </a:extLst>
              </p:cNvPr>
              <p:cNvSpPr>
                <a:spLocks noChangeArrowheads="1"/>
              </p:cNvSpPr>
              <p:nvPr/>
            </p:nvSpPr>
            <p:spPr bwMode="auto">
              <a:xfrm>
                <a:off x="2804" y="87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4" name="Oval 12">
                <a:extLst>
                  <a:ext uri="{FF2B5EF4-FFF2-40B4-BE49-F238E27FC236}">
                    <a16:creationId xmlns:a16="http://schemas.microsoft.com/office/drawing/2014/main" id="{73253160-8ED9-1C40-B5A1-0EBE61C334FD}"/>
                  </a:ext>
                </a:extLst>
              </p:cNvPr>
              <p:cNvSpPr>
                <a:spLocks noChangeArrowheads="1"/>
              </p:cNvSpPr>
              <p:nvPr/>
            </p:nvSpPr>
            <p:spPr bwMode="auto">
              <a:xfrm>
                <a:off x="3188" y="87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5" name="Oval 13">
                <a:extLst>
                  <a:ext uri="{FF2B5EF4-FFF2-40B4-BE49-F238E27FC236}">
                    <a16:creationId xmlns:a16="http://schemas.microsoft.com/office/drawing/2014/main" id="{BE19FB73-FF40-BE42-9EBE-88BFAEB52930}"/>
                  </a:ext>
                </a:extLst>
              </p:cNvPr>
              <p:cNvSpPr>
                <a:spLocks noChangeArrowheads="1"/>
              </p:cNvSpPr>
              <p:nvPr/>
            </p:nvSpPr>
            <p:spPr bwMode="auto">
              <a:xfrm>
                <a:off x="3572" y="8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6" name="Oval 14">
                <a:extLst>
                  <a:ext uri="{FF2B5EF4-FFF2-40B4-BE49-F238E27FC236}">
                    <a16:creationId xmlns:a16="http://schemas.microsoft.com/office/drawing/2014/main" id="{F9AF32E1-8354-5C49-9831-18889A8A74CC}"/>
                  </a:ext>
                </a:extLst>
              </p:cNvPr>
              <p:cNvSpPr>
                <a:spLocks noChangeArrowheads="1"/>
              </p:cNvSpPr>
              <p:nvPr/>
            </p:nvSpPr>
            <p:spPr bwMode="auto">
              <a:xfrm>
                <a:off x="2132"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7" name="Oval 15">
                <a:extLst>
                  <a:ext uri="{FF2B5EF4-FFF2-40B4-BE49-F238E27FC236}">
                    <a16:creationId xmlns:a16="http://schemas.microsoft.com/office/drawing/2014/main" id="{0AE7B258-37D0-D14C-925A-781D0043E0CE}"/>
                  </a:ext>
                </a:extLst>
              </p:cNvPr>
              <p:cNvSpPr>
                <a:spLocks noChangeArrowheads="1"/>
              </p:cNvSpPr>
              <p:nvPr/>
            </p:nvSpPr>
            <p:spPr bwMode="auto">
              <a:xfrm>
                <a:off x="4276"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8" name="Oval 16">
                <a:extLst>
                  <a:ext uri="{FF2B5EF4-FFF2-40B4-BE49-F238E27FC236}">
                    <a16:creationId xmlns:a16="http://schemas.microsoft.com/office/drawing/2014/main" id="{3FB00DF5-8DE1-1844-861C-518D64016AF2}"/>
                  </a:ext>
                </a:extLst>
              </p:cNvPr>
              <p:cNvSpPr>
                <a:spLocks noChangeArrowheads="1"/>
              </p:cNvSpPr>
              <p:nvPr/>
            </p:nvSpPr>
            <p:spPr bwMode="auto">
              <a:xfrm>
                <a:off x="3892" y="3246"/>
                <a:ext cx="121"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09" name="Oval 17">
                <a:extLst>
                  <a:ext uri="{FF2B5EF4-FFF2-40B4-BE49-F238E27FC236}">
                    <a16:creationId xmlns:a16="http://schemas.microsoft.com/office/drawing/2014/main" id="{09741E3E-02D0-054F-BBE5-F4A9CD1C3F1B}"/>
                  </a:ext>
                </a:extLst>
              </p:cNvPr>
              <p:cNvSpPr>
                <a:spLocks noChangeArrowheads="1"/>
              </p:cNvSpPr>
              <p:nvPr/>
            </p:nvSpPr>
            <p:spPr bwMode="auto">
              <a:xfrm>
                <a:off x="3892"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0" name="Oval 18">
                <a:extLst>
                  <a:ext uri="{FF2B5EF4-FFF2-40B4-BE49-F238E27FC236}">
                    <a16:creationId xmlns:a16="http://schemas.microsoft.com/office/drawing/2014/main" id="{D2E033A7-C057-534A-9CCC-511655B8E98F}"/>
                  </a:ext>
                </a:extLst>
              </p:cNvPr>
              <p:cNvSpPr>
                <a:spLocks noChangeArrowheads="1"/>
              </p:cNvSpPr>
              <p:nvPr/>
            </p:nvSpPr>
            <p:spPr bwMode="auto">
              <a:xfrm>
                <a:off x="3892"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1" name="Oval 19">
                <a:extLst>
                  <a:ext uri="{FF2B5EF4-FFF2-40B4-BE49-F238E27FC236}">
                    <a16:creationId xmlns:a16="http://schemas.microsoft.com/office/drawing/2014/main" id="{6B91D790-66E3-CE41-A7F1-A84606F94A9C}"/>
                  </a:ext>
                </a:extLst>
              </p:cNvPr>
              <p:cNvSpPr>
                <a:spLocks noChangeArrowheads="1"/>
              </p:cNvSpPr>
              <p:nvPr/>
            </p:nvSpPr>
            <p:spPr bwMode="auto">
              <a:xfrm>
                <a:off x="2420"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2" name="Oval 20">
                <a:extLst>
                  <a:ext uri="{FF2B5EF4-FFF2-40B4-BE49-F238E27FC236}">
                    <a16:creationId xmlns:a16="http://schemas.microsoft.com/office/drawing/2014/main" id="{DBE9ED45-A87A-574D-BE1E-8BE90878A469}"/>
                  </a:ext>
                </a:extLst>
              </p:cNvPr>
              <p:cNvSpPr>
                <a:spLocks noChangeArrowheads="1"/>
              </p:cNvSpPr>
              <p:nvPr/>
            </p:nvSpPr>
            <p:spPr bwMode="auto">
              <a:xfrm>
                <a:off x="2804"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3" name="Oval 21">
                <a:extLst>
                  <a:ext uri="{FF2B5EF4-FFF2-40B4-BE49-F238E27FC236}">
                    <a16:creationId xmlns:a16="http://schemas.microsoft.com/office/drawing/2014/main" id="{F7415463-2A49-944F-AA0D-F184D0AA7318}"/>
                  </a:ext>
                </a:extLst>
              </p:cNvPr>
              <p:cNvSpPr>
                <a:spLocks noChangeArrowheads="1"/>
              </p:cNvSpPr>
              <p:nvPr/>
            </p:nvSpPr>
            <p:spPr bwMode="auto">
              <a:xfrm>
                <a:off x="3188"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4" name="Oval 22">
                <a:extLst>
                  <a:ext uri="{FF2B5EF4-FFF2-40B4-BE49-F238E27FC236}">
                    <a16:creationId xmlns:a16="http://schemas.microsoft.com/office/drawing/2014/main" id="{6761FF95-3C10-1942-B39E-6F070914DCF6}"/>
                  </a:ext>
                </a:extLst>
              </p:cNvPr>
              <p:cNvSpPr>
                <a:spLocks noChangeArrowheads="1"/>
              </p:cNvSpPr>
              <p:nvPr/>
            </p:nvSpPr>
            <p:spPr bwMode="auto">
              <a:xfrm>
                <a:off x="3572" y="113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5" name="Oval 23">
                <a:extLst>
                  <a:ext uri="{FF2B5EF4-FFF2-40B4-BE49-F238E27FC236}">
                    <a16:creationId xmlns:a16="http://schemas.microsoft.com/office/drawing/2014/main" id="{05D08583-B3D5-6B4E-B19B-3B167467339A}"/>
                  </a:ext>
                </a:extLst>
              </p:cNvPr>
              <p:cNvSpPr>
                <a:spLocks noChangeArrowheads="1"/>
              </p:cNvSpPr>
              <p:nvPr/>
            </p:nvSpPr>
            <p:spPr bwMode="auto">
              <a:xfrm>
                <a:off x="2420"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6" name="Oval 24">
                <a:extLst>
                  <a:ext uri="{FF2B5EF4-FFF2-40B4-BE49-F238E27FC236}">
                    <a16:creationId xmlns:a16="http://schemas.microsoft.com/office/drawing/2014/main" id="{4FF9513C-DEBD-404A-96B8-F063DB2B93F1}"/>
                  </a:ext>
                </a:extLst>
              </p:cNvPr>
              <p:cNvSpPr>
                <a:spLocks noChangeArrowheads="1"/>
              </p:cNvSpPr>
              <p:nvPr/>
            </p:nvSpPr>
            <p:spPr bwMode="auto">
              <a:xfrm>
                <a:off x="2804"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7" name="Oval 25">
                <a:extLst>
                  <a:ext uri="{FF2B5EF4-FFF2-40B4-BE49-F238E27FC236}">
                    <a16:creationId xmlns:a16="http://schemas.microsoft.com/office/drawing/2014/main" id="{61D092E0-6C0B-0E47-994D-3B973ABEC144}"/>
                  </a:ext>
                </a:extLst>
              </p:cNvPr>
              <p:cNvSpPr>
                <a:spLocks noChangeArrowheads="1"/>
              </p:cNvSpPr>
              <p:nvPr/>
            </p:nvSpPr>
            <p:spPr bwMode="auto">
              <a:xfrm>
                <a:off x="3188"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8" name="Oval 26">
                <a:extLst>
                  <a:ext uri="{FF2B5EF4-FFF2-40B4-BE49-F238E27FC236}">
                    <a16:creationId xmlns:a16="http://schemas.microsoft.com/office/drawing/2014/main" id="{36C28735-C652-E046-8607-3678E07973AD}"/>
                  </a:ext>
                </a:extLst>
              </p:cNvPr>
              <p:cNvSpPr>
                <a:spLocks noChangeArrowheads="1"/>
              </p:cNvSpPr>
              <p:nvPr/>
            </p:nvSpPr>
            <p:spPr bwMode="auto">
              <a:xfrm>
                <a:off x="3572"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19" name="Oval 27">
                <a:extLst>
                  <a:ext uri="{FF2B5EF4-FFF2-40B4-BE49-F238E27FC236}">
                    <a16:creationId xmlns:a16="http://schemas.microsoft.com/office/drawing/2014/main" id="{23A9910B-02BA-D945-BAFD-444B8C43E94A}"/>
                  </a:ext>
                </a:extLst>
              </p:cNvPr>
              <p:cNvSpPr>
                <a:spLocks noChangeArrowheads="1"/>
              </p:cNvSpPr>
              <p:nvPr/>
            </p:nvSpPr>
            <p:spPr bwMode="auto">
              <a:xfrm>
                <a:off x="2804"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0" name="Oval 28">
                <a:extLst>
                  <a:ext uri="{FF2B5EF4-FFF2-40B4-BE49-F238E27FC236}">
                    <a16:creationId xmlns:a16="http://schemas.microsoft.com/office/drawing/2014/main" id="{6251282B-D0AB-3440-99E1-A45B7F7F6CBF}"/>
                  </a:ext>
                </a:extLst>
              </p:cNvPr>
              <p:cNvSpPr>
                <a:spLocks noChangeArrowheads="1"/>
              </p:cNvSpPr>
              <p:nvPr/>
            </p:nvSpPr>
            <p:spPr bwMode="auto">
              <a:xfrm>
                <a:off x="3188"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1" name="Oval 29">
                <a:extLst>
                  <a:ext uri="{FF2B5EF4-FFF2-40B4-BE49-F238E27FC236}">
                    <a16:creationId xmlns:a16="http://schemas.microsoft.com/office/drawing/2014/main" id="{77D264AB-A1EA-7E46-A0F4-98152C7AE891}"/>
                  </a:ext>
                </a:extLst>
              </p:cNvPr>
              <p:cNvSpPr>
                <a:spLocks noChangeArrowheads="1"/>
              </p:cNvSpPr>
              <p:nvPr/>
            </p:nvSpPr>
            <p:spPr bwMode="auto">
              <a:xfrm>
                <a:off x="3572" y="1723"/>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nvGrpSpPr>
              <p:cNvPr id="59422" name="Group 30">
                <a:extLst>
                  <a:ext uri="{FF2B5EF4-FFF2-40B4-BE49-F238E27FC236}">
                    <a16:creationId xmlns:a16="http://schemas.microsoft.com/office/drawing/2014/main" id="{7EACAFC6-DCBF-B640-AA76-A56122F3E4B7}"/>
                  </a:ext>
                </a:extLst>
              </p:cNvPr>
              <p:cNvGrpSpPr>
                <a:grpSpLocks/>
              </p:cNvGrpSpPr>
              <p:nvPr/>
            </p:nvGrpSpPr>
            <p:grpSpPr bwMode="auto">
              <a:xfrm>
                <a:off x="2430" y="3525"/>
                <a:ext cx="1273" cy="126"/>
                <a:chOff x="2734" y="3525"/>
                <a:chExt cx="1432" cy="126"/>
              </a:xfrm>
            </p:grpSpPr>
            <p:sp>
              <p:nvSpPr>
                <p:cNvPr id="59482" name="Oval 31">
                  <a:extLst>
                    <a:ext uri="{FF2B5EF4-FFF2-40B4-BE49-F238E27FC236}">
                      <a16:creationId xmlns:a16="http://schemas.microsoft.com/office/drawing/2014/main" id="{43CC7D26-A143-2244-8F8A-07FF532E5C0A}"/>
                    </a:ext>
                  </a:extLst>
                </p:cNvPr>
                <p:cNvSpPr>
                  <a:spLocks noChangeArrowheads="1"/>
                </p:cNvSpPr>
                <p:nvPr/>
              </p:nvSpPr>
              <p:spPr bwMode="auto">
                <a:xfrm>
                  <a:off x="2734" y="3525"/>
                  <a:ext cx="134"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3" name="Oval 32">
                  <a:extLst>
                    <a:ext uri="{FF2B5EF4-FFF2-40B4-BE49-F238E27FC236}">
                      <a16:creationId xmlns:a16="http://schemas.microsoft.com/office/drawing/2014/main" id="{C7D8A791-22F3-8D4E-AB53-55C29030FD26}"/>
                    </a:ext>
                  </a:extLst>
                </p:cNvPr>
                <p:cNvSpPr>
                  <a:spLocks noChangeArrowheads="1"/>
                </p:cNvSpPr>
                <p:nvPr/>
              </p:nvSpPr>
              <p:spPr bwMode="auto">
                <a:xfrm>
                  <a:off x="3165" y="3525"/>
                  <a:ext cx="136"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4" name="Oval 33">
                  <a:extLst>
                    <a:ext uri="{FF2B5EF4-FFF2-40B4-BE49-F238E27FC236}">
                      <a16:creationId xmlns:a16="http://schemas.microsoft.com/office/drawing/2014/main" id="{85A6A96A-36EA-5A49-A697-4ADD353C89F1}"/>
                    </a:ext>
                  </a:extLst>
                </p:cNvPr>
                <p:cNvSpPr>
                  <a:spLocks noChangeArrowheads="1"/>
                </p:cNvSpPr>
                <p:nvPr/>
              </p:nvSpPr>
              <p:spPr bwMode="auto">
                <a:xfrm>
                  <a:off x="3597" y="3525"/>
                  <a:ext cx="135"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5" name="Oval 34">
                  <a:extLst>
                    <a:ext uri="{FF2B5EF4-FFF2-40B4-BE49-F238E27FC236}">
                      <a16:creationId xmlns:a16="http://schemas.microsoft.com/office/drawing/2014/main" id="{C7244EAB-30D3-C04D-9A2D-A44F7A09682D}"/>
                    </a:ext>
                  </a:extLst>
                </p:cNvPr>
                <p:cNvSpPr>
                  <a:spLocks noChangeArrowheads="1"/>
                </p:cNvSpPr>
                <p:nvPr/>
              </p:nvSpPr>
              <p:spPr bwMode="auto">
                <a:xfrm>
                  <a:off x="4029" y="3528"/>
                  <a:ext cx="137"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59423" name="Oval 35">
                <a:extLst>
                  <a:ext uri="{FF2B5EF4-FFF2-40B4-BE49-F238E27FC236}">
                    <a16:creationId xmlns:a16="http://schemas.microsoft.com/office/drawing/2014/main" id="{078E215B-3185-7943-BCA8-9C87C41A95F9}"/>
                  </a:ext>
                </a:extLst>
              </p:cNvPr>
              <p:cNvSpPr>
                <a:spLocks noChangeArrowheads="1"/>
              </p:cNvSpPr>
              <p:nvPr/>
            </p:nvSpPr>
            <p:spPr bwMode="auto">
              <a:xfrm>
                <a:off x="2420" y="3246"/>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4" name="Oval 36">
                <a:extLst>
                  <a:ext uri="{FF2B5EF4-FFF2-40B4-BE49-F238E27FC236}">
                    <a16:creationId xmlns:a16="http://schemas.microsoft.com/office/drawing/2014/main" id="{1A8DC07C-6C85-664E-8330-32FB6AC14E15}"/>
                  </a:ext>
                </a:extLst>
              </p:cNvPr>
              <p:cNvSpPr>
                <a:spLocks noChangeArrowheads="1"/>
              </p:cNvSpPr>
              <p:nvPr/>
            </p:nvSpPr>
            <p:spPr bwMode="auto">
              <a:xfrm>
                <a:off x="2804"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5" name="Oval 37">
                <a:extLst>
                  <a:ext uri="{FF2B5EF4-FFF2-40B4-BE49-F238E27FC236}">
                    <a16:creationId xmlns:a16="http://schemas.microsoft.com/office/drawing/2014/main" id="{28B655A9-3025-0F4B-AA91-C13205DD6B2A}"/>
                  </a:ext>
                </a:extLst>
              </p:cNvPr>
              <p:cNvSpPr>
                <a:spLocks noChangeArrowheads="1"/>
              </p:cNvSpPr>
              <p:nvPr/>
            </p:nvSpPr>
            <p:spPr bwMode="auto">
              <a:xfrm>
                <a:off x="3188" y="3246"/>
                <a:ext cx="120"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6" name="Oval 38">
                <a:extLst>
                  <a:ext uri="{FF2B5EF4-FFF2-40B4-BE49-F238E27FC236}">
                    <a16:creationId xmlns:a16="http://schemas.microsoft.com/office/drawing/2014/main" id="{FB6C2DE6-DB9A-824B-9B1F-ED47330DC5B4}"/>
                  </a:ext>
                </a:extLst>
              </p:cNvPr>
              <p:cNvSpPr>
                <a:spLocks noChangeArrowheads="1"/>
              </p:cNvSpPr>
              <p:nvPr/>
            </p:nvSpPr>
            <p:spPr bwMode="auto">
              <a:xfrm>
                <a:off x="3572" y="3246"/>
                <a:ext cx="121"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nvGrpSpPr>
              <p:cNvPr id="59427" name="Group 39">
                <a:extLst>
                  <a:ext uri="{FF2B5EF4-FFF2-40B4-BE49-F238E27FC236}">
                    <a16:creationId xmlns:a16="http://schemas.microsoft.com/office/drawing/2014/main" id="{138C2F05-358B-CB45-AE76-069D7FCA7F7B}"/>
                  </a:ext>
                </a:extLst>
              </p:cNvPr>
              <p:cNvGrpSpPr>
                <a:grpSpLocks/>
              </p:cNvGrpSpPr>
              <p:nvPr/>
            </p:nvGrpSpPr>
            <p:grpSpPr bwMode="auto">
              <a:xfrm>
                <a:off x="1783" y="2976"/>
                <a:ext cx="2614" cy="125"/>
                <a:chOff x="2006" y="2976"/>
                <a:chExt cx="2941" cy="125"/>
              </a:xfrm>
            </p:grpSpPr>
            <p:sp>
              <p:nvSpPr>
                <p:cNvPr id="59474" name="Oval 40">
                  <a:extLst>
                    <a:ext uri="{FF2B5EF4-FFF2-40B4-BE49-F238E27FC236}">
                      <a16:creationId xmlns:a16="http://schemas.microsoft.com/office/drawing/2014/main" id="{CD509FF9-A0C9-734E-955B-D71812FAF5CA}"/>
                    </a:ext>
                  </a:extLst>
                </p:cNvPr>
                <p:cNvSpPr>
                  <a:spLocks noChangeArrowheads="1"/>
                </p:cNvSpPr>
                <p:nvPr/>
              </p:nvSpPr>
              <p:spPr bwMode="auto">
                <a:xfrm>
                  <a:off x="2006" y="2978"/>
                  <a:ext cx="136"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5" name="Oval 41">
                  <a:extLst>
                    <a:ext uri="{FF2B5EF4-FFF2-40B4-BE49-F238E27FC236}">
                      <a16:creationId xmlns:a16="http://schemas.microsoft.com/office/drawing/2014/main" id="{24C14236-1EC0-AC48-A472-E52A8F0143C0}"/>
                    </a:ext>
                  </a:extLst>
                </p:cNvPr>
                <p:cNvSpPr>
                  <a:spLocks noChangeArrowheads="1"/>
                </p:cNvSpPr>
                <p:nvPr/>
              </p:nvSpPr>
              <p:spPr bwMode="auto">
                <a:xfrm>
                  <a:off x="2398" y="2976"/>
                  <a:ext cx="135"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6" name="Oval 42">
                  <a:extLst>
                    <a:ext uri="{FF2B5EF4-FFF2-40B4-BE49-F238E27FC236}">
                      <a16:creationId xmlns:a16="http://schemas.microsoft.com/office/drawing/2014/main" id="{6D91E5BC-80FD-7B4A-A542-2FA08AA24CC9}"/>
                    </a:ext>
                  </a:extLst>
                </p:cNvPr>
                <p:cNvSpPr>
                  <a:spLocks noChangeArrowheads="1"/>
                </p:cNvSpPr>
                <p:nvPr/>
              </p:nvSpPr>
              <p:spPr bwMode="auto">
                <a:xfrm>
                  <a:off x="4811" y="2978"/>
                  <a:ext cx="136"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7" name="Oval 43">
                  <a:extLst>
                    <a:ext uri="{FF2B5EF4-FFF2-40B4-BE49-F238E27FC236}">
                      <a16:creationId xmlns:a16="http://schemas.microsoft.com/office/drawing/2014/main" id="{36026B01-0065-844F-A8AE-A7066B173F82}"/>
                    </a:ext>
                  </a:extLst>
                </p:cNvPr>
                <p:cNvSpPr>
                  <a:spLocks noChangeArrowheads="1"/>
                </p:cNvSpPr>
                <p:nvPr/>
              </p:nvSpPr>
              <p:spPr bwMode="auto">
                <a:xfrm>
                  <a:off x="4378" y="2978"/>
                  <a:ext cx="137"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8" name="Oval 44">
                  <a:extLst>
                    <a:ext uri="{FF2B5EF4-FFF2-40B4-BE49-F238E27FC236}">
                      <a16:creationId xmlns:a16="http://schemas.microsoft.com/office/drawing/2014/main" id="{CFC16ECF-2F92-5A42-8827-702A88F6DB91}"/>
                    </a:ext>
                  </a:extLst>
                </p:cNvPr>
                <p:cNvSpPr>
                  <a:spLocks noChangeArrowheads="1"/>
                </p:cNvSpPr>
                <p:nvPr/>
              </p:nvSpPr>
              <p:spPr bwMode="auto">
                <a:xfrm>
                  <a:off x="2723" y="2976"/>
                  <a:ext cx="134"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79" name="Oval 45">
                  <a:extLst>
                    <a:ext uri="{FF2B5EF4-FFF2-40B4-BE49-F238E27FC236}">
                      <a16:creationId xmlns:a16="http://schemas.microsoft.com/office/drawing/2014/main" id="{922BDC0E-D6BA-994A-806C-1F7F2E559F1A}"/>
                    </a:ext>
                  </a:extLst>
                </p:cNvPr>
                <p:cNvSpPr>
                  <a:spLocks noChangeArrowheads="1"/>
                </p:cNvSpPr>
                <p:nvPr/>
              </p:nvSpPr>
              <p:spPr bwMode="auto">
                <a:xfrm>
                  <a:off x="3154" y="2976"/>
                  <a:ext cx="136"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0" name="Oval 46">
                  <a:extLst>
                    <a:ext uri="{FF2B5EF4-FFF2-40B4-BE49-F238E27FC236}">
                      <a16:creationId xmlns:a16="http://schemas.microsoft.com/office/drawing/2014/main" id="{5D60D9CE-E144-BF43-BA14-449904DC5D54}"/>
                    </a:ext>
                  </a:extLst>
                </p:cNvPr>
                <p:cNvSpPr>
                  <a:spLocks noChangeArrowheads="1"/>
                </p:cNvSpPr>
                <p:nvPr/>
              </p:nvSpPr>
              <p:spPr bwMode="auto">
                <a:xfrm>
                  <a:off x="3586" y="2976"/>
                  <a:ext cx="135" cy="125"/>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81" name="Oval 47">
                  <a:extLst>
                    <a:ext uri="{FF2B5EF4-FFF2-40B4-BE49-F238E27FC236}">
                      <a16:creationId xmlns:a16="http://schemas.microsoft.com/office/drawing/2014/main" id="{3CEE7301-ECE0-1C47-B5FB-41B8E52DA3AB}"/>
                    </a:ext>
                  </a:extLst>
                </p:cNvPr>
                <p:cNvSpPr>
                  <a:spLocks noChangeArrowheads="1"/>
                </p:cNvSpPr>
                <p:nvPr/>
              </p:nvSpPr>
              <p:spPr bwMode="auto">
                <a:xfrm>
                  <a:off x="4018" y="2978"/>
                  <a:ext cx="137" cy="120"/>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59428" name="Oval 48">
                <a:extLst>
                  <a:ext uri="{FF2B5EF4-FFF2-40B4-BE49-F238E27FC236}">
                    <a16:creationId xmlns:a16="http://schemas.microsoft.com/office/drawing/2014/main" id="{2587BC52-A379-A447-AB45-B58BEEB4E78A}"/>
                  </a:ext>
                </a:extLst>
              </p:cNvPr>
              <p:cNvSpPr>
                <a:spLocks noChangeArrowheads="1"/>
              </p:cNvSpPr>
              <p:nvPr/>
            </p:nvSpPr>
            <p:spPr bwMode="auto">
              <a:xfrm>
                <a:off x="2804"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29" name="Oval 49">
                <a:extLst>
                  <a:ext uri="{FF2B5EF4-FFF2-40B4-BE49-F238E27FC236}">
                    <a16:creationId xmlns:a16="http://schemas.microsoft.com/office/drawing/2014/main" id="{AC62A4E6-7555-EE41-8841-63200668478B}"/>
                  </a:ext>
                </a:extLst>
              </p:cNvPr>
              <p:cNvSpPr>
                <a:spLocks noChangeArrowheads="1"/>
              </p:cNvSpPr>
              <p:nvPr/>
            </p:nvSpPr>
            <p:spPr bwMode="auto">
              <a:xfrm>
                <a:off x="3188"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0" name="Oval 50">
                <a:extLst>
                  <a:ext uri="{FF2B5EF4-FFF2-40B4-BE49-F238E27FC236}">
                    <a16:creationId xmlns:a16="http://schemas.microsoft.com/office/drawing/2014/main" id="{FC59A36C-1558-D44E-81A8-96250210D032}"/>
                  </a:ext>
                </a:extLst>
              </p:cNvPr>
              <p:cNvSpPr>
                <a:spLocks noChangeArrowheads="1"/>
              </p:cNvSpPr>
              <p:nvPr/>
            </p:nvSpPr>
            <p:spPr bwMode="auto">
              <a:xfrm>
                <a:off x="3572"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1" name="Oval 51">
                <a:extLst>
                  <a:ext uri="{FF2B5EF4-FFF2-40B4-BE49-F238E27FC236}">
                    <a16:creationId xmlns:a16="http://schemas.microsoft.com/office/drawing/2014/main" id="{9A5750BC-BE85-A949-8904-92851B5C52E2}"/>
                  </a:ext>
                </a:extLst>
              </p:cNvPr>
              <p:cNvSpPr>
                <a:spLocks noChangeArrowheads="1"/>
              </p:cNvSpPr>
              <p:nvPr/>
            </p:nvSpPr>
            <p:spPr bwMode="auto">
              <a:xfrm>
                <a:off x="2804"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2" name="Oval 52">
                <a:extLst>
                  <a:ext uri="{FF2B5EF4-FFF2-40B4-BE49-F238E27FC236}">
                    <a16:creationId xmlns:a16="http://schemas.microsoft.com/office/drawing/2014/main" id="{536AD44A-50B3-1748-946F-AF8C5701BDE5}"/>
                  </a:ext>
                </a:extLst>
              </p:cNvPr>
              <p:cNvSpPr>
                <a:spLocks noChangeArrowheads="1"/>
              </p:cNvSpPr>
              <p:nvPr/>
            </p:nvSpPr>
            <p:spPr bwMode="auto">
              <a:xfrm>
                <a:off x="3188"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3" name="Oval 53">
                <a:extLst>
                  <a:ext uri="{FF2B5EF4-FFF2-40B4-BE49-F238E27FC236}">
                    <a16:creationId xmlns:a16="http://schemas.microsoft.com/office/drawing/2014/main" id="{414D4315-8551-634F-8AA4-B9D381FFB949}"/>
                  </a:ext>
                </a:extLst>
              </p:cNvPr>
              <p:cNvSpPr>
                <a:spLocks noChangeArrowheads="1"/>
              </p:cNvSpPr>
              <p:nvPr/>
            </p:nvSpPr>
            <p:spPr bwMode="auto">
              <a:xfrm>
                <a:off x="3572"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4" name="Oval 54">
                <a:extLst>
                  <a:ext uri="{FF2B5EF4-FFF2-40B4-BE49-F238E27FC236}">
                    <a16:creationId xmlns:a16="http://schemas.microsoft.com/office/drawing/2014/main" id="{542C1D11-6050-6848-880B-9D3F46D7A6C8}"/>
                  </a:ext>
                </a:extLst>
              </p:cNvPr>
              <p:cNvSpPr>
                <a:spLocks noChangeArrowheads="1"/>
              </p:cNvSpPr>
              <p:nvPr/>
            </p:nvSpPr>
            <p:spPr bwMode="auto">
              <a:xfrm>
                <a:off x="2420" y="1721"/>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5" name="Oval 55">
                <a:extLst>
                  <a:ext uri="{FF2B5EF4-FFF2-40B4-BE49-F238E27FC236}">
                    <a16:creationId xmlns:a16="http://schemas.microsoft.com/office/drawing/2014/main" id="{A10637FF-108D-374A-A27B-2F682DC6E24B}"/>
                  </a:ext>
                </a:extLst>
              </p:cNvPr>
              <p:cNvSpPr>
                <a:spLocks noChangeArrowheads="1"/>
              </p:cNvSpPr>
              <p:nvPr/>
            </p:nvSpPr>
            <p:spPr bwMode="auto">
              <a:xfrm>
                <a:off x="2420"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6" name="Oval 56">
                <a:extLst>
                  <a:ext uri="{FF2B5EF4-FFF2-40B4-BE49-F238E27FC236}">
                    <a16:creationId xmlns:a16="http://schemas.microsoft.com/office/drawing/2014/main" id="{F70C9742-83E3-8545-A173-E1036AB70CCF}"/>
                  </a:ext>
                </a:extLst>
              </p:cNvPr>
              <p:cNvSpPr>
                <a:spLocks noChangeArrowheads="1"/>
              </p:cNvSpPr>
              <p:nvPr/>
            </p:nvSpPr>
            <p:spPr bwMode="auto">
              <a:xfrm>
                <a:off x="2420" y="2042"/>
                <a:ext cx="120" cy="124"/>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7" name="Oval 57">
                <a:extLst>
                  <a:ext uri="{FF2B5EF4-FFF2-40B4-BE49-F238E27FC236}">
                    <a16:creationId xmlns:a16="http://schemas.microsoft.com/office/drawing/2014/main" id="{6D415440-EFA4-784F-A98A-CF839499D2A2}"/>
                  </a:ext>
                </a:extLst>
              </p:cNvPr>
              <p:cNvSpPr>
                <a:spLocks noChangeArrowheads="1"/>
              </p:cNvSpPr>
              <p:nvPr/>
            </p:nvSpPr>
            <p:spPr bwMode="auto">
              <a:xfrm>
                <a:off x="2420"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8" name="Oval 58">
                <a:extLst>
                  <a:ext uri="{FF2B5EF4-FFF2-40B4-BE49-F238E27FC236}">
                    <a16:creationId xmlns:a16="http://schemas.microsoft.com/office/drawing/2014/main" id="{60A25891-F251-2E4B-A043-43D6B8A499AB}"/>
                  </a:ext>
                </a:extLst>
              </p:cNvPr>
              <p:cNvSpPr>
                <a:spLocks noChangeArrowheads="1"/>
              </p:cNvSpPr>
              <p:nvPr/>
            </p:nvSpPr>
            <p:spPr bwMode="auto">
              <a:xfrm>
                <a:off x="2804"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39" name="Oval 59">
                <a:extLst>
                  <a:ext uri="{FF2B5EF4-FFF2-40B4-BE49-F238E27FC236}">
                    <a16:creationId xmlns:a16="http://schemas.microsoft.com/office/drawing/2014/main" id="{07922F79-D5C8-AF41-B705-BBBFE9ADA0F7}"/>
                  </a:ext>
                </a:extLst>
              </p:cNvPr>
              <p:cNvSpPr>
                <a:spLocks noChangeArrowheads="1"/>
              </p:cNvSpPr>
              <p:nvPr/>
            </p:nvSpPr>
            <p:spPr bwMode="auto">
              <a:xfrm>
                <a:off x="3188"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0" name="Oval 60">
                <a:extLst>
                  <a:ext uri="{FF2B5EF4-FFF2-40B4-BE49-F238E27FC236}">
                    <a16:creationId xmlns:a16="http://schemas.microsoft.com/office/drawing/2014/main" id="{24CD5DE1-B960-2E4A-AB56-0FDA3EA624E2}"/>
                  </a:ext>
                </a:extLst>
              </p:cNvPr>
              <p:cNvSpPr>
                <a:spLocks noChangeArrowheads="1"/>
              </p:cNvSpPr>
              <p:nvPr/>
            </p:nvSpPr>
            <p:spPr bwMode="auto">
              <a:xfrm>
                <a:off x="3572"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1" name="Oval 61">
                <a:extLst>
                  <a:ext uri="{FF2B5EF4-FFF2-40B4-BE49-F238E27FC236}">
                    <a16:creationId xmlns:a16="http://schemas.microsoft.com/office/drawing/2014/main" id="{1BA1FEDE-57A2-FB4E-B217-7A45F4E2F25D}"/>
                  </a:ext>
                </a:extLst>
              </p:cNvPr>
              <p:cNvSpPr>
                <a:spLocks noChangeArrowheads="1"/>
              </p:cNvSpPr>
              <p:nvPr/>
            </p:nvSpPr>
            <p:spPr bwMode="auto">
              <a:xfrm>
                <a:off x="4660"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2" name="Oval 62">
                <a:extLst>
                  <a:ext uri="{FF2B5EF4-FFF2-40B4-BE49-F238E27FC236}">
                    <a16:creationId xmlns:a16="http://schemas.microsoft.com/office/drawing/2014/main" id="{2C92299F-4E6F-5D4C-840B-952E7FA8F790}"/>
                  </a:ext>
                </a:extLst>
              </p:cNvPr>
              <p:cNvSpPr>
                <a:spLocks noChangeArrowheads="1"/>
              </p:cNvSpPr>
              <p:nvPr/>
            </p:nvSpPr>
            <p:spPr bwMode="auto">
              <a:xfrm>
                <a:off x="4660"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3" name="Oval 63">
                <a:extLst>
                  <a:ext uri="{FF2B5EF4-FFF2-40B4-BE49-F238E27FC236}">
                    <a16:creationId xmlns:a16="http://schemas.microsoft.com/office/drawing/2014/main" id="{C95ABF0A-7504-3C49-BF4E-B31771FF54A4}"/>
                  </a:ext>
                </a:extLst>
              </p:cNvPr>
              <p:cNvSpPr>
                <a:spLocks noChangeArrowheads="1"/>
              </p:cNvSpPr>
              <p:nvPr/>
            </p:nvSpPr>
            <p:spPr bwMode="auto">
              <a:xfrm>
                <a:off x="4660"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4" name="Oval 64">
                <a:extLst>
                  <a:ext uri="{FF2B5EF4-FFF2-40B4-BE49-F238E27FC236}">
                    <a16:creationId xmlns:a16="http://schemas.microsoft.com/office/drawing/2014/main" id="{53D561C8-E2CA-DB41-AB76-C32EAF3FD20F}"/>
                  </a:ext>
                </a:extLst>
              </p:cNvPr>
              <p:cNvSpPr>
                <a:spLocks noChangeArrowheads="1"/>
              </p:cNvSpPr>
              <p:nvPr/>
            </p:nvSpPr>
            <p:spPr bwMode="auto">
              <a:xfrm>
                <a:off x="4660"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5" name="Oval 65">
                <a:extLst>
                  <a:ext uri="{FF2B5EF4-FFF2-40B4-BE49-F238E27FC236}">
                    <a16:creationId xmlns:a16="http://schemas.microsoft.com/office/drawing/2014/main" id="{EBCE921A-2034-6049-BAC3-A7EC3DD3D6D4}"/>
                  </a:ext>
                </a:extLst>
              </p:cNvPr>
              <p:cNvSpPr>
                <a:spLocks noChangeArrowheads="1"/>
              </p:cNvSpPr>
              <p:nvPr/>
            </p:nvSpPr>
            <p:spPr bwMode="auto">
              <a:xfrm>
                <a:off x="4276"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6" name="Oval 66">
                <a:extLst>
                  <a:ext uri="{FF2B5EF4-FFF2-40B4-BE49-F238E27FC236}">
                    <a16:creationId xmlns:a16="http://schemas.microsoft.com/office/drawing/2014/main" id="{DAE1196C-2EE5-104E-976E-C03ADD2F94AE}"/>
                  </a:ext>
                </a:extLst>
              </p:cNvPr>
              <p:cNvSpPr>
                <a:spLocks noChangeArrowheads="1"/>
              </p:cNvSpPr>
              <p:nvPr/>
            </p:nvSpPr>
            <p:spPr bwMode="auto">
              <a:xfrm>
                <a:off x="4276"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7" name="Oval 67">
                <a:extLst>
                  <a:ext uri="{FF2B5EF4-FFF2-40B4-BE49-F238E27FC236}">
                    <a16:creationId xmlns:a16="http://schemas.microsoft.com/office/drawing/2014/main" id="{BDA67BF0-F9C9-1641-AB56-061DA3742591}"/>
                  </a:ext>
                </a:extLst>
              </p:cNvPr>
              <p:cNvSpPr>
                <a:spLocks noChangeArrowheads="1"/>
              </p:cNvSpPr>
              <p:nvPr/>
            </p:nvSpPr>
            <p:spPr bwMode="auto">
              <a:xfrm>
                <a:off x="4276"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8" name="Oval 68">
                <a:extLst>
                  <a:ext uri="{FF2B5EF4-FFF2-40B4-BE49-F238E27FC236}">
                    <a16:creationId xmlns:a16="http://schemas.microsoft.com/office/drawing/2014/main" id="{321394DD-0D91-654E-8724-D0D5BC890875}"/>
                  </a:ext>
                </a:extLst>
              </p:cNvPr>
              <p:cNvSpPr>
                <a:spLocks noChangeArrowheads="1"/>
              </p:cNvSpPr>
              <p:nvPr/>
            </p:nvSpPr>
            <p:spPr bwMode="auto">
              <a:xfrm>
                <a:off x="4276"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49" name="Oval 69">
                <a:extLst>
                  <a:ext uri="{FF2B5EF4-FFF2-40B4-BE49-F238E27FC236}">
                    <a16:creationId xmlns:a16="http://schemas.microsoft.com/office/drawing/2014/main" id="{0FEE5FF0-9DFF-224E-9421-2FB3CC216FEE}"/>
                  </a:ext>
                </a:extLst>
              </p:cNvPr>
              <p:cNvSpPr>
                <a:spLocks noChangeArrowheads="1"/>
              </p:cNvSpPr>
              <p:nvPr/>
            </p:nvSpPr>
            <p:spPr bwMode="auto">
              <a:xfrm>
                <a:off x="1783" y="1723"/>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0" name="Oval 70">
                <a:extLst>
                  <a:ext uri="{FF2B5EF4-FFF2-40B4-BE49-F238E27FC236}">
                    <a16:creationId xmlns:a16="http://schemas.microsoft.com/office/drawing/2014/main" id="{69BF6DC1-49D6-D148-8056-09CF949FF3B8}"/>
                  </a:ext>
                </a:extLst>
              </p:cNvPr>
              <p:cNvSpPr>
                <a:spLocks noChangeArrowheads="1"/>
              </p:cNvSpPr>
              <p:nvPr/>
            </p:nvSpPr>
            <p:spPr bwMode="auto">
              <a:xfrm>
                <a:off x="1783" y="268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1" name="Oval 71">
                <a:extLst>
                  <a:ext uri="{FF2B5EF4-FFF2-40B4-BE49-F238E27FC236}">
                    <a16:creationId xmlns:a16="http://schemas.microsoft.com/office/drawing/2014/main" id="{F403FF57-43B6-FF47-B6CE-716F05C31CCC}"/>
                  </a:ext>
                </a:extLst>
              </p:cNvPr>
              <p:cNvSpPr>
                <a:spLocks noChangeArrowheads="1"/>
              </p:cNvSpPr>
              <p:nvPr/>
            </p:nvSpPr>
            <p:spPr bwMode="auto">
              <a:xfrm>
                <a:off x="1783" y="2044"/>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2" name="Oval 72">
                <a:extLst>
                  <a:ext uri="{FF2B5EF4-FFF2-40B4-BE49-F238E27FC236}">
                    <a16:creationId xmlns:a16="http://schemas.microsoft.com/office/drawing/2014/main" id="{3C643CB5-8C2E-0643-B014-5EE6C84958C0}"/>
                  </a:ext>
                </a:extLst>
              </p:cNvPr>
              <p:cNvSpPr>
                <a:spLocks noChangeArrowheads="1"/>
              </p:cNvSpPr>
              <p:nvPr/>
            </p:nvSpPr>
            <p:spPr bwMode="auto">
              <a:xfrm>
                <a:off x="1783" y="2366"/>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3" name="Oval 73">
                <a:extLst>
                  <a:ext uri="{FF2B5EF4-FFF2-40B4-BE49-F238E27FC236}">
                    <a16:creationId xmlns:a16="http://schemas.microsoft.com/office/drawing/2014/main" id="{A2E776E0-3945-7343-9070-32398F938ABE}"/>
                  </a:ext>
                </a:extLst>
              </p:cNvPr>
              <p:cNvSpPr>
                <a:spLocks noChangeArrowheads="1"/>
              </p:cNvSpPr>
              <p:nvPr/>
            </p:nvSpPr>
            <p:spPr bwMode="auto">
              <a:xfrm>
                <a:off x="2132" y="1720"/>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4" name="Oval 74">
                <a:extLst>
                  <a:ext uri="{FF2B5EF4-FFF2-40B4-BE49-F238E27FC236}">
                    <a16:creationId xmlns:a16="http://schemas.microsoft.com/office/drawing/2014/main" id="{EBDCF6EE-B489-5842-8718-E9362A2D76B9}"/>
                  </a:ext>
                </a:extLst>
              </p:cNvPr>
              <p:cNvSpPr>
                <a:spLocks noChangeArrowheads="1"/>
              </p:cNvSpPr>
              <p:nvPr/>
            </p:nvSpPr>
            <p:spPr bwMode="auto">
              <a:xfrm>
                <a:off x="2132" y="2684"/>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5" name="Oval 75">
                <a:extLst>
                  <a:ext uri="{FF2B5EF4-FFF2-40B4-BE49-F238E27FC236}">
                    <a16:creationId xmlns:a16="http://schemas.microsoft.com/office/drawing/2014/main" id="{F90EDF91-FB14-5242-9758-90F09D56281B}"/>
                  </a:ext>
                </a:extLst>
              </p:cNvPr>
              <p:cNvSpPr>
                <a:spLocks noChangeArrowheads="1"/>
              </p:cNvSpPr>
              <p:nvPr/>
            </p:nvSpPr>
            <p:spPr bwMode="auto">
              <a:xfrm>
                <a:off x="2132" y="2041"/>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6" name="Oval 76">
                <a:extLst>
                  <a:ext uri="{FF2B5EF4-FFF2-40B4-BE49-F238E27FC236}">
                    <a16:creationId xmlns:a16="http://schemas.microsoft.com/office/drawing/2014/main" id="{32E3B327-C740-8243-98C3-81099547EFCC}"/>
                  </a:ext>
                </a:extLst>
              </p:cNvPr>
              <p:cNvSpPr>
                <a:spLocks noChangeArrowheads="1"/>
              </p:cNvSpPr>
              <p:nvPr/>
            </p:nvSpPr>
            <p:spPr bwMode="auto">
              <a:xfrm>
                <a:off x="2132" y="2363"/>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7" name="Oval 77">
                <a:extLst>
                  <a:ext uri="{FF2B5EF4-FFF2-40B4-BE49-F238E27FC236}">
                    <a16:creationId xmlns:a16="http://schemas.microsoft.com/office/drawing/2014/main" id="{26BE9CC2-E3D9-AD4A-B7CE-0589F574AD43}"/>
                  </a:ext>
                </a:extLst>
              </p:cNvPr>
              <p:cNvSpPr>
                <a:spLocks noChangeArrowheads="1"/>
              </p:cNvSpPr>
              <p:nvPr/>
            </p:nvSpPr>
            <p:spPr bwMode="auto">
              <a:xfrm>
                <a:off x="1783"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8" name="Oval 78">
                <a:extLst>
                  <a:ext uri="{FF2B5EF4-FFF2-40B4-BE49-F238E27FC236}">
                    <a16:creationId xmlns:a16="http://schemas.microsoft.com/office/drawing/2014/main" id="{DE6DD0A1-44AF-D54D-937D-E6CD95864FE6}"/>
                  </a:ext>
                </a:extLst>
              </p:cNvPr>
              <p:cNvSpPr>
                <a:spLocks noChangeArrowheads="1"/>
              </p:cNvSpPr>
              <p:nvPr/>
            </p:nvSpPr>
            <p:spPr bwMode="auto">
              <a:xfrm>
                <a:off x="3892" y="1371"/>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59" name="Oval 79">
                <a:extLst>
                  <a:ext uri="{FF2B5EF4-FFF2-40B4-BE49-F238E27FC236}">
                    <a16:creationId xmlns:a16="http://schemas.microsoft.com/office/drawing/2014/main" id="{3279A6CA-978E-9F4F-A611-840E008883D8}"/>
                  </a:ext>
                </a:extLst>
              </p:cNvPr>
              <p:cNvSpPr>
                <a:spLocks noChangeArrowheads="1"/>
              </p:cNvSpPr>
              <p:nvPr/>
            </p:nvSpPr>
            <p:spPr bwMode="auto">
              <a:xfrm>
                <a:off x="2132" y="1137"/>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0" name="Oval 80">
                <a:extLst>
                  <a:ext uri="{FF2B5EF4-FFF2-40B4-BE49-F238E27FC236}">
                    <a16:creationId xmlns:a16="http://schemas.microsoft.com/office/drawing/2014/main" id="{5B74EB77-AFA8-3D42-90B6-963C333E6DE8}"/>
                  </a:ext>
                </a:extLst>
              </p:cNvPr>
              <p:cNvSpPr>
                <a:spLocks noChangeArrowheads="1"/>
              </p:cNvSpPr>
              <p:nvPr/>
            </p:nvSpPr>
            <p:spPr bwMode="auto">
              <a:xfrm>
                <a:off x="2132" y="1368"/>
                <a:ext cx="120" cy="126"/>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1" name="Oval 81">
                <a:extLst>
                  <a:ext uri="{FF2B5EF4-FFF2-40B4-BE49-F238E27FC236}">
                    <a16:creationId xmlns:a16="http://schemas.microsoft.com/office/drawing/2014/main" id="{DAC02BE2-A438-C74A-9C32-00E450305A2B}"/>
                  </a:ext>
                </a:extLst>
              </p:cNvPr>
              <p:cNvSpPr>
                <a:spLocks noChangeArrowheads="1"/>
              </p:cNvSpPr>
              <p:nvPr/>
            </p:nvSpPr>
            <p:spPr bwMode="auto">
              <a:xfrm>
                <a:off x="1524" y="1723"/>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2" name="Oval 82">
                <a:extLst>
                  <a:ext uri="{FF2B5EF4-FFF2-40B4-BE49-F238E27FC236}">
                    <a16:creationId xmlns:a16="http://schemas.microsoft.com/office/drawing/2014/main" id="{D0DDE211-BD6B-7543-8BDC-D91CC2FADB00}"/>
                  </a:ext>
                </a:extLst>
              </p:cNvPr>
              <p:cNvSpPr>
                <a:spLocks noChangeArrowheads="1"/>
              </p:cNvSpPr>
              <p:nvPr/>
            </p:nvSpPr>
            <p:spPr bwMode="auto">
              <a:xfrm>
                <a:off x="1524" y="2687"/>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3" name="Oval 83">
                <a:extLst>
                  <a:ext uri="{FF2B5EF4-FFF2-40B4-BE49-F238E27FC236}">
                    <a16:creationId xmlns:a16="http://schemas.microsoft.com/office/drawing/2014/main" id="{D34BC69C-2F25-2C4D-A386-311CDB9F18E2}"/>
                  </a:ext>
                </a:extLst>
              </p:cNvPr>
              <p:cNvSpPr>
                <a:spLocks noChangeArrowheads="1"/>
              </p:cNvSpPr>
              <p:nvPr/>
            </p:nvSpPr>
            <p:spPr bwMode="auto">
              <a:xfrm>
                <a:off x="1524" y="2044"/>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4" name="Oval 84">
                <a:extLst>
                  <a:ext uri="{FF2B5EF4-FFF2-40B4-BE49-F238E27FC236}">
                    <a16:creationId xmlns:a16="http://schemas.microsoft.com/office/drawing/2014/main" id="{672B8A6B-0BB7-1C43-A959-C4CF14E42759}"/>
                  </a:ext>
                </a:extLst>
              </p:cNvPr>
              <p:cNvSpPr>
                <a:spLocks noChangeArrowheads="1"/>
              </p:cNvSpPr>
              <p:nvPr/>
            </p:nvSpPr>
            <p:spPr bwMode="auto">
              <a:xfrm>
                <a:off x="1524" y="2366"/>
                <a:ext cx="120"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59465" name="Oval 85">
                <a:extLst>
                  <a:ext uri="{FF2B5EF4-FFF2-40B4-BE49-F238E27FC236}">
                    <a16:creationId xmlns:a16="http://schemas.microsoft.com/office/drawing/2014/main" id="{BF64181E-6084-E443-B04F-8DCE0B49009F}"/>
                  </a:ext>
                </a:extLst>
              </p:cNvPr>
              <p:cNvSpPr>
                <a:spLocks noChangeArrowheads="1"/>
              </p:cNvSpPr>
              <p:nvPr/>
            </p:nvSpPr>
            <p:spPr bwMode="auto">
              <a:xfrm>
                <a:off x="3892" y="1137"/>
                <a:ext cx="121" cy="121"/>
              </a:xfrm>
              <a:prstGeom prst="ellipse">
                <a:avLst/>
              </a:prstGeom>
              <a:solidFill>
                <a:srgbClr val="FFFF99"/>
              </a:solidFill>
              <a:ln w="12700">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1419350" name="Rectangle 86">
                <a:extLst>
                  <a:ext uri="{FF2B5EF4-FFF2-40B4-BE49-F238E27FC236}">
                    <a16:creationId xmlns:a16="http://schemas.microsoft.com/office/drawing/2014/main" id="{FD21E422-D2FC-5048-A379-50499A0765CD}"/>
                  </a:ext>
                </a:extLst>
              </p:cNvPr>
              <p:cNvSpPr>
                <a:spLocks noChangeArrowheads="1"/>
              </p:cNvSpPr>
              <p:nvPr/>
            </p:nvSpPr>
            <p:spPr bwMode="auto">
              <a:xfrm>
                <a:off x="2589" y="1098"/>
                <a:ext cx="189" cy="233"/>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US" b="1">
                    <a:solidFill>
                      <a:schemeClr val="bg1"/>
                    </a:solidFill>
                    <a:effectLst>
                      <a:outerShdw blurRad="38100" dist="38100" dir="2700000" algn="tl">
                        <a:srgbClr val="000000"/>
                      </a:outerShdw>
                    </a:effectLst>
                    <a:latin typeface="Times New Roman" pitchFamily="18" charset="0"/>
                  </a:rPr>
                  <a:t>4</a:t>
                </a:r>
              </a:p>
            </p:txBody>
          </p:sp>
          <p:sp>
            <p:nvSpPr>
              <p:cNvPr id="59467" name="Rectangle 87">
                <a:extLst>
                  <a:ext uri="{FF2B5EF4-FFF2-40B4-BE49-F238E27FC236}">
                    <a16:creationId xmlns:a16="http://schemas.microsoft.com/office/drawing/2014/main" id="{4767CB37-CCDA-6D4B-8F60-9F0F5EBBF49D}"/>
                  </a:ext>
                </a:extLst>
              </p:cNvPr>
              <p:cNvSpPr>
                <a:spLocks noChangeArrowheads="1"/>
              </p:cNvSpPr>
              <p:nvPr/>
            </p:nvSpPr>
            <p:spPr bwMode="auto">
              <a:xfrm>
                <a:off x="3411" y="1098"/>
                <a:ext cx="2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5</a:t>
                </a:r>
              </a:p>
            </p:txBody>
          </p:sp>
          <p:sp>
            <p:nvSpPr>
              <p:cNvPr id="59468" name="Rectangle 88">
                <a:extLst>
                  <a:ext uri="{FF2B5EF4-FFF2-40B4-BE49-F238E27FC236}">
                    <a16:creationId xmlns:a16="http://schemas.microsoft.com/office/drawing/2014/main" id="{F5FFBDE3-4507-D040-B4D3-CD212BE19375}"/>
                  </a:ext>
                </a:extLst>
              </p:cNvPr>
              <p:cNvSpPr>
                <a:spLocks noChangeArrowheads="1"/>
              </p:cNvSpPr>
              <p:nvPr/>
            </p:nvSpPr>
            <p:spPr bwMode="auto">
              <a:xfrm>
                <a:off x="1913" y="1833"/>
                <a:ext cx="33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3</a:t>
                </a:r>
              </a:p>
            </p:txBody>
          </p:sp>
          <p:sp>
            <p:nvSpPr>
              <p:cNvPr id="59469" name="Rectangle 89">
                <a:extLst>
                  <a:ext uri="{FF2B5EF4-FFF2-40B4-BE49-F238E27FC236}">
                    <a16:creationId xmlns:a16="http://schemas.microsoft.com/office/drawing/2014/main" id="{159C4837-A32F-724E-B0E3-4FF214ADF397}"/>
                  </a:ext>
                </a:extLst>
              </p:cNvPr>
              <p:cNvSpPr>
                <a:spLocks noChangeArrowheads="1"/>
              </p:cNvSpPr>
              <p:nvPr/>
            </p:nvSpPr>
            <p:spPr bwMode="auto">
              <a:xfrm>
                <a:off x="2959" y="1615"/>
                <a:ext cx="21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2</a:t>
                </a:r>
              </a:p>
            </p:txBody>
          </p:sp>
          <p:sp>
            <p:nvSpPr>
              <p:cNvPr id="59470" name="Rectangle 90">
                <a:extLst>
                  <a:ext uri="{FF2B5EF4-FFF2-40B4-BE49-F238E27FC236}">
                    <a16:creationId xmlns:a16="http://schemas.microsoft.com/office/drawing/2014/main" id="{D5A7DB7D-D1F7-BA47-8F00-1F4F9602619B}"/>
                  </a:ext>
                </a:extLst>
              </p:cNvPr>
              <p:cNvSpPr>
                <a:spLocks noChangeArrowheads="1"/>
              </p:cNvSpPr>
              <p:nvPr/>
            </p:nvSpPr>
            <p:spPr bwMode="auto">
              <a:xfrm>
                <a:off x="2553" y="1913"/>
                <a:ext cx="28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b="1">
                    <a:solidFill>
                      <a:schemeClr val="bg1"/>
                    </a:solidFill>
                    <a:latin typeface="Times New Roman" panose="02020603050405020304" pitchFamily="18" charset="0"/>
                  </a:rPr>
                  <a:t>1</a:t>
                </a:r>
              </a:p>
            </p:txBody>
          </p:sp>
          <p:grpSp>
            <p:nvGrpSpPr>
              <p:cNvPr id="59471" name="Group 91">
                <a:extLst>
                  <a:ext uri="{FF2B5EF4-FFF2-40B4-BE49-F238E27FC236}">
                    <a16:creationId xmlns:a16="http://schemas.microsoft.com/office/drawing/2014/main" id="{492C7746-B9F4-5646-800A-FF0288748A2E}"/>
                  </a:ext>
                </a:extLst>
              </p:cNvPr>
              <p:cNvGrpSpPr>
                <a:grpSpLocks/>
              </p:cNvGrpSpPr>
              <p:nvPr/>
            </p:nvGrpSpPr>
            <p:grpSpPr bwMode="auto">
              <a:xfrm>
                <a:off x="2963" y="2097"/>
                <a:ext cx="293" cy="293"/>
                <a:chOff x="3333" y="2097"/>
                <a:chExt cx="330" cy="293"/>
              </a:xfrm>
            </p:grpSpPr>
            <p:sp>
              <p:nvSpPr>
                <p:cNvPr id="59472" name="Line 92">
                  <a:extLst>
                    <a:ext uri="{FF2B5EF4-FFF2-40B4-BE49-F238E27FC236}">
                      <a16:creationId xmlns:a16="http://schemas.microsoft.com/office/drawing/2014/main" id="{7FBE8E07-AC5A-DE49-8EAC-390A14AF6EEE}"/>
                    </a:ext>
                  </a:extLst>
                </p:cNvPr>
                <p:cNvSpPr>
                  <a:spLocks noChangeShapeType="1"/>
                </p:cNvSpPr>
                <p:nvPr/>
              </p:nvSpPr>
              <p:spPr bwMode="auto">
                <a:xfrm>
                  <a:off x="3498" y="2097"/>
                  <a:ext cx="0" cy="293"/>
                </a:xfrm>
                <a:prstGeom prst="line">
                  <a:avLst/>
                </a:prstGeom>
                <a:noFill/>
                <a:ln w="508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9473" name="Line 93">
                  <a:extLst>
                    <a:ext uri="{FF2B5EF4-FFF2-40B4-BE49-F238E27FC236}">
                      <a16:creationId xmlns:a16="http://schemas.microsoft.com/office/drawing/2014/main" id="{06A98F7B-DC3D-3843-83A8-921EBC4C8B43}"/>
                    </a:ext>
                  </a:extLst>
                </p:cNvPr>
                <p:cNvSpPr>
                  <a:spLocks noChangeShapeType="1"/>
                </p:cNvSpPr>
                <p:nvPr/>
              </p:nvSpPr>
              <p:spPr bwMode="auto">
                <a:xfrm flipH="1">
                  <a:off x="3333" y="2243"/>
                  <a:ext cx="330" cy="0"/>
                </a:xfrm>
                <a:prstGeom prst="line">
                  <a:avLst/>
                </a:prstGeom>
                <a:noFill/>
                <a:ln w="508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sp>
        <p:nvSpPr>
          <p:cNvPr id="99" name="Text Box 26">
            <a:extLst>
              <a:ext uri="{FF2B5EF4-FFF2-40B4-BE49-F238E27FC236}">
                <a16:creationId xmlns:a16="http://schemas.microsoft.com/office/drawing/2014/main" id="{DF85D922-2F44-F349-A2DD-5B18B4D43038}"/>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
        <p:nvSpPr>
          <p:cNvPr id="100" name="POSSIBLE RESULTS:…">
            <a:extLst>
              <a:ext uri="{FF2B5EF4-FFF2-40B4-BE49-F238E27FC236}">
                <a16:creationId xmlns:a16="http://schemas.microsoft.com/office/drawing/2014/main" id="{FF55E5D6-A189-DD4A-8178-A4723CB3BFB9}"/>
              </a:ext>
            </a:extLst>
          </p:cNvPr>
          <p:cNvSpPr/>
          <p:nvPr/>
        </p:nvSpPr>
        <p:spPr>
          <a:xfrm>
            <a:off x="6276312" y="1191761"/>
            <a:ext cx="4979731" cy="5397953"/>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spAutoFit/>
          </a:bodyPr>
          <a:lstStyle/>
          <a:p>
            <a:pPr>
              <a:lnSpc>
                <a:spcPct val="120000"/>
              </a:lnSpc>
              <a:buClr>
                <a:srgbClr val="FFDF4D"/>
              </a:buClr>
              <a:buFont typeface="Arial"/>
              <a:defRPr b="1">
                <a:solidFill>
                  <a:srgbClr val="FFDF4D"/>
                </a:solidFill>
                <a:uFill>
                  <a:solidFill>
                    <a:srgbClr val="FFDF4D"/>
                  </a:solidFill>
                </a:uFill>
                <a:latin typeface="+mn-lt"/>
                <a:ea typeface="+mn-ea"/>
                <a:cs typeface="+mn-cs"/>
                <a:sym typeface="Arial"/>
              </a:defRPr>
            </a:pPr>
            <a:r>
              <a:rPr sz="2200" dirty="0">
                <a:solidFill>
                  <a:srgbClr val="FFFF00"/>
                </a:solidFill>
                <a:latin typeface="Arial" panose="020B0604020202020204" pitchFamily="34" charset="0"/>
                <a:cs typeface="Arial" panose="020B0604020202020204" pitchFamily="34" charset="0"/>
              </a:rPr>
              <a:t>POSSIBLE RESULTS:</a:t>
            </a:r>
          </a:p>
          <a:p>
            <a:pPr marL="342900" indent="-342900">
              <a:lnSpc>
                <a:spcPct val="120000"/>
              </a:lnSpc>
              <a:buClr>
                <a:srgbClr val="FFDF4D"/>
              </a:buClr>
              <a:buFont typeface="Arial" panose="020B0604020202020204" pitchFamily="34" charset="0"/>
              <a:buChar char="•"/>
              <a:defRPr>
                <a:solidFill>
                  <a:srgbClr val="FFDF4D"/>
                </a:solidFill>
                <a:uFill>
                  <a:solidFill>
                    <a:srgbClr val="FFDF4D"/>
                  </a:solidFill>
                </a:uFill>
                <a:latin typeface="+mn-lt"/>
                <a:ea typeface="+mn-ea"/>
                <a:cs typeface="+mn-cs"/>
                <a:sym typeface="Arial"/>
              </a:defRPr>
            </a:pPr>
            <a:r>
              <a:rPr lang="en-PH" sz="2200" dirty="0">
                <a:solidFill>
                  <a:srgbClr val="FFFF00"/>
                </a:solidFill>
                <a:latin typeface="Arial" panose="020B0604020202020204" pitchFamily="34" charset="0"/>
                <a:cs typeface="Arial" panose="020B0604020202020204" pitchFamily="34" charset="0"/>
              </a:rPr>
              <a:t>Within normal limits</a:t>
            </a:r>
            <a:endParaRPr lang="en-US" sz="2200" dirty="0">
              <a:solidFill>
                <a:srgbClr val="FFFF00"/>
              </a:solidFill>
              <a:latin typeface="Arial" panose="020B0604020202020204" pitchFamily="34" charset="0"/>
              <a:cs typeface="Arial" panose="020B0604020202020204" pitchFamily="34" charset="0"/>
            </a:endParaRPr>
          </a:p>
          <a:p>
            <a:pPr marL="342900" indent="-342900">
              <a:lnSpc>
                <a:spcPct val="120000"/>
              </a:lnSpc>
              <a:buClr>
                <a:srgbClr val="FFDF4D"/>
              </a:buClr>
              <a:buFont typeface="Arial" panose="020B0604020202020204" pitchFamily="34" charset="0"/>
              <a:buChar char="•"/>
              <a:defRPr>
                <a:solidFill>
                  <a:srgbClr val="FFDF4D"/>
                </a:solidFill>
                <a:uFill>
                  <a:solidFill>
                    <a:srgbClr val="FFDF4D"/>
                  </a:solidFill>
                </a:uFill>
                <a:latin typeface="+mn-lt"/>
                <a:ea typeface="+mn-ea"/>
                <a:cs typeface="+mn-cs"/>
                <a:sym typeface="Arial"/>
              </a:defRPr>
            </a:pPr>
            <a:r>
              <a:rPr sz="2200" dirty="0">
                <a:solidFill>
                  <a:srgbClr val="FFFF00"/>
                </a:solidFill>
                <a:latin typeface="Arial" panose="020B0604020202020204" pitchFamily="34" charset="0"/>
                <a:cs typeface="Arial" panose="020B0604020202020204" pitchFamily="34" charset="0"/>
              </a:rPr>
              <a:t>Outside normal limits</a:t>
            </a:r>
            <a:r>
              <a:rPr lang="en-US" sz="2200" dirty="0">
                <a:solidFill>
                  <a:srgbClr val="FFFF00"/>
                </a:solidFill>
                <a:uFill>
                  <a:solidFill>
                    <a:srgbClr val="FFDF4D"/>
                  </a:solidFill>
                </a:uFill>
                <a:latin typeface="Arial" panose="020B0604020202020204" pitchFamily="34" charset="0"/>
                <a:cs typeface="Arial" panose="020B0604020202020204" pitchFamily="34" charset="0"/>
                <a:sym typeface="Arial"/>
              </a:rPr>
              <a:t>: </a:t>
            </a:r>
          </a:p>
          <a:p>
            <a:pPr lvl="1">
              <a:lnSpc>
                <a:spcPct val="120000"/>
              </a:lnSpc>
              <a:buClr>
                <a:srgbClr val="FFDF4D"/>
              </a:buClr>
              <a:defRPr>
                <a:solidFill>
                  <a:srgbClr val="FFDF4D"/>
                </a:solidFill>
                <a:uFill>
                  <a:solidFill>
                    <a:srgbClr val="FFDF4D"/>
                  </a:solidFill>
                </a:uFill>
                <a:latin typeface="+mn-lt"/>
                <a:ea typeface="+mn-ea"/>
                <a:cs typeface="+mn-cs"/>
                <a:sym typeface="Arial"/>
              </a:defRPr>
            </a:pPr>
            <a:r>
              <a:rPr lang="en-US" sz="2200" dirty="0">
                <a:solidFill>
                  <a:schemeClr val="bg1"/>
                </a:solidFill>
                <a:uFill>
                  <a:solidFill>
                    <a:srgbClr val="FFDF4D"/>
                  </a:solidFill>
                </a:uFill>
                <a:latin typeface="Arial" panose="020B0604020202020204" pitchFamily="34" charset="0"/>
                <a:cs typeface="Arial" panose="020B0604020202020204" pitchFamily="34" charset="0"/>
                <a:sym typeface="Arial"/>
              </a:rPr>
              <a:t>D</a:t>
            </a:r>
            <a:r>
              <a:rPr sz="2200" dirty="0">
                <a:solidFill>
                  <a:srgbClr val="FFFFFF"/>
                </a:solidFill>
                <a:uFill>
                  <a:solidFill>
                    <a:srgbClr val="FFFFFF"/>
                  </a:solidFill>
                </a:uFill>
                <a:latin typeface="Arial" panose="020B0604020202020204" pitchFamily="34" charset="0"/>
                <a:cs typeface="Arial" panose="020B0604020202020204" pitchFamily="34" charset="0"/>
                <a:sym typeface="Arial"/>
              </a:rPr>
              <a:t>ifference bet. upper &amp;  lower hemifield occurs in  </a:t>
            </a:r>
            <a:r>
              <a:rPr sz="2200" u="sng" dirty="0">
                <a:solidFill>
                  <a:srgbClr val="FFFFFF"/>
                </a:solidFill>
                <a:uFill>
                  <a:solidFill>
                    <a:srgbClr val="FFFFFF"/>
                  </a:solidFill>
                </a:uFill>
                <a:latin typeface="Arial" panose="020B0604020202020204" pitchFamily="34" charset="0"/>
                <a:cs typeface="Arial" panose="020B0604020202020204" pitchFamily="34" charset="0"/>
                <a:sym typeface="Arial"/>
              </a:rPr>
              <a:t>&lt;</a:t>
            </a:r>
            <a:r>
              <a:rPr sz="2200" dirty="0">
                <a:solidFill>
                  <a:srgbClr val="FFFFFF"/>
                </a:solidFill>
                <a:uFill>
                  <a:solidFill>
                    <a:srgbClr val="FFFFFF"/>
                  </a:solidFill>
                </a:uFill>
                <a:latin typeface="Arial" panose="020B0604020202020204" pitchFamily="34" charset="0"/>
                <a:cs typeface="Arial" panose="020B0604020202020204" pitchFamily="34" charset="0"/>
                <a:sym typeface="Arial"/>
              </a:rPr>
              <a:t> 1% of normal</a:t>
            </a:r>
          </a:p>
          <a:p>
            <a:pPr marL="342900" indent="-342900">
              <a:lnSpc>
                <a:spcPct val="120000"/>
              </a:lnSpc>
              <a:buClr>
                <a:srgbClr val="FFDF4D"/>
              </a:buClr>
              <a:buFont typeface="Arial" panose="020B0604020202020204" pitchFamily="34" charset="0"/>
              <a:buChar char="•"/>
              <a:defRPr>
                <a:solidFill>
                  <a:srgbClr val="FFDF4D"/>
                </a:solidFill>
                <a:uFill>
                  <a:solidFill>
                    <a:srgbClr val="FFDF4D"/>
                  </a:solidFill>
                </a:uFill>
                <a:latin typeface="+mn-lt"/>
                <a:ea typeface="+mn-ea"/>
                <a:cs typeface="+mn-cs"/>
                <a:sym typeface="Arial"/>
              </a:defRPr>
            </a:pPr>
            <a:r>
              <a:rPr sz="2200" dirty="0">
                <a:solidFill>
                  <a:srgbClr val="FFFF00"/>
                </a:solidFill>
                <a:latin typeface="Arial" panose="020B0604020202020204" pitchFamily="34" charset="0"/>
                <a:cs typeface="Arial" panose="020B0604020202020204" pitchFamily="34" charset="0"/>
              </a:rPr>
              <a:t>Borderline</a:t>
            </a:r>
            <a:endParaRPr lang="en-US" sz="2200" dirty="0">
              <a:solidFill>
                <a:srgbClr val="FFFF00"/>
              </a:solidFill>
              <a:latin typeface="Arial" panose="020B0604020202020204" pitchFamily="34" charset="0"/>
              <a:cs typeface="Arial" panose="020B0604020202020204" pitchFamily="34" charset="0"/>
            </a:endParaRPr>
          </a:p>
          <a:p>
            <a:pPr lvl="1">
              <a:lnSpc>
                <a:spcPct val="120000"/>
              </a:lnSpc>
              <a:buClr>
                <a:srgbClr val="FFDF4D"/>
              </a:buClr>
              <a:defRPr>
                <a:solidFill>
                  <a:srgbClr val="FFDF4D"/>
                </a:solidFill>
                <a:uFill>
                  <a:solidFill>
                    <a:srgbClr val="FFDF4D"/>
                  </a:solidFill>
                </a:uFill>
                <a:latin typeface="+mn-lt"/>
                <a:ea typeface="+mn-ea"/>
                <a:cs typeface="+mn-cs"/>
                <a:sym typeface="Arial"/>
              </a:defRPr>
            </a:pPr>
            <a:r>
              <a:rPr lang="en-US" sz="2200" dirty="0">
                <a:solidFill>
                  <a:schemeClr val="bg1"/>
                </a:solidFill>
                <a:latin typeface="Arial" panose="020B0604020202020204" pitchFamily="34" charset="0"/>
                <a:cs typeface="Arial" panose="020B0604020202020204" pitchFamily="34" charset="0"/>
              </a:rPr>
              <a:t>O</a:t>
            </a:r>
            <a:r>
              <a:rPr sz="2200" dirty="0">
                <a:solidFill>
                  <a:schemeClr val="bg1"/>
                </a:solidFill>
                <a:latin typeface="Arial" panose="020B0604020202020204" pitchFamily="34" charset="0"/>
                <a:cs typeface="Arial" panose="020B0604020202020204" pitchFamily="34" charset="0"/>
              </a:rPr>
              <a:t>ccurs in 1% - 3% of </a:t>
            </a:r>
            <a:r>
              <a:rPr lang="en-US" sz="2200" dirty="0">
                <a:solidFill>
                  <a:schemeClr val="bg1"/>
                </a:solidFill>
                <a:latin typeface="Arial" panose="020B0604020202020204" pitchFamily="34" charset="0"/>
                <a:cs typeface="Arial" panose="020B0604020202020204" pitchFamily="34" charset="0"/>
              </a:rPr>
              <a:t>"</a:t>
            </a:r>
            <a:r>
              <a:rPr sz="2200" dirty="0">
                <a:solidFill>
                  <a:schemeClr val="bg1"/>
                </a:solidFill>
                <a:latin typeface="Arial" panose="020B0604020202020204" pitchFamily="34" charset="0"/>
                <a:cs typeface="Arial" panose="020B0604020202020204" pitchFamily="34" charset="0"/>
              </a:rPr>
              <a:t>normal</a:t>
            </a:r>
            <a:r>
              <a:rPr lang="en-US" sz="2200" dirty="0">
                <a:solidFill>
                  <a:schemeClr val="bg1"/>
                </a:solidFill>
                <a:latin typeface="Arial" panose="020B0604020202020204" pitchFamily="34" charset="0"/>
                <a:cs typeface="Arial" panose="020B0604020202020204" pitchFamily="34" charset="0"/>
              </a:rPr>
              <a:t>"</a:t>
            </a:r>
            <a:endParaRPr sz="2200" dirty="0">
              <a:solidFill>
                <a:schemeClr val="bg1"/>
              </a:solidFill>
              <a:latin typeface="Arial" panose="020B0604020202020204" pitchFamily="34" charset="0"/>
              <a:cs typeface="Arial" panose="020B0604020202020204" pitchFamily="34" charset="0"/>
            </a:endParaRPr>
          </a:p>
          <a:p>
            <a:pPr marL="342900" indent="-342900">
              <a:lnSpc>
                <a:spcPct val="120000"/>
              </a:lnSpc>
              <a:buClr>
                <a:srgbClr val="FFDF4D"/>
              </a:buClr>
              <a:buFont typeface="Arial" panose="020B0604020202020204" pitchFamily="34" charset="0"/>
              <a:buChar char="•"/>
              <a:defRPr>
                <a:solidFill>
                  <a:srgbClr val="FFDF4D"/>
                </a:solidFill>
                <a:uFill>
                  <a:solidFill>
                    <a:srgbClr val="FFDF4D"/>
                  </a:solidFill>
                </a:uFill>
                <a:latin typeface="+mn-lt"/>
                <a:ea typeface="+mn-ea"/>
                <a:cs typeface="+mn-cs"/>
                <a:sym typeface="Arial"/>
              </a:defRPr>
            </a:pPr>
            <a:r>
              <a:rPr sz="2200" dirty="0">
                <a:solidFill>
                  <a:srgbClr val="FFFF00"/>
                </a:solidFill>
                <a:latin typeface="Arial" panose="020B0604020202020204" pitchFamily="34" charset="0"/>
                <a:cs typeface="Arial" panose="020B0604020202020204" pitchFamily="34" charset="0"/>
              </a:rPr>
              <a:t>General reduction of sensitivity</a:t>
            </a:r>
            <a:r>
              <a:rPr lang="en-US" sz="2200" dirty="0">
                <a:solidFill>
                  <a:srgbClr val="FFFF00"/>
                </a:solidFill>
                <a:latin typeface="Arial" panose="020B0604020202020204" pitchFamily="34" charset="0"/>
                <a:cs typeface="Arial" panose="020B0604020202020204" pitchFamily="34" charset="0"/>
              </a:rPr>
              <a:t>: </a:t>
            </a:r>
          </a:p>
          <a:p>
            <a:pPr lvl="1">
              <a:lnSpc>
                <a:spcPct val="120000"/>
              </a:lnSpc>
              <a:buClr>
                <a:srgbClr val="FFDF4D"/>
              </a:buClr>
              <a:defRPr>
                <a:solidFill>
                  <a:srgbClr val="FFDF4D"/>
                </a:solidFill>
                <a:uFill>
                  <a:solidFill>
                    <a:srgbClr val="FFDF4D"/>
                  </a:solidFill>
                </a:uFill>
                <a:latin typeface="+mn-lt"/>
                <a:ea typeface="+mn-ea"/>
                <a:cs typeface="+mn-cs"/>
                <a:sym typeface="Arial"/>
              </a:defRPr>
            </a:pPr>
            <a:r>
              <a:rPr lang="en-US" sz="2200" dirty="0">
                <a:solidFill>
                  <a:schemeClr val="bg1"/>
                </a:solidFill>
                <a:latin typeface="Arial" panose="020B0604020202020204" pitchFamily="34" charset="0"/>
                <a:cs typeface="Arial" panose="020B0604020202020204" pitchFamily="34" charset="0"/>
              </a:rPr>
              <a:t>E</a:t>
            </a:r>
            <a:r>
              <a:rPr sz="2200" dirty="0">
                <a:solidFill>
                  <a:schemeClr val="bg1"/>
                </a:solidFill>
                <a:latin typeface="Arial" panose="020B0604020202020204" pitchFamily="34" charset="0"/>
                <a:cs typeface="Arial" panose="020B0604020202020204" pitchFamily="34" charset="0"/>
              </a:rPr>
              <a:t>qual reduction in sensitivity</a:t>
            </a:r>
            <a:r>
              <a:rPr lang="en-US" sz="2200" dirty="0">
                <a:solidFill>
                  <a:schemeClr val="bg1"/>
                </a:solidFill>
                <a:latin typeface="Arial" panose="020B0604020202020204" pitchFamily="34" charset="0"/>
                <a:cs typeface="Arial" panose="020B0604020202020204" pitchFamily="34" charset="0"/>
              </a:rPr>
              <a:t> f</a:t>
            </a:r>
            <a:r>
              <a:rPr sz="2200" dirty="0">
                <a:solidFill>
                  <a:schemeClr val="bg1"/>
                </a:solidFill>
                <a:latin typeface="Arial" panose="020B0604020202020204" pitchFamily="34" charset="0"/>
                <a:cs typeface="Arial" panose="020B0604020202020204" pitchFamily="34" charset="0"/>
              </a:rPr>
              <a:t>ound onl</a:t>
            </a:r>
            <a:r>
              <a:rPr lang="en-US" sz="2200" dirty="0">
                <a:solidFill>
                  <a:schemeClr val="bg1"/>
                </a:solidFill>
                <a:latin typeface="Arial" panose="020B0604020202020204" pitchFamily="34" charset="0"/>
                <a:cs typeface="Arial" panose="020B0604020202020204" pitchFamily="34" charset="0"/>
              </a:rPr>
              <a:t>y </a:t>
            </a:r>
            <a:r>
              <a:rPr sz="2200" dirty="0">
                <a:solidFill>
                  <a:schemeClr val="bg1"/>
                </a:solidFill>
                <a:latin typeface="Arial" panose="020B0604020202020204" pitchFamily="34" charset="0"/>
                <a:cs typeface="Arial" panose="020B0604020202020204" pitchFamily="34" charset="0"/>
              </a:rPr>
              <a:t>in</a:t>
            </a:r>
            <a:r>
              <a:rPr lang="en-US" sz="2200" dirty="0">
                <a:solidFill>
                  <a:schemeClr val="bg1"/>
                </a:solidFill>
                <a:latin typeface="Arial" panose="020B0604020202020204" pitchFamily="34" charset="0"/>
                <a:cs typeface="Arial" panose="020B0604020202020204" pitchFamily="34" charset="0"/>
              </a:rPr>
              <a:t> </a:t>
            </a:r>
            <a:r>
              <a:rPr sz="2200" dirty="0">
                <a:solidFill>
                  <a:schemeClr val="bg1"/>
                </a:solidFill>
                <a:latin typeface="Arial" panose="020B0604020202020204" pitchFamily="34" charset="0"/>
                <a:cs typeface="Arial" panose="020B0604020202020204" pitchFamily="34" charset="0"/>
              </a:rPr>
              <a:t>&lt; 0.5% of </a:t>
            </a:r>
            <a:r>
              <a:rPr sz="2200" dirty="0" err="1">
                <a:solidFill>
                  <a:schemeClr val="bg1"/>
                </a:solidFill>
                <a:latin typeface="Arial" panose="020B0604020202020204" pitchFamily="34" charset="0"/>
                <a:cs typeface="Arial" panose="020B0604020202020204" pitchFamily="34" charset="0"/>
              </a:rPr>
              <a:t>normals</a:t>
            </a:r>
            <a:endParaRPr sz="2200" dirty="0">
              <a:solidFill>
                <a:schemeClr val="bg1"/>
              </a:solidFill>
              <a:latin typeface="Arial" panose="020B0604020202020204" pitchFamily="34" charset="0"/>
              <a:cs typeface="Arial" panose="020B0604020202020204" pitchFamily="34" charset="0"/>
            </a:endParaRPr>
          </a:p>
          <a:p>
            <a:pPr marL="342900" indent="-342900">
              <a:lnSpc>
                <a:spcPct val="120000"/>
              </a:lnSpc>
              <a:buClr>
                <a:srgbClr val="FFDF4D"/>
              </a:buClr>
              <a:buFont typeface="Arial" panose="020B0604020202020204" pitchFamily="34" charset="0"/>
              <a:buChar char="•"/>
              <a:defRPr>
                <a:solidFill>
                  <a:srgbClr val="FFDF4D"/>
                </a:solidFill>
                <a:uFill>
                  <a:solidFill>
                    <a:srgbClr val="FFDF4D"/>
                  </a:solidFill>
                </a:uFill>
                <a:latin typeface="+mn-lt"/>
                <a:ea typeface="+mn-ea"/>
                <a:cs typeface="+mn-cs"/>
                <a:sym typeface="Arial"/>
              </a:defRPr>
            </a:pPr>
            <a:r>
              <a:rPr sz="2200" dirty="0">
                <a:solidFill>
                  <a:srgbClr val="FFFF00"/>
                </a:solidFill>
                <a:latin typeface="Arial" panose="020B0604020202020204" pitchFamily="34" charset="0"/>
                <a:cs typeface="Arial" panose="020B0604020202020204" pitchFamily="34" charset="0"/>
              </a:rPr>
              <a:t>Abnormally high sensitivity</a:t>
            </a:r>
            <a:r>
              <a:rPr lang="en-US" sz="2200" dirty="0">
                <a:solidFill>
                  <a:srgbClr val="FFFF00"/>
                </a:solidFill>
                <a:latin typeface="Arial" panose="020B0604020202020204" pitchFamily="34" charset="0"/>
                <a:cs typeface="Arial" panose="020B0604020202020204" pitchFamily="34" charset="0"/>
              </a:rPr>
              <a:t>: </a:t>
            </a:r>
          </a:p>
          <a:p>
            <a:pPr lvl="1">
              <a:lnSpc>
                <a:spcPct val="120000"/>
              </a:lnSpc>
              <a:buClr>
                <a:srgbClr val="FFDF4D"/>
              </a:buClr>
              <a:defRPr>
                <a:solidFill>
                  <a:srgbClr val="FFDF4D"/>
                </a:solidFill>
                <a:uFill>
                  <a:solidFill>
                    <a:srgbClr val="FFDF4D"/>
                  </a:solidFill>
                </a:uFill>
                <a:latin typeface="+mn-lt"/>
                <a:ea typeface="+mn-ea"/>
                <a:cs typeface="+mn-cs"/>
                <a:sym typeface="Arial"/>
              </a:defRPr>
            </a:pPr>
            <a:r>
              <a:rPr lang="en-US" sz="2200" dirty="0">
                <a:solidFill>
                  <a:schemeClr val="bg1"/>
                </a:solidFill>
                <a:latin typeface="Arial" panose="020B0604020202020204" pitchFamily="34" charset="0"/>
                <a:cs typeface="Arial" panose="020B0604020202020204" pitchFamily="34" charset="0"/>
              </a:rPr>
              <a:t>U</a:t>
            </a:r>
            <a:r>
              <a:rPr sz="2200" dirty="0">
                <a:solidFill>
                  <a:schemeClr val="bg1"/>
                </a:solidFill>
                <a:latin typeface="Arial" panose="020B0604020202020204" pitchFamily="34" charset="0"/>
                <a:cs typeface="Arial" panose="020B0604020202020204" pitchFamily="34" charset="0"/>
              </a:rPr>
              <a:t>niformly high sensitivity found</a:t>
            </a:r>
            <a:r>
              <a:rPr lang="en-US" sz="2200" dirty="0">
                <a:solidFill>
                  <a:schemeClr val="bg1"/>
                </a:solidFill>
                <a:latin typeface="Arial" panose="020B0604020202020204" pitchFamily="34" charset="0"/>
                <a:cs typeface="Arial" panose="020B0604020202020204" pitchFamily="34" charset="0"/>
              </a:rPr>
              <a:t> </a:t>
            </a:r>
            <a:r>
              <a:rPr sz="2200" dirty="0">
                <a:solidFill>
                  <a:schemeClr val="bg1"/>
                </a:solidFill>
                <a:latin typeface="Arial" panose="020B0604020202020204" pitchFamily="34" charset="0"/>
                <a:cs typeface="Arial" panose="020B0604020202020204" pitchFamily="34" charset="0"/>
              </a:rPr>
              <a:t>only in </a:t>
            </a:r>
            <a:r>
              <a:rPr lang="en-US" sz="2200" dirty="0">
                <a:solidFill>
                  <a:schemeClr val="bg1"/>
                </a:solidFill>
                <a:latin typeface="Arial" panose="020B0604020202020204" pitchFamily="34" charset="0"/>
                <a:cs typeface="Arial" panose="020B0604020202020204" pitchFamily="34" charset="0"/>
              </a:rPr>
              <a:t> </a:t>
            </a:r>
            <a:r>
              <a:rPr sz="2200" dirty="0">
                <a:solidFill>
                  <a:schemeClr val="bg1"/>
                </a:solidFill>
                <a:latin typeface="Arial" panose="020B0604020202020204" pitchFamily="34" charset="0"/>
                <a:cs typeface="Arial" panose="020B0604020202020204" pitchFamily="34" charset="0"/>
              </a:rPr>
              <a:t>&gt; 99.5% of population</a:t>
            </a:r>
          </a:p>
        </p:txBody>
      </p:sp>
    </p:spTree>
    <p:extLst>
      <p:ext uri="{BB962C8B-B14F-4D97-AF65-F5344CB8AC3E}">
        <p14:creationId xmlns:p14="http://schemas.microsoft.com/office/powerpoint/2010/main" val="1122091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CB3FDA-684A-CD44-959A-6060F63B87D4}"/>
              </a:ext>
            </a:extLst>
          </p:cNvPr>
          <p:cNvGrpSpPr/>
          <p:nvPr/>
        </p:nvGrpSpPr>
        <p:grpSpPr>
          <a:xfrm>
            <a:off x="1449168" y="146293"/>
            <a:ext cx="4978467" cy="6681546"/>
            <a:chOff x="3606766" y="88227"/>
            <a:chExt cx="4978467" cy="6681546"/>
          </a:xfrm>
        </p:grpSpPr>
        <p:grpSp>
          <p:nvGrpSpPr>
            <p:cNvPr id="10" name="Group 9">
              <a:extLst>
                <a:ext uri="{FF2B5EF4-FFF2-40B4-BE49-F238E27FC236}">
                  <a16:creationId xmlns:a16="http://schemas.microsoft.com/office/drawing/2014/main" id="{D5BB3F9D-D7F2-A947-9952-D907D770589C}"/>
                </a:ext>
              </a:extLst>
            </p:cNvPr>
            <p:cNvGrpSpPr/>
            <p:nvPr/>
          </p:nvGrpSpPr>
          <p:grpSpPr>
            <a:xfrm>
              <a:off x="3606766" y="88227"/>
              <a:ext cx="4978467" cy="6681546"/>
              <a:chOff x="1708616" y="88227"/>
              <a:chExt cx="4978467" cy="6681546"/>
            </a:xfrm>
          </p:grpSpPr>
          <p:pic>
            <p:nvPicPr>
              <p:cNvPr id="11" name="Picture 10">
                <a:extLst>
                  <a:ext uri="{FF2B5EF4-FFF2-40B4-BE49-F238E27FC236}">
                    <a16:creationId xmlns:a16="http://schemas.microsoft.com/office/drawing/2014/main" id="{07D077DB-80B0-3242-ACE7-B4BC7AB28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8616" y="88227"/>
                <a:ext cx="4978467" cy="6656402"/>
              </a:xfrm>
              <a:prstGeom prst="rect">
                <a:avLst/>
              </a:prstGeom>
            </p:spPr>
          </p:pic>
          <p:cxnSp>
            <p:nvCxnSpPr>
              <p:cNvPr id="12" name="Straight Connector 11">
                <a:extLst>
                  <a:ext uri="{FF2B5EF4-FFF2-40B4-BE49-F238E27FC236}">
                    <a16:creationId xmlns:a16="http://schemas.microsoft.com/office/drawing/2014/main" id="{0D4D9D5E-4A06-9A48-A772-C7E0FFA64D76}"/>
                  </a:ext>
                </a:extLst>
              </p:cNvPr>
              <p:cNvCxnSpPr>
                <a:cxnSpLocks/>
              </p:cNvCxnSpPr>
              <p:nvPr/>
            </p:nvCxnSpPr>
            <p:spPr>
              <a:xfrm>
                <a:off x="2780868" y="1282008"/>
                <a:ext cx="3873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58B593-D9FF-CB44-ACD7-3C1BE760AE78}"/>
                  </a:ext>
                </a:extLst>
              </p:cNvPr>
              <p:cNvSpPr/>
              <p:nvPr/>
            </p:nvSpPr>
            <p:spPr>
              <a:xfrm>
                <a:off x="1729004" y="1027278"/>
                <a:ext cx="1044126" cy="837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4E2F457-7537-B745-BDF1-4ADC1B015FD1}"/>
                  </a:ext>
                </a:extLst>
              </p:cNvPr>
              <p:cNvCxnSpPr>
                <a:cxnSpLocks/>
              </p:cNvCxnSpPr>
              <p:nvPr/>
            </p:nvCxnSpPr>
            <p:spPr>
              <a:xfrm>
                <a:off x="2438714" y="1865191"/>
                <a:ext cx="2" cy="10769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894284-9E00-A742-A49E-D1E28C11D3C9}"/>
                  </a:ext>
                </a:extLst>
              </p:cNvPr>
              <p:cNvCxnSpPr>
                <a:cxnSpLocks/>
              </p:cNvCxnSpPr>
              <p:nvPr/>
            </p:nvCxnSpPr>
            <p:spPr>
              <a:xfrm flipH="1">
                <a:off x="4524811" y="1282008"/>
                <a:ext cx="31964" cy="17664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0850B8-E341-B04C-B837-CD9B8CF95F39}"/>
                  </a:ext>
                </a:extLst>
              </p:cNvPr>
              <p:cNvCxnSpPr>
                <a:cxnSpLocks/>
              </p:cNvCxnSpPr>
              <p:nvPr/>
            </p:nvCxnSpPr>
            <p:spPr>
              <a:xfrm>
                <a:off x="6654449" y="141401"/>
                <a:ext cx="0" cy="47774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960DCB-24F0-F74C-8718-42DFE9F42509}"/>
                  </a:ext>
                </a:extLst>
              </p:cNvPr>
              <p:cNvCxnSpPr>
                <a:cxnSpLocks/>
              </p:cNvCxnSpPr>
              <p:nvPr/>
            </p:nvCxnSpPr>
            <p:spPr>
              <a:xfrm>
                <a:off x="2438715" y="2936083"/>
                <a:ext cx="1141338" cy="739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29F27E-70C7-EB4D-BEF0-F4440E74B22E}"/>
                  </a:ext>
                </a:extLst>
              </p:cNvPr>
              <p:cNvCxnSpPr>
                <a:cxnSpLocks/>
              </p:cNvCxnSpPr>
              <p:nvPr/>
            </p:nvCxnSpPr>
            <p:spPr>
              <a:xfrm flipH="1">
                <a:off x="3568267" y="3048473"/>
                <a:ext cx="956546" cy="626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DE046-6C7C-3544-B3A0-D1D349EE74BF}"/>
                  </a:ext>
                </a:extLst>
              </p:cNvPr>
              <p:cNvCxnSpPr>
                <a:cxnSpLocks/>
              </p:cNvCxnSpPr>
              <p:nvPr/>
            </p:nvCxnSpPr>
            <p:spPr>
              <a:xfrm>
                <a:off x="3804775" y="3532219"/>
                <a:ext cx="0" cy="32124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BB5384-EB6E-5943-9BFF-E068D6BD0D95}"/>
                  </a:ext>
                </a:extLst>
              </p:cNvPr>
              <p:cNvCxnSpPr>
                <a:cxnSpLocks/>
              </p:cNvCxnSpPr>
              <p:nvPr/>
            </p:nvCxnSpPr>
            <p:spPr>
              <a:xfrm>
                <a:off x="3347576" y="3533866"/>
                <a:ext cx="0" cy="3235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055DAA-0E98-F24B-9E66-427901A62AFE}"/>
                  </a:ext>
                </a:extLst>
              </p:cNvPr>
              <p:cNvCxnSpPr>
                <a:cxnSpLocks/>
              </p:cNvCxnSpPr>
              <p:nvPr/>
            </p:nvCxnSpPr>
            <p:spPr>
              <a:xfrm>
                <a:off x="4532548" y="3057765"/>
                <a:ext cx="669753" cy="561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955B78-4B9A-7C4A-AC69-969F8BCA0B29}"/>
                  </a:ext>
                </a:extLst>
              </p:cNvPr>
              <p:cNvCxnSpPr>
                <a:cxnSpLocks/>
              </p:cNvCxnSpPr>
              <p:nvPr/>
            </p:nvCxnSpPr>
            <p:spPr>
              <a:xfrm>
                <a:off x="5202301" y="3619597"/>
                <a:ext cx="12665" cy="3125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D329A9-7C05-F549-880E-39006467AD69}"/>
                  </a:ext>
                </a:extLst>
              </p:cNvPr>
              <p:cNvCxnSpPr/>
              <p:nvPr/>
            </p:nvCxnSpPr>
            <p:spPr>
              <a:xfrm>
                <a:off x="5194463" y="3619597"/>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C7AA39-83E6-CB49-929F-E06A6ED83066}"/>
                  </a:ext>
                </a:extLst>
              </p:cNvPr>
              <p:cNvCxnSpPr>
                <a:cxnSpLocks/>
              </p:cNvCxnSpPr>
              <p:nvPr/>
            </p:nvCxnSpPr>
            <p:spPr>
              <a:xfrm>
                <a:off x="5194463" y="4918814"/>
                <a:ext cx="1487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C7EAFF-32D0-D543-82E7-D04434140DE0}"/>
                  </a:ext>
                </a:extLst>
              </p:cNvPr>
              <p:cNvSpPr txBox="1"/>
              <p:nvPr/>
            </p:nvSpPr>
            <p:spPr>
              <a:xfrm>
                <a:off x="2492571" y="1529344"/>
                <a:ext cx="29687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2</a:t>
                </a:r>
              </a:p>
            </p:txBody>
          </p:sp>
          <p:sp>
            <p:nvSpPr>
              <p:cNvPr id="26" name="TextBox 25">
                <a:extLst>
                  <a:ext uri="{FF2B5EF4-FFF2-40B4-BE49-F238E27FC236}">
                    <a16:creationId xmlns:a16="http://schemas.microsoft.com/office/drawing/2014/main" id="{2FFA3FCC-D53F-FA4E-A027-8437B5420D35}"/>
                  </a:ext>
                </a:extLst>
              </p:cNvPr>
              <p:cNvSpPr txBox="1"/>
              <p:nvPr/>
            </p:nvSpPr>
            <p:spPr>
              <a:xfrm>
                <a:off x="6400850" y="938577"/>
                <a:ext cx="253596"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1</a:t>
                </a:r>
              </a:p>
            </p:txBody>
          </p:sp>
          <p:cxnSp>
            <p:nvCxnSpPr>
              <p:cNvPr id="27" name="Straight Connector 26">
                <a:extLst>
                  <a:ext uri="{FF2B5EF4-FFF2-40B4-BE49-F238E27FC236}">
                    <a16:creationId xmlns:a16="http://schemas.microsoft.com/office/drawing/2014/main" id="{65560564-7AB8-484A-9CBF-BC7337ED82AA}"/>
                  </a:ext>
                </a:extLst>
              </p:cNvPr>
              <p:cNvCxnSpPr>
                <a:cxnSpLocks/>
              </p:cNvCxnSpPr>
              <p:nvPr/>
            </p:nvCxnSpPr>
            <p:spPr>
              <a:xfrm>
                <a:off x="1729004" y="141401"/>
                <a:ext cx="4933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7838FB-F39D-E847-A0C9-BC41CA1BB287}"/>
                  </a:ext>
                </a:extLst>
              </p:cNvPr>
              <p:cNvCxnSpPr/>
              <p:nvPr/>
            </p:nvCxnSpPr>
            <p:spPr>
              <a:xfrm>
                <a:off x="1730004" y="141401"/>
                <a:ext cx="0" cy="8858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E14AAD2-ED03-7847-BEC5-37368BF33F46}"/>
                  </a:ext>
                </a:extLst>
              </p:cNvPr>
              <p:cNvSpPr txBox="1"/>
              <p:nvPr/>
            </p:nvSpPr>
            <p:spPr>
              <a:xfrm>
                <a:off x="6282917" y="3086039"/>
                <a:ext cx="316112"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3</a:t>
                </a:r>
              </a:p>
            </p:txBody>
          </p:sp>
          <p:sp>
            <p:nvSpPr>
              <p:cNvPr id="30" name="TextBox 29">
                <a:extLst>
                  <a:ext uri="{FF2B5EF4-FFF2-40B4-BE49-F238E27FC236}">
                    <a16:creationId xmlns:a16="http://schemas.microsoft.com/office/drawing/2014/main" id="{DABF50EC-05AE-5742-9003-0257E413F78B}"/>
                  </a:ext>
                </a:extLst>
              </p:cNvPr>
              <p:cNvSpPr txBox="1"/>
              <p:nvPr/>
            </p:nvSpPr>
            <p:spPr>
              <a:xfrm>
                <a:off x="3027595" y="4681825"/>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4</a:t>
                </a:r>
              </a:p>
            </p:txBody>
          </p:sp>
          <p:sp>
            <p:nvSpPr>
              <p:cNvPr id="31" name="TextBox 30">
                <a:extLst>
                  <a:ext uri="{FF2B5EF4-FFF2-40B4-BE49-F238E27FC236}">
                    <a16:creationId xmlns:a16="http://schemas.microsoft.com/office/drawing/2014/main" id="{3BCF0E10-A49E-874F-9E5A-34E06CEF1FC9}"/>
                  </a:ext>
                </a:extLst>
              </p:cNvPr>
              <p:cNvSpPr txBox="1"/>
              <p:nvPr/>
            </p:nvSpPr>
            <p:spPr>
              <a:xfrm>
                <a:off x="4888663" y="4679142"/>
                <a:ext cx="293670" cy="400110"/>
              </a:xfrm>
              <a:prstGeom prst="rect">
                <a:avLst/>
              </a:prstGeom>
              <a:noFill/>
            </p:spPr>
            <p:txBody>
              <a:bodyPr wrap="non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5</a:t>
                </a:r>
              </a:p>
            </p:txBody>
          </p:sp>
          <p:cxnSp>
            <p:nvCxnSpPr>
              <p:cNvPr id="32" name="Straight Connector 31">
                <a:extLst>
                  <a:ext uri="{FF2B5EF4-FFF2-40B4-BE49-F238E27FC236}">
                    <a16:creationId xmlns:a16="http://schemas.microsoft.com/office/drawing/2014/main" id="{856AC203-AD6F-7A4C-A4DE-AFD2BEB8FB5C}"/>
                  </a:ext>
                </a:extLst>
              </p:cNvPr>
              <p:cNvCxnSpPr/>
              <p:nvPr/>
            </p:nvCxnSpPr>
            <p:spPr>
              <a:xfrm>
                <a:off x="5194464" y="4185030"/>
                <a:ext cx="1447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814F35D-BA26-9648-ACE2-C1D3DFBFDBAD}"/>
                  </a:ext>
                </a:extLst>
              </p:cNvPr>
              <p:cNvSpPr txBox="1"/>
              <p:nvPr/>
            </p:nvSpPr>
            <p:spPr>
              <a:xfrm flipH="1">
                <a:off x="6355823" y="4565910"/>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6</a:t>
                </a:r>
              </a:p>
            </p:txBody>
          </p:sp>
          <p:sp>
            <p:nvSpPr>
              <p:cNvPr id="34" name="TextBox 33">
                <a:extLst>
                  <a:ext uri="{FF2B5EF4-FFF2-40B4-BE49-F238E27FC236}">
                    <a16:creationId xmlns:a16="http://schemas.microsoft.com/office/drawing/2014/main" id="{CDFE8E6F-A88B-D24C-9F15-A2A22F8C9C78}"/>
                  </a:ext>
                </a:extLst>
              </p:cNvPr>
              <p:cNvSpPr txBox="1"/>
              <p:nvPr/>
            </p:nvSpPr>
            <p:spPr>
              <a:xfrm flipH="1">
                <a:off x="6340654" y="3802037"/>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7</a:t>
                </a:r>
              </a:p>
            </p:txBody>
          </p:sp>
          <p:sp>
            <p:nvSpPr>
              <p:cNvPr id="35" name="TextBox 34">
                <a:extLst>
                  <a:ext uri="{FF2B5EF4-FFF2-40B4-BE49-F238E27FC236}">
                    <a16:creationId xmlns:a16="http://schemas.microsoft.com/office/drawing/2014/main" id="{AF322BA8-5F49-864E-B0E5-A10310CF8C2E}"/>
                  </a:ext>
                </a:extLst>
              </p:cNvPr>
              <p:cNvSpPr txBox="1"/>
              <p:nvPr/>
            </p:nvSpPr>
            <p:spPr>
              <a:xfrm flipH="1">
                <a:off x="4166302" y="1359692"/>
                <a:ext cx="209196" cy="400075"/>
              </a:xfrm>
              <a:prstGeom prst="rect">
                <a:avLst/>
              </a:prstGeom>
              <a:noFill/>
            </p:spPr>
            <p:txBody>
              <a:bodyPr wrap="square" rtlCol="0">
                <a:spAutoFit/>
              </a:bodyPr>
              <a:lstStyle/>
              <a:p>
                <a:r>
                  <a:rPr lang="en-US" sz="20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
          <p:nvSpPr>
            <p:cNvPr id="36" name="Oval 35">
              <a:extLst>
                <a:ext uri="{FF2B5EF4-FFF2-40B4-BE49-F238E27FC236}">
                  <a16:creationId xmlns:a16="http://schemas.microsoft.com/office/drawing/2014/main" id="{BEB19019-A0C8-4248-A49F-A5D49DFA26B0}"/>
                </a:ext>
              </a:extLst>
            </p:cNvPr>
            <p:cNvSpPr/>
            <p:nvPr/>
          </p:nvSpPr>
          <p:spPr>
            <a:xfrm>
              <a:off x="5967582" y="1334548"/>
              <a:ext cx="410664" cy="400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FB7A85E-CFC7-304C-B29A-58ED89B302D2}"/>
              </a:ext>
            </a:extLst>
          </p:cNvPr>
          <p:cNvGrpSpPr/>
          <p:nvPr/>
        </p:nvGrpSpPr>
        <p:grpSpPr>
          <a:xfrm>
            <a:off x="6687767" y="1711335"/>
            <a:ext cx="3916733" cy="4156534"/>
            <a:chOff x="6616690" y="1668674"/>
            <a:chExt cx="3916733" cy="4156534"/>
          </a:xfrm>
        </p:grpSpPr>
        <p:pic>
          <p:nvPicPr>
            <p:cNvPr id="38" name="Picture 37">
              <a:extLst>
                <a:ext uri="{FF2B5EF4-FFF2-40B4-BE49-F238E27FC236}">
                  <a16:creationId xmlns:a16="http://schemas.microsoft.com/office/drawing/2014/main" id="{9E1F092F-F08E-9743-9E93-474E6B9BD7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16690" y="1668674"/>
              <a:ext cx="3916733" cy="4156534"/>
            </a:xfrm>
            <a:prstGeom prst="rect">
              <a:avLst/>
            </a:prstGeom>
            <a:ln w="57150">
              <a:solidFill>
                <a:srgbClr val="FF0000"/>
              </a:solidFill>
            </a:ln>
          </p:spPr>
        </p:pic>
        <p:sp>
          <p:nvSpPr>
            <p:cNvPr id="40" name="TextBox 39">
              <a:extLst>
                <a:ext uri="{FF2B5EF4-FFF2-40B4-BE49-F238E27FC236}">
                  <a16:creationId xmlns:a16="http://schemas.microsoft.com/office/drawing/2014/main" id="{D35F1E53-A2C9-474D-81EA-940A626A2EB8}"/>
                </a:ext>
              </a:extLst>
            </p:cNvPr>
            <p:cNvSpPr txBox="1"/>
            <p:nvPr/>
          </p:nvSpPr>
          <p:spPr>
            <a:xfrm flipH="1">
              <a:off x="9869628" y="1854505"/>
              <a:ext cx="209196" cy="769441"/>
            </a:xfrm>
            <a:prstGeom prst="rect">
              <a:avLst/>
            </a:prstGeom>
            <a:noFill/>
          </p:spPr>
          <p:txBody>
            <a:bodyPr wrap="square" rtlCol="0">
              <a:spAutoFit/>
            </a:bodyPr>
            <a:lstStyle/>
            <a:p>
              <a:r>
                <a:rPr lang="en-US" sz="4400" dirty="0">
                  <a:solidFill>
                    <a:srgbClr val="FF0000"/>
                  </a:solidFill>
                  <a:latin typeface="Brush Script MT" panose="03060802040406070304" pitchFamily="66" charset="-122"/>
                  <a:ea typeface="Brush Script MT" panose="03060802040406070304" pitchFamily="66" charset="-122"/>
                  <a:cs typeface="Brush Script MT" panose="03060802040406070304" pitchFamily="66" charset="-122"/>
                </a:rPr>
                <a:t>8</a:t>
              </a:r>
            </a:p>
          </p:txBody>
        </p:sp>
      </p:grpSp>
      <p:sp>
        <p:nvSpPr>
          <p:cNvPr id="42" name="Rectangle 2">
            <a:extLst>
              <a:ext uri="{FF2B5EF4-FFF2-40B4-BE49-F238E27FC236}">
                <a16:creationId xmlns:a16="http://schemas.microsoft.com/office/drawing/2014/main" id="{AB0ADD54-BA16-E245-BE71-F53C25556AAE}"/>
              </a:ext>
            </a:extLst>
          </p:cNvPr>
          <p:cNvSpPr txBox="1">
            <a:spLocks noChangeArrowheads="1"/>
          </p:cNvSpPr>
          <p:nvPr/>
        </p:nvSpPr>
        <p:spPr>
          <a:xfrm>
            <a:off x="6847830" y="513844"/>
            <a:ext cx="386672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AU" altLang="en-US" sz="3500" dirty="0"/>
              <a:t>Zone 8: Actual threshold values</a:t>
            </a:r>
          </a:p>
        </p:txBody>
      </p:sp>
      <p:sp>
        <p:nvSpPr>
          <p:cNvPr id="43" name="Text Box 26">
            <a:extLst>
              <a:ext uri="{FF2B5EF4-FFF2-40B4-BE49-F238E27FC236}">
                <a16:creationId xmlns:a16="http://schemas.microsoft.com/office/drawing/2014/main" id="{5F58FA9C-2004-F048-B462-3A2F37270DC4}"/>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E07B1428-DDCD-D14E-B699-D733B97CDB0A}"/>
              </a:ext>
            </a:extLst>
          </p:cNvPr>
          <p:cNvSpPr>
            <a:spLocks noGrp="1" noChangeArrowheads="1"/>
          </p:cNvSpPr>
          <p:nvPr>
            <p:ph type="title"/>
          </p:nvPr>
        </p:nvSpPr>
        <p:spPr>
          <a:xfrm>
            <a:off x="676130" y="594108"/>
            <a:ext cx="9899822" cy="716692"/>
          </a:xfrm>
        </p:spPr>
        <p:txBody>
          <a:bodyPr/>
          <a:lstStyle/>
          <a:p>
            <a:pPr algn="ctr" eaLnBrk="1" hangingPunct="1"/>
            <a:r>
              <a:rPr lang="en-US" altLang="en-US" dirty="0"/>
              <a:t>Normal thresholds</a:t>
            </a:r>
          </a:p>
        </p:txBody>
      </p:sp>
      <p:sp>
        <p:nvSpPr>
          <p:cNvPr id="26627" name="Rectangle 5">
            <a:extLst>
              <a:ext uri="{FF2B5EF4-FFF2-40B4-BE49-F238E27FC236}">
                <a16:creationId xmlns:a16="http://schemas.microsoft.com/office/drawing/2014/main" id="{89679BC1-7B52-9246-A0DF-0CDFB1E4AA2C}"/>
              </a:ext>
            </a:extLst>
          </p:cNvPr>
          <p:cNvSpPr>
            <a:spLocks noGrp="1" noChangeArrowheads="1"/>
          </p:cNvSpPr>
          <p:nvPr>
            <p:ph idx="1"/>
          </p:nvPr>
        </p:nvSpPr>
        <p:spPr>
          <a:xfrm>
            <a:off x="543340" y="1550505"/>
            <a:ext cx="11370364" cy="4214191"/>
          </a:xfrm>
          <a:solidFill>
            <a:srgbClr val="040D86"/>
          </a:solidFill>
        </p:spPr>
        <p:txBody>
          <a:bodyPr>
            <a:normAutofit/>
          </a:bodyPr>
          <a:lstStyle/>
          <a:p>
            <a:pPr marL="457200" indent="-457200" eaLnBrk="1" hangingPunct="1">
              <a:lnSpc>
                <a:spcPct val="150000"/>
              </a:lnSpc>
              <a:buFont typeface="Arial" panose="020B0604020202020204" pitchFamily="34" charset="0"/>
              <a:buChar char="•"/>
            </a:pPr>
            <a:r>
              <a:rPr lang="en-US" altLang="en-US" sz="3200" dirty="0"/>
              <a:t>Mean threshold in disease-free fields</a:t>
            </a:r>
          </a:p>
          <a:p>
            <a:pPr marL="457200" indent="-457200" eaLnBrk="1" hangingPunct="1">
              <a:lnSpc>
                <a:spcPct val="150000"/>
              </a:lnSpc>
              <a:buFont typeface="Arial" panose="020B0604020202020204" pitchFamily="34" charset="0"/>
              <a:buChar char="•"/>
            </a:pPr>
            <a:r>
              <a:rPr lang="en-US" altLang="en-US" sz="3200" dirty="0"/>
              <a:t>In a given age group</a:t>
            </a:r>
          </a:p>
          <a:p>
            <a:pPr marL="457200" indent="-457200" eaLnBrk="1" hangingPunct="1">
              <a:lnSpc>
                <a:spcPct val="150000"/>
              </a:lnSpc>
              <a:buFont typeface="Arial" panose="020B0604020202020204" pitchFamily="34" charset="0"/>
              <a:buChar char="•"/>
            </a:pPr>
            <a:r>
              <a:rPr lang="en-US" altLang="en-US" sz="3200" dirty="0"/>
              <a:t>At a given location in the visual field</a:t>
            </a:r>
          </a:p>
          <a:p>
            <a:pPr marL="457200" indent="-457200" eaLnBrk="1" hangingPunct="1">
              <a:lnSpc>
                <a:spcPct val="150000"/>
              </a:lnSpc>
              <a:buFont typeface="Arial" panose="020B0604020202020204" pitchFamily="34" charset="0"/>
              <a:buChar char="•"/>
            </a:pPr>
            <a:r>
              <a:rPr lang="en-US" altLang="en-US" sz="3200" dirty="0"/>
              <a:t>Mean normal values </a:t>
            </a:r>
            <a:r>
              <a:rPr lang="en-US" altLang="en-US" sz="3200" dirty="0">
                <a:cs typeface="Arial" panose="020B0604020202020204" pitchFamily="34" charset="0"/>
              </a:rPr>
              <a:t>are </a:t>
            </a:r>
            <a:r>
              <a:rPr lang="en-US" altLang="en-US" sz="3200" dirty="0"/>
              <a:t>stored in the automated perimeter and compared against patient data</a:t>
            </a:r>
          </a:p>
        </p:txBody>
      </p:sp>
      <p:sp>
        <p:nvSpPr>
          <p:cNvPr id="4" name="Text Box 26">
            <a:extLst>
              <a:ext uri="{FF2B5EF4-FFF2-40B4-BE49-F238E27FC236}">
                <a16:creationId xmlns:a16="http://schemas.microsoft.com/office/drawing/2014/main" id="{0A42C7BA-FA39-4842-92E0-AF6CD053B63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0ADD54-BA16-E245-BE71-F53C25556AAE}"/>
              </a:ext>
            </a:extLst>
          </p:cNvPr>
          <p:cNvSpPr txBox="1">
            <a:spLocks noChangeArrowheads="1"/>
          </p:cNvSpPr>
          <p:nvPr/>
        </p:nvSpPr>
        <p:spPr>
          <a:xfrm>
            <a:off x="982980" y="388114"/>
            <a:ext cx="950297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AU" altLang="en-US" sz="3500" dirty="0" smtClean="0"/>
              <a:t>24-2C : 10 additional central test points</a:t>
            </a:r>
            <a:endParaRPr lang="en-AU" altLang="en-US" sz="3500" dirty="0"/>
          </a:p>
        </p:txBody>
      </p:sp>
      <p:sp>
        <p:nvSpPr>
          <p:cNvPr id="3" name="Rectangle 3">
            <a:extLst>
              <a:ext uri="{FF2B5EF4-FFF2-40B4-BE49-F238E27FC236}">
                <a16:creationId xmlns:a16="http://schemas.microsoft.com/office/drawing/2014/main" id="{CED876DA-0F32-354A-BD7D-5C755517C75C}"/>
              </a:ext>
            </a:extLst>
          </p:cNvPr>
          <p:cNvSpPr txBox="1">
            <a:spLocks noChangeArrowheads="1"/>
          </p:cNvSpPr>
          <p:nvPr/>
        </p:nvSpPr>
        <p:spPr>
          <a:xfrm>
            <a:off x="425121" y="1436126"/>
            <a:ext cx="7838769" cy="4791940"/>
          </a:xfrm>
          <a:prstGeom prst="rect">
            <a:avLst/>
          </a:prstGeom>
          <a:solidFill>
            <a:srgbClr val="040D86"/>
          </a:solidFill>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30000"/>
              </a:lnSpc>
              <a:buFont typeface="Arial" panose="020B0604020202020204" pitchFamily="34" charset="0"/>
              <a:buChar char="•"/>
            </a:pPr>
            <a:r>
              <a:rPr lang="en-US" altLang="en-US" sz="3200" dirty="0"/>
              <a:t>In early 2019, the 24-2C was commercially available for the Humphrey Field Analyzer. It combines the speed of a SITA-Faster with an extra 10 points integrated into a 24-2 grid.</a:t>
            </a:r>
          </a:p>
          <a:p>
            <a:pPr marL="457200" indent="-457200">
              <a:lnSpc>
                <a:spcPct val="130000"/>
              </a:lnSpc>
              <a:buFont typeface="Arial" panose="020B0604020202020204" pitchFamily="34" charset="0"/>
              <a:buChar char="•"/>
            </a:pPr>
            <a:r>
              <a:rPr lang="en-US" altLang="en-US" sz="3200" dirty="0"/>
              <a:t>Ten additional points were described as selected from common areas affected by glaucoma. </a:t>
            </a:r>
            <a:endParaRPr lang="en-US" altLang="en-US" sz="3200" dirty="0" smtClean="0"/>
          </a:p>
          <a:p>
            <a:pPr marL="457200" indent="-457200">
              <a:lnSpc>
                <a:spcPct val="130000"/>
              </a:lnSpc>
              <a:buFont typeface="Arial" panose="020B0604020202020204" pitchFamily="34" charset="0"/>
              <a:buChar char="•"/>
            </a:pPr>
            <a:r>
              <a:rPr lang="en-US" altLang="en-US" sz="3200" dirty="0" smtClean="0"/>
              <a:t>Although </a:t>
            </a:r>
            <a:r>
              <a:rPr lang="en-US" altLang="en-US" sz="3200" dirty="0"/>
              <a:t>24-2C adds little time, there is no apparent difference between 24-2 and 24-2C in the ability to stage or identify cases of glaucomatous field loss. Indeed, the presence of a central fault is often indicated by a current 24-2 loss anyway.</a:t>
            </a:r>
            <a:endParaRPr lang="en-AU" altLang="en-US" sz="2800" dirty="0"/>
          </a:p>
        </p:txBody>
      </p:sp>
      <p:pic>
        <p:nvPicPr>
          <p:cNvPr id="156674" name="그림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523" y="1436126"/>
            <a:ext cx="3638897" cy="421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아래쪽 화살표 3"/>
          <p:cNvSpPr/>
          <p:nvPr/>
        </p:nvSpPr>
        <p:spPr>
          <a:xfrm rot="2662045">
            <a:off x="10414778" y="3433347"/>
            <a:ext cx="142359" cy="2158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73215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AE8EB62-1758-6440-B3B2-01CACB154B9F}"/>
              </a:ext>
            </a:extLst>
          </p:cNvPr>
          <p:cNvSpPr>
            <a:spLocks noGrp="1" noChangeArrowheads="1"/>
          </p:cNvSpPr>
          <p:nvPr>
            <p:ph type="body" sz="half" idx="4294967295"/>
          </p:nvPr>
        </p:nvSpPr>
        <p:spPr>
          <a:xfrm>
            <a:off x="6579334" y="901734"/>
            <a:ext cx="5500255" cy="4785302"/>
          </a:xfrm>
        </p:spPr>
        <p:txBody>
          <a:bodyPr>
            <a:normAutofit fontScale="92500"/>
          </a:bodyPr>
          <a:lstStyle/>
          <a:p>
            <a:pPr eaLnBrk="1" hangingPunct="1">
              <a:lnSpc>
                <a:spcPct val="150000"/>
              </a:lnSpc>
              <a:spcBef>
                <a:spcPct val="35000"/>
              </a:spcBef>
            </a:pPr>
            <a:r>
              <a:rPr lang="en-US" altLang="en-US" sz="2800" dirty="0"/>
              <a:t>Reminders: </a:t>
            </a:r>
          </a:p>
          <a:p>
            <a:pPr marL="457200" indent="-457200" eaLnBrk="1" hangingPunct="1">
              <a:lnSpc>
                <a:spcPct val="150000"/>
              </a:lnSpc>
              <a:spcBef>
                <a:spcPct val="35000"/>
              </a:spcBef>
              <a:buFont typeface="Arial" panose="020B0604020202020204" pitchFamily="34" charset="0"/>
              <a:buChar char="•"/>
            </a:pPr>
            <a:r>
              <a:rPr lang="en-US" altLang="en-US" sz="2800" dirty="0"/>
              <a:t>Never rely on the grey scale alone to make a diagnosis</a:t>
            </a:r>
          </a:p>
          <a:p>
            <a:pPr marL="457200" indent="-457200" eaLnBrk="1" hangingPunct="1">
              <a:lnSpc>
                <a:spcPct val="150000"/>
              </a:lnSpc>
              <a:spcBef>
                <a:spcPct val="35000"/>
              </a:spcBef>
              <a:buFont typeface="Arial" panose="020B0604020202020204" pitchFamily="34" charset="0"/>
              <a:buChar char="•"/>
            </a:pPr>
            <a:r>
              <a:rPr lang="en-US" altLang="en-US" sz="2800" dirty="0"/>
              <a:t>Never rely on the visual field alone to make a diagnosis</a:t>
            </a:r>
          </a:p>
          <a:p>
            <a:pPr marL="457200" indent="-457200" eaLnBrk="1" hangingPunct="1">
              <a:lnSpc>
                <a:spcPct val="150000"/>
              </a:lnSpc>
              <a:spcBef>
                <a:spcPct val="35000"/>
              </a:spcBef>
              <a:buFont typeface="Arial" panose="020B0604020202020204" pitchFamily="34" charset="0"/>
              <a:buChar char="•"/>
            </a:pPr>
            <a:r>
              <a:rPr lang="en-US" altLang="en-US" sz="2800" dirty="0"/>
              <a:t>Always correlate with a</a:t>
            </a:r>
            <a:r>
              <a:rPr lang="en-US" altLang="en-US" dirty="0"/>
              <a:t>natomic/ structural and</a:t>
            </a:r>
            <a:r>
              <a:rPr lang="en-US" altLang="en-US" sz="2800" dirty="0"/>
              <a:t> clinical findings</a:t>
            </a:r>
          </a:p>
        </p:txBody>
      </p:sp>
      <p:pic>
        <p:nvPicPr>
          <p:cNvPr id="9" name="Picture 8">
            <a:extLst>
              <a:ext uri="{FF2B5EF4-FFF2-40B4-BE49-F238E27FC236}">
                <a16:creationId xmlns:a16="http://schemas.microsoft.com/office/drawing/2014/main" id="{E055ACF7-294B-B54C-941C-DE0E12537D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9168" y="146293"/>
            <a:ext cx="4978467" cy="6656402"/>
          </a:xfrm>
          <a:prstGeom prst="rect">
            <a:avLst/>
          </a:prstGeom>
        </p:spPr>
      </p:pic>
      <p:sp>
        <p:nvSpPr>
          <p:cNvPr id="10" name="Text Box 26">
            <a:extLst>
              <a:ext uri="{FF2B5EF4-FFF2-40B4-BE49-F238E27FC236}">
                <a16:creationId xmlns:a16="http://schemas.microsoft.com/office/drawing/2014/main" id="{F095CF55-4153-7D4D-93EE-F66AE0D6716A}"/>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04791925-740D-694A-8BDD-1812DF11B8ED}"/>
              </a:ext>
            </a:extLst>
          </p:cNvPr>
          <p:cNvSpPr>
            <a:spLocks noGrp="1" noChangeArrowheads="1"/>
          </p:cNvSpPr>
          <p:nvPr>
            <p:ph type="title" idx="4294967295"/>
          </p:nvPr>
        </p:nvSpPr>
        <p:spPr>
          <a:xfrm>
            <a:off x="3532907" y="448542"/>
            <a:ext cx="5441951" cy="1400175"/>
          </a:xfrm>
        </p:spPr>
        <p:txBody>
          <a:bodyPr/>
          <a:lstStyle/>
          <a:p>
            <a:pPr algn="r" eaLnBrk="1" hangingPunct="1"/>
            <a:r>
              <a:rPr lang="en-US" altLang="en-US" dirty="0"/>
              <a:t>Questions</a:t>
            </a:r>
          </a:p>
        </p:txBody>
      </p:sp>
      <p:sp>
        <p:nvSpPr>
          <p:cNvPr id="64515" name="Rectangle 5">
            <a:extLst>
              <a:ext uri="{FF2B5EF4-FFF2-40B4-BE49-F238E27FC236}">
                <a16:creationId xmlns:a16="http://schemas.microsoft.com/office/drawing/2014/main" id="{A367D468-48C4-7843-A668-450693E8C03E}"/>
              </a:ext>
            </a:extLst>
          </p:cNvPr>
          <p:cNvSpPr>
            <a:spLocks noGrp="1" noChangeArrowheads="1"/>
          </p:cNvSpPr>
          <p:nvPr>
            <p:ph type="body" idx="4294967295"/>
          </p:nvPr>
        </p:nvSpPr>
        <p:spPr>
          <a:xfrm>
            <a:off x="6276109" y="1852613"/>
            <a:ext cx="5788314" cy="4195762"/>
          </a:xfrm>
        </p:spPr>
        <p:txBody>
          <a:bodyPr>
            <a:normAutofit/>
          </a:bodyPr>
          <a:lstStyle/>
          <a:p>
            <a:pPr eaLnBrk="1" hangingPunct="1">
              <a:lnSpc>
                <a:spcPct val="200000"/>
              </a:lnSpc>
              <a:buFont typeface="Wingdings" pitchFamily="2" charset="2"/>
              <a:buChar char="ü"/>
            </a:pPr>
            <a:r>
              <a:rPr lang="en-US" altLang="en-US" sz="3200" dirty="0"/>
              <a:t> Is there a visual field defect?</a:t>
            </a:r>
          </a:p>
          <a:p>
            <a:pPr marL="457200" indent="-457200" eaLnBrk="1" hangingPunct="1">
              <a:lnSpc>
                <a:spcPct val="200000"/>
              </a:lnSpc>
              <a:buFont typeface="Arial" panose="020B0604020202020204" pitchFamily="34" charset="0"/>
              <a:buChar char="•"/>
            </a:pPr>
            <a:r>
              <a:rPr lang="en-US" altLang="en-US" sz="3200" dirty="0"/>
              <a:t>Is it due to glaucoma?</a:t>
            </a:r>
          </a:p>
          <a:p>
            <a:pPr marL="457200" indent="-457200" eaLnBrk="1" hangingPunct="1">
              <a:lnSpc>
                <a:spcPct val="200000"/>
              </a:lnSpc>
              <a:buFont typeface="Arial" panose="020B0604020202020204" pitchFamily="34" charset="0"/>
              <a:buChar char="•"/>
            </a:pPr>
            <a:r>
              <a:rPr lang="en-US" altLang="en-US" sz="3200" dirty="0"/>
              <a:t>Is the defect progressing?</a:t>
            </a:r>
          </a:p>
        </p:txBody>
      </p:sp>
      <p:sp>
        <p:nvSpPr>
          <p:cNvPr id="4" name="Text Box 26">
            <a:extLst>
              <a:ext uri="{FF2B5EF4-FFF2-40B4-BE49-F238E27FC236}">
                <a16:creationId xmlns:a16="http://schemas.microsoft.com/office/drawing/2014/main" id="{ECABDE04-4036-104A-80C8-35A0A757D0D3}"/>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09D8FFF-1AF0-2F4A-A705-E1B51A35288E}"/>
              </a:ext>
            </a:extLst>
          </p:cNvPr>
          <p:cNvSpPr>
            <a:spLocks noGrp="1" noChangeArrowheads="1"/>
          </p:cNvSpPr>
          <p:nvPr>
            <p:ph type="title" idx="4294967295"/>
          </p:nvPr>
        </p:nvSpPr>
        <p:spPr>
          <a:xfrm>
            <a:off x="2384679" y="103454"/>
            <a:ext cx="6009986" cy="1400175"/>
          </a:xfrm>
        </p:spPr>
        <p:txBody>
          <a:bodyPr/>
          <a:lstStyle/>
          <a:p>
            <a:pPr eaLnBrk="1" hangingPunct="1"/>
            <a:r>
              <a:rPr lang="en-NZ" altLang="en-US" dirty="0"/>
              <a:t>Glaucomatous defects</a:t>
            </a:r>
            <a:endParaRPr lang="en-AU" altLang="en-US" dirty="0"/>
          </a:p>
        </p:txBody>
      </p:sp>
      <p:sp>
        <p:nvSpPr>
          <p:cNvPr id="65539" name="Rectangle 3">
            <a:extLst>
              <a:ext uri="{FF2B5EF4-FFF2-40B4-BE49-F238E27FC236}">
                <a16:creationId xmlns:a16="http://schemas.microsoft.com/office/drawing/2014/main" id="{CED876DA-0F32-354A-BD7D-5C755517C75C}"/>
              </a:ext>
            </a:extLst>
          </p:cNvPr>
          <p:cNvSpPr>
            <a:spLocks noGrp="1" noChangeArrowheads="1"/>
          </p:cNvSpPr>
          <p:nvPr>
            <p:ph type="body" idx="4294967295"/>
          </p:nvPr>
        </p:nvSpPr>
        <p:spPr>
          <a:xfrm>
            <a:off x="413691" y="1196096"/>
            <a:ext cx="8437416" cy="4791940"/>
          </a:xfrm>
          <a:solidFill>
            <a:srgbClr val="040D86"/>
          </a:solidFill>
        </p:spPr>
        <p:txBody>
          <a:bodyPr>
            <a:normAutofit fontScale="85000" lnSpcReduction="20000"/>
          </a:bodyPr>
          <a:lstStyle/>
          <a:p>
            <a:pPr marL="457200" indent="-457200" eaLnBrk="1" hangingPunct="1">
              <a:lnSpc>
                <a:spcPct val="130000"/>
              </a:lnSpc>
              <a:buFont typeface="Arial" panose="020B0604020202020204" pitchFamily="34" charset="0"/>
              <a:buChar char="•"/>
            </a:pPr>
            <a:r>
              <a:rPr lang="en-NZ" altLang="en-US" sz="3200" dirty="0"/>
              <a:t>Characteristics of glaucomatous defects:</a:t>
            </a:r>
          </a:p>
          <a:p>
            <a:pPr marL="914400" lvl="1" indent="-457200" eaLnBrk="1" hangingPunct="1">
              <a:lnSpc>
                <a:spcPct val="130000"/>
              </a:lnSpc>
              <a:buFontTx/>
              <a:buChar char="-"/>
            </a:pPr>
            <a:r>
              <a:rPr lang="en-AU" altLang="en-US" sz="2800" dirty="0"/>
              <a:t>Follows a retinal nerve </a:t>
            </a:r>
            <a:r>
              <a:rPr lang="en-AU" altLang="en-US" sz="2800" dirty="0" err="1"/>
              <a:t>fiber</a:t>
            </a:r>
            <a:r>
              <a:rPr lang="en-AU" altLang="en-US" sz="2800" dirty="0"/>
              <a:t> layer pattern</a:t>
            </a:r>
          </a:p>
          <a:p>
            <a:pPr marL="914400" lvl="1" indent="-457200">
              <a:lnSpc>
                <a:spcPct val="130000"/>
              </a:lnSpc>
              <a:buFontTx/>
              <a:buChar char="-"/>
            </a:pPr>
            <a:r>
              <a:rPr lang="en-AU" altLang="en-US" sz="2800" dirty="0"/>
              <a:t>Clustered in neighbouring test points (</a:t>
            </a:r>
            <a:r>
              <a:rPr lang="en-AU" altLang="en-US" sz="2800" dirty="0" err="1"/>
              <a:t>localisied</a:t>
            </a:r>
            <a:r>
              <a:rPr lang="en-AU" altLang="en-US" sz="2800" dirty="0"/>
              <a:t>)</a:t>
            </a:r>
          </a:p>
          <a:p>
            <a:pPr marL="914400" lvl="1" indent="-457200">
              <a:lnSpc>
                <a:spcPct val="130000"/>
              </a:lnSpc>
              <a:buFontTx/>
              <a:buChar char="-"/>
            </a:pPr>
            <a:r>
              <a:rPr lang="en-AU" altLang="en-US" sz="2800" dirty="0"/>
              <a:t>Defect(s) should correlate with the appearance of the optic disc and retinal nerve </a:t>
            </a:r>
            <a:r>
              <a:rPr lang="en-AU" altLang="en-US" sz="2800" dirty="0" err="1"/>
              <a:t>fiber</a:t>
            </a:r>
            <a:r>
              <a:rPr lang="en-AU" altLang="en-US" sz="2800" dirty="0"/>
              <a:t> layer</a:t>
            </a:r>
          </a:p>
          <a:p>
            <a:pPr marL="914400" lvl="1" indent="-457200" eaLnBrk="1" hangingPunct="1">
              <a:lnSpc>
                <a:spcPct val="130000"/>
              </a:lnSpc>
              <a:buFontTx/>
              <a:buChar char="-"/>
            </a:pPr>
            <a:r>
              <a:rPr lang="en-AU" altLang="en-US" sz="2800" dirty="0"/>
              <a:t>Rarely crosses the horizontal midline/ rarely extends across the horizontal midline</a:t>
            </a:r>
          </a:p>
          <a:p>
            <a:pPr marL="914400" lvl="1" indent="-457200">
              <a:lnSpc>
                <a:spcPct val="130000"/>
              </a:lnSpc>
              <a:buFontTx/>
              <a:buChar char="-"/>
            </a:pPr>
            <a:r>
              <a:rPr lang="en-AU" altLang="en-US" sz="2800" dirty="0"/>
              <a:t>Located in the mid-periphery* (5</a:t>
            </a:r>
            <a:r>
              <a:rPr lang="en-AU" altLang="en-US" sz="2800" baseline="30000" dirty="0"/>
              <a:t>o</a:t>
            </a:r>
            <a:r>
              <a:rPr lang="en-AU" altLang="en-US" sz="2800" dirty="0"/>
              <a:t> to 25</a:t>
            </a:r>
            <a:r>
              <a:rPr lang="en-AU" altLang="en-US" sz="2800" baseline="30000" dirty="0"/>
              <a:t>o</a:t>
            </a:r>
            <a:r>
              <a:rPr lang="en-AU" altLang="en-US" sz="2800" dirty="0"/>
              <a:t> from fixation)</a:t>
            </a:r>
          </a:p>
          <a:p>
            <a:pPr marL="914400" lvl="1" indent="-457200">
              <a:lnSpc>
                <a:spcPct val="130000"/>
              </a:lnSpc>
              <a:buFontTx/>
              <a:buChar char="-"/>
            </a:pPr>
            <a:r>
              <a:rPr lang="en-AU" altLang="en-US" sz="2800" dirty="0"/>
              <a:t>Not attributable to other pathology</a:t>
            </a:r>
          </a:p>
          <a:p>
            <a:pPr marL="914400" lvl="1" indent="-457200">
              <a:lnSpc>
                <a:spcPct val="130000"/>
              </a:lnSpc>
              <a:buFontTx/>
              <a:buChar char="-"/>
            </a:pPr>
            <a:r>
              <a:rPr lang="en-AU" altLang="en-US" sz="2800" dirty="0"/>
              <a:t>Reproducible</a:t>
            </a:r>
          </a:p>
          <a:p>
            <a:pPr marL="914400" lvl="1" indent="-457200" eaLnBrk="1" hangingPunct="1">
              <a:lnSpc>
                <a:spcPct val="130000"/>
              </a:lnSpc>
              <a:buFontTx/>
              <a:buChar char="-"/>
            </a:pPr>
            <a:endParaRPr lang="en-AU" altLang="en-US" sz="2800" dirty="0"/>
          </a:p>
        </p:txBody>
      </p:sp>
      <p:sp>
        <p:nvSpPr>
          <p:cNvPr id="65540" name="Text Box 4">
            <a:extLst>
              <a:ext uri="{FF2B5EF4-FFF2-40B4-BE49-F238E27FC236}">
                <a16:creationId xmlns:a16="http://schemas.microsoft.com/office/drawing/2014/main" id="{9C642BB4-CEFB-EE47-AAFE-8D431200285C}"/>
              </a:ext>
            </a:extLst>
          </p:cNvPr>
          <p:cNvSpPr txBox="1">
            <a:spLocks noChangeArrowheads="1"/>
          </p:cNvSpPr>
          <p:nvPr/>
        </p:nvSpPr>
        <p:spPr bwMode="auto">
          <a:xfrm>
            <a:off x="2050330" y="6296961"/>
            <a:ext cx="516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600" i="1" dirty="0">
                <a:solidFill>
                  <a:schemeClr val="bg1"/>
                </a:solidFill>
              </a:rPr>
              <a:t>* Applicable to early/moderate cases.</a:t>
            </a:r>
            <a:endParaRPr lang="en-AU" altLang="en-US" sz="1600" i="1" dirty="0">
              <a:solidFill>
                <a:schemeClr val="bg1"/>
              </a:solidFill>
            </a:endParaRPr>
          </a:p>
        </p:txBody>
      </p:sp>
      <p:sp>
        <p:nvSpPr>
          <p:cNvPr id="65541" name="Text Box 5">
            <a:extLst>
              <a:ext uri="{FF2B5EF4-FFF2-40B4-BE49-F238E27FC236}">
                <a16:creationId xmlns:a16="http://schemas.microsoft.com/office/drawing/2014/main" id="{A4B1CF03-3A4D-2149-95B7-1D951A0D0788}"/>
              </a:ext>
            </a:extLst>
          </p:cNvPr>
          <p:cNvSpPr txBox="1">
            <a:spLocks noChangeArrowheads="1"/>
          </p:cNvSpPr>
          <p:nvPr/>
        </p:nvSpPr>
        <p:spPr bwMode="auto">
          <a:xfrm>
            <a:off x="6316598" y="6465236"/>
            <a:ext cx="4522393" cy="28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US" altLang="en-US" sz="1600" i="1" dirty="0"/>
              <a:t>Asia Pacific Glaucoma Guidelines 3</a:t>
            </a:r>
            <a:r>
              <a:rPr lang="en-US" altLang="en-US" sz="1600" i="1" baseline="30000" dirty="0"/>
              <a:t>rd</a:t>
            </a:r>
            <a:r>
              <a:rPr lang="en-US" altLang="en-US" sz="1600" i="1" dirty="0"/>
              <a:t> ed. </a:t>
            </a:r>
            <a:r>
              <a:rPr lang="en-US" altLang="en-US" sz="1600" dirty="0"/>
              <a:t>2016.</a:t>
            </a:r>
            <a:endParaRPr lang="en-US" altLang="en-US" sz="1800" dirty="0"/>
          </a:p>
        </p:txBody>
      </p:sp>
      <p:pic>
        <p:nvPicPr>
          <p:cNvPr id="6" name="Picture 5">
            <a:extLst>
              <a:ext uri="{FF2B5EF4-FFF2-40B4-BE49-F238E27FC236}">
                <a16:creationId xmlns:a16="http://schemas.microsoft.com/office/drawing/2014/main" id="{503A0B55-D781-AC47-8256-91FA0BC667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15871" y="2053898"/>
            <a:ext cx="2562438" cy="2750203"/>
          </a:xfrm>
          <a:prstGeom prst="rect">
            <a:avLst/>
          </a:prstGeom>
        </p:spPr>
      </p:pic>
      <p:sp>
        <p:nvSpPr>
          <p:cNvPr id="7" name="Text Box 26">
            <a:extLst>
              <a:ext uri="{FF2B5EF4-FFF2-40B4-BE49-F238E27FC236}">
                <a16:creationId xmlns:a16="http://schemas.microsoft.com/office/drawing/2014/main" id="{9B5BDDB5-F1B0-104F-8B45-DB8762F271AB}"/>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807579-5727-DD4B-9543-98BDE3E2BB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00" y="1502467"/>
            <a:ext cx="4776286" cy="4790396"/>
          </a:xfrm>
          <a:prstGeom prst="rect">
            <a:avLst/>
          </a:prstGeom>
          <a:ln w="28575">
            <a:solidFill>
              <a:srgbClr val="FF0000"/>
            </a:solidFill>
          </a:ln>
        </p:spPr>
      </p:pic>
      <p:sp>
        <p:nvSpPr>
          <p:cNvPr id="66562" name="Rectangle 7">
            <a:extLst>
              <a:ext uri="{FF2B5EF4-FFF2-40B4-BE49-F238E27FC236}">
                <a16:creationId xmlns:a16="http://schemas.microsoft.com/office/drawing/2014/main" id="{EBEA6499-6CCE-AF42-A765-F45E7CC3B43E}"/>
              </a:ext>
            </a:extLst>
          </p:cNvPr>
          <p:cNvSpPr>
            <a:spLocks noGrp="1" noChangeArrowheads="1"/>
          </p:cNvSpPr>
          <p:nvPr>
            <p:ph type="title" idx="4294967295"/>
          </p:nvPr>
        </p:nvSpPr>
        <p:spPr>
          <a:xfrm>
            <a:off x="3390899" y="372268"/>
            <a:ext cx="7055428" cy="999332"/>
          </a:xfrm>
        </p:spPr>
        <p:txBody>
          <a:bodyPr>
            <a:normAutofit/>
          </a:bodyPr>
          <a:lstStyle/>
          <a:p>
            <a:pPr eaLnBrk="1" hangingPunct="1">
              <a:lnSpc>
                <a:spcPct val="90000"/>
              </a:lnSpc>
            </a:pPr>
            <a:r>
              <a:rPr lang="en-US" altLang="en-US" sz="3200" dirty="0"/>
              <a:t>Criteria for glaucomatous defects (1)</a:t>
            </a:r>
          </a:p>
        </p:txBody>
      </p:sp>
      <p:sp>
        <p:nvSpPr>
          <p:cNvPr id="66563" name="Rectangle 8">
            <a:extLst>
              <a:ext uri="{FF2B5EF4-FFF2-40B4-BE49-F238E27FC236}">
                <a16:creationId xmlns:a16="http://schemas.microsoft.com/office/drawing/2014/main" id="{BAF786D0-E385-EA40-A884-AFE3D0F0E21F}"/>
              </a:ext>
            </a:extLst>
          </p:cNvPr>
          <p:cNvSpPr>
            <a:spLocks noGrp="1" noChangeArrowheads="1"/>
          </p:cNvSpPr>
          <p:nvPr>
            <p:ph type="body" sz="half" idx="4294967295"/>
          </p:nvPr>
        </p:nvSpPr>
        <p:spPr>
          <a:xfrm>
            <a:off x="6381450" y="1564812"/>
            <a:ext cx="5810550" cy="4114800"/>
          </a:xfrm>
        </p:spPr>
        <p:txBody>
          <a:bodyPr>
            <a:noAutofit/>
          </a:bodyPr>
          <a:lstStyle/>
          <a:p>
            <a:pPr marL="190500" indent="-190500">
              <a:lnSpc>
                <a:spcPct val="150000"/>
              </a:lnSpc>
              <a:buNone/>
            </a:pPr>
            <a:r>
              <a:rPr lang="en-US" altLang="en-US" b="1" dirty="0"/>
              <a:t>Pattern deviation plot</a:t>
            </a:r>
          </a:p>
          <a:p>
            <a:pPr marL="457200" indent="-457200">
              <a:lnSpc>
                <a:spcPct val="150000"/>
              </a:lnSpc>
              <a:buFont typeface="Arial" panose="020B0604020202020204" pitchFamily="34" charset="0"/>
              <a:buChar char="•"/>
            </a:pPr>
            <a:r>
              <a:rPr lang="en-US" altLang="en-US" dirty="0">
                <a:sym typeface="Symbol" pitchFamily="2" charset="2"/>
              </a:rPr>
              <a:t></a:t>
            </a:r>
            <a:r>
              <a:rPr lang="en-US" altLang="en-US" dirty="0"/>
              <a:t> 3 non-edge points with p &lt; 5% and </a:t>
            </a:r>
            <a:r>
              <a:rPr lang="en-US" altLang="en-US" sz="2800" dirty="0"/>
              <a:t>one  point with  p &lt; 1%</a:t>
            </a:r>
          </a:p>
          <a:p>
            <a:pPr marL="914400" lvl="1" indent="-457200">
              <a:lnSpc>
                <a:spcPct val="150000"/>
              </a:lnSpc>
              <a:buFont typeface="Wingdings" pitchFamily="2" charset="2"/>
              <a:buChar char="§"/>
            </a:pPr>
            <a:r>
              <a:rPr lang="en-US" altLang="en-US" dirty="0"/>
              <a:t>Disregarding edge points not necessary in 24-2 test </a:t>
            </a:r>
          </a:p>
          <a:p>
            <a:pPr marL="457200" indent="-457200">
              <a:lnSpc>
                <a:spcPct val="150000"/>
              </a:lnSpc>
              <a:buFont typeface="Arial" panose="020B0604020202020204" pitchFamily="34" charset="0"/>
              <a:buChar char="•"/>
            </a:pPr>
            <a:r>
              <a:rPr lang="en-US" altLang="en-US" dirty="0"/>
              <a:t>Cluster in arcuate area</a:t>
            </a:r>
          </a:p>
        </p:txBody>
      </p:sp>
      <p:sp>
        <p:nvSpPr>
          <p:cNvPr id="66566" name="AutoShape 10">
            <a:extLst>
              <a:ext uri="{FF2B5EF4-FFF2-40B4-BE49-F238E27FC236}">
                <a16:creationId xmlns:a16="http://schemas.microsoft.com/office/drawing/2014/main" id="{34A977EA-9ACA-A54A-B3F0-2FFAB749430C}"/>
              </a:ext>
            </a:extLst>
          </p:cNvPr>
          <p:cNvSpPr>
            <a:spLocks noChangeAspect="1" noChangeArrowheads="1"/>
          </p:cNvSpPr>
          <p:nvPr/>
        </p:nvSpPr>
        <p:spPr bwMode="auto">
          <a:xfrm rot="13800000">
            <a:off x="2255544" y="3554765"/>
            <a:ext cx="266700" cy="685800"/>
          </a:xfrm>
          <a:prstGeom prst="downArrow">
            <a:avLst>
              <a:gd name="adj1" fmla="val 50000"/>
              <a:gd name="adj2" fmla="val 15919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sp>
        <p:nvSpPr>
          <p:cNvPr id="11" name="Text Box 26">
            <a:extLst>
              <a:ext uri="{FF2B5EF4-FFF2-40B4-BE49-F238E27FC236}">
                <a16:creationId xmlns:a16="http://schemas.microsoft.com/office/drawing/2014/main" id="{831AC455-A7D9-1542-BE7D-C085FD989C8C}"/>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a:extLst>
              <a:ext uri="{FF2B5EF4-FFF2-40B4-BE49-F238E27FC236}">
                <a16:creationId xmlns:a16="http://schemas.microsoft.com/office/drawing/2014/main" id="{6002FCFB-672B-634A-A00F-C088F6C8DD92}"/>
              </a:ext>
            </a:extLst>
          </p:cNvPr>
          <p:cNvSpPr>
            <a:spLocks noGrp="1" noChangeArrowheads="1"/>
          </p:cNvSpPr>
          <p:nvPr>
            <p:ph type="body" sz="half" idx="4294967295"/>
          </p:nvPr>
        </p:nvSpPr>
        <p:spPr>
          <a:xfrm>
            <a:off x="7157027" y="2563740"/>
            <a:ext cx="3289300" cy="1938338"/>
          </a:xfrm>
        </p:spPr>
        <p:txBody>
          <a:bodyPr>
            <a:normAutofit fontScale="92500" lnSpcReduction="20000"/>
          </a:bodyPr>
          <a:lstStyle/>
          <a:p>
            <a:pPr marL="0" indent="0">
              <a:lnSpc>
                <a:spcPct val="150000"/>
              </a:lnSpc>
              <a:buNone/>
            </a:pPr>
            <a:r>
              <a:rPr lang="en-US" altLang="en-US" sz="3200" dirty="0"/>
              <a:t>PSD or CPSD depressed </a:t>
            </a:r>
            <a:br>
              <a:rPr lang="en-US" altLang="en-US" sz="3200" dirty="0"/>
            </a:br>
            <a:r>
              <a:rPr lang="en-US" altLang="en-US" sz="3200" dirty="0"/>
              <a:t>with p &lt; 5%</a:t>
            </a:r>
          </a:p>
        </p:txBody>
      </p:sp>
      <p:pic>
        <p:nvPicPr>
          <p:cNvPr id="8" name="Picture 7">
            <a:extLst>
              <a:ext uri="{FF2B5EF4-FFF2-40B4-BE49-F238E27FC236}">
                <a16:creationId xmlns:a16="http://schemas.microsoft.com/office/drawing/2014/main" id="{4E6E3D07-3FF2-3E46-94C9-591D147FEA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00" y="1502467"/>
            <a:ext cx="4776286" cy="4790396"/>
          </a:xfrm>
          <a:prstGeom prst="rect">
            <a:avLst/>
          </a:prstGeom>
          <a:ln w="28575">
            <a:solidFill>
              <a:srgbClr val="FF0000"/>
            </a:solidFill>
          </a:ln>
        </p:spPr>
      </p:pic>
      <p:sp>
        <p:nvSpPr>
          <p:cNvPr id="67591" name="Line 13">
            <a:extLst>
              <a:ext uri="{FF2B5EF4-FFF2-40B4-BE49-F238E27FC236}">
                <a16:creationId xmlns:a16="http://schemas.microsoft.com/office/drawing/2014/main" id="{DA34D60E-9160-B245-9618-912C8B27CD81}"/>
              </a:ext>
            </a:extLst>
          </p:cNvPr>
          <p:cNvSpPr>
            <a:spLocks noChangeShapeType="1"/>
          </p:cNvSpPr>
          <p:nvPr/>
        </p:nvSpPr>
        <p:spPr bwMode="auto">
          <a:xfrm flipV="1">
            <a:off x="3977694" y="3338944"/>
            <a:ext cx="338138" cy="0"/>
          </a:xfrm>
          <a:prstGeom prst="line">
            <a:avLst/>
          </a:prstGeom>
          <a:noFill/>
          <a:ln w="7620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9" name="Text Box 26">
            <a:extLst>
              <a:ext uri="{FF2B5EF4-FFF2-40B4-BE49-F238E27FC236}">
                <a16:creationId xmlns:a16="http://schemas.microsoft.com/office/drawing/2014/main" id="{9157AB64-38EA-724C-A36B-66A957C74DE9}"/>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
        <p:nvSpPr>
          <p:cNvPr id="10" name="Rectangle 7">
            <a:extLst>
              <a:ext uri="{FF2B5EF4-FFF2-40B4-BE49-F238E27FC236}">
                <a16:creationId xmlns:a16="http://schemas.microsoft.com/office/drawing/2014/main" id="{F1AC8449-6C06-B14D-B7A2-8D1333EF889D}"/>
              </a:ext>
            </a:extLst>
          </p:cNvPr>
          <p:cNvSpPr txBox="1">
            <a:spLocks noChangeArrowheads="1"/>
          </p:cNvSpPr>
          <p:nvPr/>
        </p:nvSpPr>
        <p:spPr>
          <a:xfrm>
            <a:off x="3390899" y="372268"/>
            <a:ext cx="7055428" cy="99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sz="3200" dirty="0"/>
              <a:t>Criteria for glaucomatous defects (2)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2FAA2305-B12F-3D4E-8884-E480C05D5348}"/>
              </a:ext>
            </a:extLst>
          </p:cNvPr>
          <p:cNvSpPr>
            <a:spLocks noGrp="1" noChangeArrowheads="1"/>
          </p:cNvSpPr>
          <p:nvPr>
            <p:ph type="body" sz="half" idx="4294967295"/>
          </p:nvPr>
        </p:nvSpPr>
        <p:spPr>
          <a:xfrm>
            <a:off x="6483927" y="1833994"/>
            <a:ext cx="5430982" cy="2350077"/>
          </a:xfrm>
        </p:spPr>
        <p:txBody>
          <a:bodyPr>
            <a:normAutofit/>
          </a:bodyPr>
          <a:lstStyle/>
          <a:p>
            <a:pPr marL="0" indent="0">
              <a:lnSpc>
                <a:spcPct val="150000"/>
              </a:lnSpc>
              <a:buNone/>
            </a:pPr>
            <a:r>
              <a:rPr lang="en-US" altLang="en-US" sz="3200" dirty="0"/>
              <a:t>Glaucoma hemifield test (GHT): Outside normal limits</a:t>
            </a:r>
          </a:p>
        </p:txBody>
      </p:sp>
      <p:pic>
        <p:nvPicPr>
          <p:cNvPr id="7" name="Picture 6">
            <a:extLst>
              <a:ext uri="{FF2B5EF4-FFF2-40B4-BE49-F238E27FC236}">
                <a16:creationId xmlns:a16="http://schemas.microsoft.com/office/drawing/2014/main" id="{4030CDD3-E6A6-7246-B0C3-545F88B995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00" y="1502467"/>
            <a:ext cx="4776286" cy="4790396"/>
          </a:xfrm>
          <a:prstGeom prst="rect">
            <a:avLst/>
          </a:prstGeom>
          <a:ln w="28575">
            <a:solidFill>
              <a:srgbClr val="FF0000"/>
            </a:solidFill>
          </a:ln>
        </p:spPr>
      </p:pic>
      <p:sp>
        <p:nvSpPr>
          <p:cNvPr id="68614" name="Line 13">
            <a:extLst>
              <a:ext uri="{FF2B5EF4-FFF2-40B4-BE49-F238E27FC236}">
                <a16:creationId xmlns:a16="http://schemas.microsoft.com/office/drawing/2014/main" id="{2CB4CEB6-3CBE-9A4C-82DC-49444AB466A0}"/>
              </a:ext>
            </a:extLst>
          </p:cNvPr>
          <p:cNvSpPr>
            <a:spLocks noChangeShapeType="1"/>
          </p:cNvSpPr>
          <p:nvPr/>
        </p:nvSpPr>
        <p:spPr bwMode="auto">
          <a:xfrm rot="5400000">
            <a:off x="4891448" y="1922899"/>
            <a:ext cx="171017" cy="532820"/>
          </a:xfrm>
          <a:prstGeom prst="line">
            <a:avLst/>
          </a:prstGeom>
          <a:noFill/>
          <a:ln w="57150">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endParaRPr lang="en-US"/>
          </a:p>
        </p:txBody>
      </p:sp>
      <p:sp>
        <p:nvSpPr>
          <p:cNvPr id="9" name="Text Box 26">
            <a:extLst>
              <a:ext uri="{FF2B5EF4-FFF2-40B4-BE49-F238E27FC236}">
                <a16:creationId xmlns:a16="http://schemas.microsoft.com/office/drawing/2014/main" id="{14D07A83-A334-1F40-8C1B-CE81E05BD39C}"/>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
        <p:nvSpPr>
          <p:cNvPr id="10" name="Rectangle 7">
            <a:extLst>
              <a:ext uri="{FF2B5EF4-FFF2-40B4-BE49-F238E27FC236}">
                <a16:creationId xmlns:a16="http://schemas.microsoft.com/office/drawing/2014/main" id="{3F39D0A3-3948-9245-BAB4-0515413EE29A}"/>
              </a:ext>
            </a:extLst>
          </p:cNvPr>
          <p:cNvSpPr txBox="1">
            <a:spLocks noChangeArrowheads="1"/>
          </p:cNvSpPr>
          <p:nvPr/>
        </p:nvSpPr>
        <p:spPr>
          <a:xfrm>
            <a:off x="3390899" y="372268"/>
            <a:ext cx="7055428" cy="99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sz="3200" dirty="0"/>
              <a:t>Criteria for glaucomatous defects (3)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9">
            <a:extLst>
              <a:ext uri="{FF2B5EF4-FFF2-40B4-BE49-F238E27FC236}">
                <a16:creationId xmlns:a16="http://schemas.microsoft.com/office/drawing/2014/main" id="{F8FDD15F-91EB-2A42-8A6C-2BC34639BCAC}"/>
              </a:ext>
            </a:extLst>
          </p:cNvPr>
          <p:cNvSpPr>
            <a:spLocks noGrp="1" noChangeArrowheads="1"/>
          </p:cNvSpPr>
          <p:nvPr>
            <p:ph type="body" sz="half" idx="4294967295"/>
          </p:nvPr>
        </p:nvSpPr>
        <p:spPr>
          <a:xfrm>
            <a:off x="6303819" y="1555737"/>
            <a:ext cx="5733693" cy="4114800"/>
          </a:xfrm>
        </p:spPr>
        <p:txBody>
          <a:bodyPr>
            <a:noAutofit/>
          </a:bodyPr>
          <a:lstStyle/>
          <a:p>
            <a:pPr marL="377825" indent="-360363">
              <a:lnSpc>
                <a:spcPct val="150000"/>
              </a:lnSpc>
              <a:buFontTx/>
              <a:buAutoNum type="arabicPeriod"/>
            </a:pPr>
            <a:r>
              <a:rPr lang="en-US" altLang="en-US" dirty="0"/>
              <a:t>Pattern deviation plot</a:t>
            </a:r>
          </a:p>
          <a:p>
            <a:pPr marL="819150" lvl="1" indent="-250825">
              <a:lnSpc>
                <a:spcPct val="150000"/>
              </a:lnSpc>
              <a:buNone/>
            </a:pPr>
            <a:r>
              <a:rPr lang="en-US" altLang="en-US" sz="2800" dirty="0">
                <a:cs typeface="Arial" panose="020B0604020202020204" pitchFamily="34" charset="0"/>
                <a:sym typeface="Symbol" pitchFamily="2" charset="2"/>
              </a:rPr>
              <a:t>–  </a:t>
            </a:r>
            <a:r>
              <a:rPr lang="en-US" altLang="en-US" sz="2800" dirty="0">
                <a:sym typeface="Symbol" pitchFamily="2" charset="2"/>
              </a:rPr>
              <a:t> </a:t>
            </a:r>
            <a:r>
              <a:rPr lang="en-US" altLang="en-US" sz="2800" dirty="0"/>
              <a:t>3 non-edge points p &lt; 5% with one point with p &lt; 1%</a:t>
            </a:r>
          </a:p>
          <a:p>
            <a:pPr marL="819150" lvl="1" indent="-250825">
              <a:lnSpc>
                <a:spcPct val="150000"/>
              </a:lnSpc>
              <a:buNone/>
            </a:pPr>
            <a:r>
              <a:rPr lang="en-US" altLang="en-US" sz="2800" dirty="0">
                <a:cs typeface="Arial" panose="020B0604020202020204" pitchFamily="34" charset="0"/>
                <a:sym typeface="Symbol" pitchFamily="2" charset="2"/>
              </a:rPr>
              <a:t>–</a:t>
            </a:r>
            <a:r>
              <a:rPr lang="en-US" altLang="en-US" sz="2800" dirty="0"/>
              <a:t>  Cluster in arcuate area</a:t>
            </a:r>
          </a:p>
          <a:p>
            <a:pPr marL="377825" indent="-360363">
              <a:lnSpc>
                <a:spcPct val="150000"/>
              </a:lnSpc>
              <a:buFontTx/>
              <a:buAutoNum type="arabicPeriod"/>
            </a:pPr>
            <a:r>
              <a:rPr lang="en-US" altLang="en-US" dirty="0"/>
              <a:t>PSD or CPSD  p &lt; 5%</a:t>
            </a:r>
          </a:p>
          <a:p>
            <a:pPr marL="377825" indent="-360363">
              <a:lnSpc>
                <a:spcPct val="150000"/>
              </a:lnSpc>
              <a:buFontTx/>
              <a:buAutoNum type="arabicPeriod"/>
            </a:pPr>
            <a:r>
              <a:rPr lang="en-US" altLang="en-US" dirty="0"/>
              <a:t>Abnormal GHT</a:t>
            </a:r>
          </a:p>
          <a:p>
            <a:pPr marL="377825" indent="-360363">
              <a:lnSpc>
                <a:spcPct val="150000"/>
              </a:lnSpc>
            </a:pPr>
            <a:endParaRPr lang="en-US" altLang="en-US" dirty="0"/>
          </a:p>
        </p:txBody>
      </p:sp>
      <p:sp>
        <p:nvSpPr>
          <p:cNvPr id="69637" name="Text Box 11">
            <a:extLst>
              <a:ext uri="{FF2B5EF4-FFF2-40B4-BE49-F238E27FC236}">
                <a16:creationId xmlns:a16="http://schemas.microsoft.com/office/drawing/2014/main" id="{8EE6C74B-C329-E840-83A4-1E2CDD87CB71}"/>
              </a:ext>
            </a:extLst>
          </p:cNvPr>
          <p:cNvSpPr txBox="1">
            <a:spLocks noChangeArrowheads="1"/>
          </p:cNvSpPr>
          <p:nvPr/>
        </p:nvSpPr>
        <p:spPr bwMode="auto">
          <a:xfrm>
            <a:off x="3505200" y="6405166"/>
            <a:ext cx="7297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400" dirty="0">
                <a:solidFill>
                  <a:schemeClr val="bg1"/>
                </a:solidFill>
              </a:rPr>
              <a:t>*</a:t>
            </a:r>
            <a:r>
              <a:rPr lang="en-NZ" altLang="en-US" sz="1400" dirty="0">
                <a:solidFill>
                  <a:schemeClr val="bg1"/>
                </a:solidFill>
                <a:cs typeface="Times New Roman" panose="02020603050405020304" pitchFamily="18" charset="0"/>
              </a:rPr>
              <a:t>Anderson DR, Patella VM. </a:t>
            </a:r>
            <a:r>
              <a:rPr lang="en-NZ" altLang="en-US" sz="1400" i="1" dirty="0">
                <a:solidFill>
                  <a:schemeClr val="bg1"/>
                </a:solidFill>
                <a:cs typeface="Times New Roman" panose="02020603050405020304" pitchFamily="18" charset="0"/>
              </a:rPr>
              <a:t>Automated  Static Perimetry</a:t>
            </a:r>
            <a:r>
              <a:rPr lang="en-NZ" altLang="en-US" sz="1400" dirty="0">
                <a:solidFill>
                  <a:schemeClr val="bg1"/>
                </a:solidFill>
                <a:cs typeface="Times New Roman" panose="02020603050405020304" pitchFamily="18" charset="0"/>
              </a:rPr>
              <a:t>. 2</a:t>
            </a:r>
            <a:r>
              <a:rPr lang="en-NZ" altLang="en-US" sz="1400" baseline="30000" dirty="0">
                <a:solidFill>
                  <a:schemeClr val="bg1"/>
                </a:solidFill>
                <a:cs typeface="Times New Roman" panose="02020603050405020304" pitchFamily="18" charset="0"/>
              </a:rPr>
              <a:t>nd</a:t>
            </a:r>
            <a:r>
              <a:rPr lang="en-NZ" altLang="en-US" sz="1400" dirty="0">
                <a:solidFill>
                  <a:schemeClr val="bg1"/>
                </a:solidFill>
                <a:cs typeface="Times New Roman" panose="02020603050405020304" pitchFamily="18" charset="0"/>
              </a:rPr>
              <a:t> </a:t>
            </a:r>
            <a:r>
              <a:rPr lang="en-NZ" altLang="en-US" sz="1400" dirty="0" err="1">
                <a:solidFill>
                  <a:schemeClr val="bg1"/>
                </a:solidFill>
                <a:cs typeface="Times New Roman" panose="02020603050405020304" pitchFamily="18" charset="0"/>
              </a:rPr>
              <a:t>Edn</a:t>
            </a:r>
            <a:r>
              <a:rPr lang="en-NZ" altLang="en-US" sz="1400" dirty="0">
                <a:solidFill>
                  <a:schemeClr val="bg1"/>
                </a:solidFill>
                <a:cs typeface="Times New Roman" panose="02020603050405020304" pitchFamily="18" charset="0"/>
              </a:rPr>
              <a:t>. St Louis: Mosby, 1999.</a:t>
            </a:r>
            <a:r>
              <a:rPr lang="en-AU" altLang="en-US" sz="1400" dirty="0">
                <a:solidFill>
                  <a:schemeClr val="bg1"/>
                </a:solidFill>
              </a:rPr>
              <a:t> </a:t>
            </a:r>
          </a:p>
        </p:txBody>
      </p:sp>
      <p:pic>
        <p:nvPicPr>
          <p:cNvPr id="6" name="Picture 5">
            <a:extLst>
              <a:ext uri="{FF2B5EF4-FFF2-40B4-BE49-F238E27FC236}">
                <a16:creationId xmlns:a16="http://schemas.microsoft.com/office/drawing/2014/main" id="{A8F2A615-7FBD-4B45-9E2F-B635B27BC1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8400" y="1502467"/>
            <a:ext cx="4776286" cy="4790396"/>
          </a:xfrm>
          <a:prstGeom prst="rect">
            <a:avLst/>
          </a:prstGeom>
          <a:ln w="28575">
            <a:solidFill>
              <a:srgbClr val="FF0000"/>
            </a:solidFill>
          </a:ln>
        </p:spPr>
      </p:pic>
      <p:sp>
        <p:nvSpPr>
          <p:cNvPr id="7" name="Rectangle 8">
            <a:extLst>
              <a:ext uri="{FF2B5EF4-FFF2-40B4-BE49-F238E27FC236}">
                <a16:creationId xmlns:a16="http://schemas.microsoft.com/office/drawing/2014/main" id="{260BE9BE-BDBB-1A4B-B4CA-B389AA5C738F}"/>
              </a:ext>
            </a:extLst>
          </p:cNvPr>
          <p:cNvSpPr txBox="1">
            <a:spLocks noChangeArrowheads="1"/>
          </p:cNvSpPr>
          <p:nvPr/>
        </p:nvSpPr>
        <p:spPr>
          <a:xfrm>
            <a:off x="3037609" y="300434"/>
            <a:ext cx="88773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sz="3200" dirty="0"/>
              <a:t>Three criteria for glaucomatous defects*</a:t>
            </a:r>
          </a:p>
        </p:txBody>
      </p:sp>
      <p:sp>
        <p:nvSpPr>
          <p:cNvPr id="8" name="Text Box 26">
            <a:extLst>
              <a:ext uri="{FF2B5EF4-FFF2-40B4-BE49-F238E27FC236}">
                <a16:creationId xmlns:a16="http://schemas.microsoft.com/office/drawing/2014/main" id="{9BD05A0B-9C77-E14F-A404-24E77458EB6C}"/>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1971063A-E8C0-B748-9105-B4F164736167}"/>
              </a:ext>
            </a:extLst>
          </p:cNvPr>
          <p:cNvSpPr>
            <a:spLocks noChangeArrowheads="1"/>
          </p:cNvSpPr>
          <p:nvPr/>
        </p:nvSpPr>
        <p:spPr bwMode="auto">
          <a:xfrm>
            <a:off x="7606058" y="1728355"/>
            <a:ext cx="3454400" cy="173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spcBef>
                <a:spcPct val="20000"/>
              </a:spcBef>
              <a:buFontTx/>
              <a:buChar char="•"/>
            </a:pPr>
            <a:r>
              <a:rPr lang="en-US" altLang="en-US" sz="2800" dirty="0">
                <a:solidFill>
                  <a:schemeClr val="bg1"/>
                </a:solidFill>
              </a:rPr>
              <a:t>Try interpreting this visual field, going from </a:t>
            </a:r>
            <a:br>
              <a:rPr lang="en-US" altLang="en-US" sz="2800" dirty="0">
                <a:solidFill>
                  <a:schemeClr val="bg1"/>
                </a:solidFill>
              </a:rPr>
            </a:br>
            <a:r>
              <a:rPr lang="en-US" altLang="en-US" sz="2800" dirty="0">
                <a:solidFill>
                  <a:schemeClr val="bg1"/>
                </a:solidFill>
              </a:rPr>
              <a:t>zones 1–8</a:t>
            </a:r>
          </a:p>
        </p:txBody>
      </p:sp>
      <p:grpSp>
        <p:nvGrpSpPr>
          <p:cNvPr id="70659" name="Group 5">
            <a:extLst>
              <a:ext uri="{FF2B5EF4-FFF2-40B4-BE49-F238E27FC236}">
                <a16:creationId xmlns:a16="http://schemas.microsoft.com/office/drawing/2014/main" id="{2CF1CA80-9572-4E49-B923-65C40628E409}"/>
              </a:ext>
            </a:extLst>
          </p:cNvPr>
          <p:cNvGrpSpPr>
            <a:grpSpLocks/>
          </p:cNvGrpSpPr>
          <p:nvPr/>
        </p:nvGrpSpPr>
        <p:grpSpPr bwMode="auto">
          <a:xfrm>
            <a:off x="1587500" y="76200"/>
            <a:ext cx="5692775" cy="6781800"/>
            <a:chOff x="2164" y="30"/>
            <a:chExt cx="3586" cy="4272"/>
          </a:xfrm>
        </p:grpSpPr>
        <p:pic>
          <p:nvPicPr>
            <p:cNvPr id="70661" name="Picture 2" descr="R19">
              <a:extLst>
                <a:ext uri="{FF2B5EF4-FFF2-40B4-BE49-F238E27FC236}">
                  <a16:creationId xmlns:a16="http://schemas.microsoft.com/office/drawing/2014/main" id="{802043E9-7E8D-8440-9BAF-834589D3BF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4" y="30"/>
              <a:ext cx="3586"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4">
              <a:extLst>
                <a:ext uri="{FF2B5EF4-FFF2-40B4-BE49-F238E27FC236}">
                  <a16:creationId xmlns:a16="http://schemas.microsoft.com/office/drawing/2014/main" id="{6F6130EE-FBE9-694D-8DD8-665640FDF386}"/>
                </a:ext>
              </a:extLst>
            </p:cNvPr>
            <p:cNvSpPr>
              <a:spLocks noChangeArrowheads="1"/>
            </p:cNvSpPr>
            <p:nvPr/>
          </p:nvSpPr>
          <p:spPr bwMode="auto">
            <a:xfrm>
              <a:off x="2494" y="154"/>
              <a:ext cx="54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7" name="Text Box 26">
            <a:extLst>
              <a:ext uri="{FF2B5EF4-FFF2-40B4-BE49-F238E27FC236}">
                <a16:creationId xmlns:a16="http://schemas.microsoft.com/office/drawing/2014/main" id="{C5B7496E-BCB0-434F-A52E-EC9DC6A7B5BA}"/>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2">
            <a:extLst>
              <a:ext uri="{FF2B5EF4-FFF2-40B4-BE49-F238E27FC236}">
                <a16:creationId xmlns:a16="http://schemas.microsoft.com/office/drawing/2014/main" id="{51CF87FB-C575-014E-A177-5F6BFA36F104}"/>
              </a:ext>
            </a:extLst>
          </p:cNvPr>
          <p:cNvSpPr txBox="1">
            <a:spLocks noChangeArrowheads="1"/>
          </p:cNvSpPr>
          <p:nvPr/>
        </p:nvSpPr>
        <p:spPr bwMode="auto">
          <a:xfrm>
            <a:off x="9909176" y="600075"/>
            <a:ext cx="36548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2</a:t>
            </a:r>
          </a:p>
        </p:txBody>
      </p:sp>
      <p:graphicFrame>
        <p:nvGraphicFramePr>
          <p:cNvPr id="15362" name="Object 3">
            <a:extLst>
              <a:ext uri="{FF2B5EF4-FFF2-40B4-BE49-F238E27FC236}">
                <a16:creationId xmlns:a16="http://schemas.microsoft.com/office/drawing/2014/main" id="{CF5B5878-81E8-8F42-8ECA-6240DAB2D738}"/>
              </a:ext>
            </a:extLst>
          </p:cNvPr>
          <p:cNvGraphicFramePr>
            <a:graphicFrameLocks noChangeAspect="1"/>
          </p:cNvGraphicFramePr>
          <p:nvPr/>
        </p:nvGraphicFramePr>
        <p:xfrm>
          <a:off x="1592264" y="381000"/>
          <a:ext cx="9075737" cy="2133600"/>
        </p:xfrm>
        <a:graphic>
          <a:graphicData uri="http://schemas.openxmlformats.org/presentationml/2006/ole">
            <mc:AlternateContent xmlns:mc="http://schemas.openxmlformats.org/markup-compatibility/2006">
              <mc:Choice xmlns:v="urn:schemas-microsoft-com:vml" Requires="v">
                <p:oleObj spid="_x0000_s127023" name="Image" r:id="rId4" imgW="7848600" imgH="1282700" progId="">
                  <p:embed/>
                </p:oleObj>
              </mc:Choice>
              <mc:Fallback>
                <p:oleObj name="Image" r:id="rId4" imgW="7848600" imgH="1282700" progId="">
                  <p:embed/>
                  <p:pic>
                    <p:nvPicPr>
                      <p:cNvPr id="15362" name="Object 3">
                        <a:extLst>
                          <a:ext uri="{FF2B5EF4-FFF2-40B4-BE49-F238E27FC236}">
                            <a16:creationId xmlns:a16="http://schemas.microsoft.com/office/drawing/2014/main" id="{CF5B5878-81E8-8F42-8ECA-6240DAB2D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64" y="381000"/>
                        <a:ext cx="907573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Rectangle 4">
            <a:extLst>
              <a:ext uri="{FF2B5EF4-FFF2-40B4-BE49-F238E27FC236}">
                <a16:creationId xmlns:a16="http://schemas.microsoft.com/office/drawing/2014/main" id="{ECA92C26-F813-C246-9DC7-920F0D2DCD09}"/>
              </a:ext>
            </a:extLst>
          </p:cNvPr>
          <p:cNvSpPr>
            <a:spLocks noChangeArrowheads="1"/>
          </p:cNvSpPr>
          <p:nvPr/>
        </p:nvSpPr>
        <p:spPr bwMode="auto">
          <a:xfrm>
            <a:off x="1608139" y="1844675"/>
            <a:ext cx="2166937"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15366" name="Rectangle 11">
            <a:extLst>
              <a:ext uri="{FF2B5EF4-FFF2-40B4-BE49-F238E27FC236}">
                <a16:creationId xmlns:a16="http://schemas.microsoft.com/office/drawing/2014/main" id="{8FC59F56-677D-E34E-B7A3-1932CA2073F9}"/>
              </a:ext>
            </a:extLst>
          </p:cNvPr>
          <p:cNvSpPr>
            <a:spLocks noChangeArrowheads="1"/>
          </p:cNvSpPr>
          <p:nvPr/>
        </p:nvSpPr>
        <p:spPr bwMode="auto">
          <a:xfrm>
            <a:off x="2406651" y="630239"/>
            <a:ext cx="1971675" cy="236537"/>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nvGrpSpPr>
          <p:cNvPr id="15367" name="Group 13">
            <a:extLst>
              <a:ext uri="{FF2B5EF4-FFF2-40B4-BE49-F238E27FC236}">
                <a16:creationId xmlns:a16="http://schemas.microsoft.com/office/drawing/2014/main" id="{305D02DC-534A-204B-8A3A-AF7CF1F5A734}"/>
              </a:ext>
            </a:extLst>
          </p:cNvPr>
          <p:cNvGrpSpPr>
            <a:grpSpLocks/>
          </p:cNvGrpSpPr>
          <p:nvPr/>
        </p:nvGrpSpPr>
        <p:grpSpPr bwMode="auto">
          <a:xfrm>
            <a:off x="1608138" y="2438400"/>
            <a:ext cx="3098800" cy="4114800"/>
            <a:chOff x="53" y="1536"/>
            <a:chExt cx="1952" cy="2592"/>
          </a:xfrm>
        </p:grpSpPr>
        <p:pic>
          <p:nvPicPr>
            <p:cNvPr id="15372" name="Picture 6" descr="R12">
              <a:extLst>
                <a:ext uri="{FF2B5EF4-FFF2-40B4-BE49-F238E27FC236}">
                  <a16:creationId xmlns:a16="http://schemas.microsoft.com/office/drawing/2014/main" id="{A03D9454-9022-CE48-AD31-BAD9E4E4CC7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 y="1536"/>
              <a:ext cx="1952"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Oval 7">
              <a:extLst>
                <a:ext uri="{FF2B5EF4-FFF2-40B4-BE49-F238E27FC236}">
                  <a16:creationId xmlns:a16="http://schemas.microsoft.com/office/drawing/2014/main" id="{C8B16F98-1FEE-5F49-AB0D-F2CA291E71F1}"/>
                </a:ext>
              </a:extLst>
            </p:cNvPr>
            <p:cNvSpPr>
              <a:spLocks noChangeArrowheads="1"/>
            </p:cNvSpPr>
            <p:nvPr/>
          </p:nvSpPr>
          <p:spPr bwMode="auto">
            <a:xfrm>
              <a:off x="1578" y="1584"/>
              <a:ext cx="256" cy="240"/>
            </a:xfrm>
            <a:prstGeom prst="ellipse">
              <a:avLst/>
            </a:prstGeom>
            <a:noFill/>
            <a:ln w="38100">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b="1">
                  <a:solidFill>
                    <a:srgbClr val="000000"/>
                  </a:solidFill>
                  <a:latin typeface="Times New Roman" panose="02020603050405020304" pitchFamily="18" charset="0"/>
                </a:rPr>
                <a:t>2</a:t>
              </a:r>
            </a:p>
          </p:txBody>
        </p:sp>
      </p:grpSp>
      <p:sp>
        <p:nvSpPr>
          <p:cNvPr id="13" name="Text Box 26">
            <a:extLst>
              <a:ext uri="{FF2B5EF4-FFF2-40B4-BE49-F238E27FC236}">
                <a16:creationId xmlns:a16="http://schemas.microsoft.com/office/drawing/2014/main" id="{1C2810AE-D691-8C42-84DA-D1DF4D80E7DE}"/>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a:extLst>
              <a:ext uri="{FF2B5EF4-FFF2-40B4-BE49-F238E27FC236}">
                <a16:creationId xmlns:a16="http://schemas.microsoft.com/office/drawing/2014/main" id="{96ED2B76-8086-2145-819F-4646A3084820}"/>
              </a:ext>
            </a:extLst>
          </p:cNvPr>
          <p:cNvSpPr>
            <a:spLocks noGrp="1" noChangeArrowheads="1"/>
          </p:cNvSpPr>
          <p:nvPr>
            <p:ph type="title" idx="4294967295"/>
          </p:nvPr>
        </p:nvSpPr>
        <p:spPr>
          <a:xfrm>
            <a:off x="2592181" y="413920"/>
            <a:ext cx="9404350" cy="1400175"/>
          </a:xfrm>
        </p:spPr>
        <p:txBody>
          <a:bodyPr/>
          <a:lstStyle/>
          <a:p>
            <a:pPr eaLnBrk="1" hangingPunct="1">
              <a:lnSpc>
                <a:spcPct val="90000"/>
              </a:lnSpc>
            </a:pPr>
            <a:r>
              <a:rPr lang="en-US" altLang="en-US" dirty="0"/>
              <a:t>Computers and ease of interpretation</a:t>
            </a:r>
          </a:p>
        </p:txBody>
      </p:sp>
      <p:grpSp>
        <p:nvGrpSpPr>
          <p:cNvPr id="27651" name="Group 2060">
            <a:extLst>
              <a:ext uri="{FF2B5EF4-FFF2-40B4-BE49-F238E27FC236}">
                <a16:creationId xmlns:a16="http://schemas.microsoft.com/office/drawing/2014/main" id="{0BC51E73-4422-D447-A881-00661A5017BE}"/>
              </a:ext>
            </a:extLst>
          </p:cNvPr>
          <p:cNvGrpSpPr>
            <a:grpSpLocks/>
          </p:cNvGrpSpPr>
          <p:nvPr/>
        </p:nvGrpSpPr>
        <p:grpSpPr bwMode="auto">
          <a:xfrm>
            <a:off x="5913437" y="1762675"/>
            <a:ext cx="4632325" cy="4606925"/>
            <a:chOff x="1388" y="1178"/>
            <a:chExt cx="2918" cy="2902"/>
          </a:xfrm>
        </p:grpSpPr>
        <p:sp>
          <p:nvSpPr>
            <p:cNvPr id="27652" name="Rectangle 2052">
              <a:extLst>
                <a:ext uri="{FF2B5EF4-FFF2-40B4-BE49-F238E27FC236}">
                  <a16:creationId xmlns:a16="http://schemas.microsoft.com/office/drawing/2014/main" id="{57E8B8B5-4A88-F642-B9CF-28DFEC3A47FE}"/>
                </a:ext>
              </a:extLst>
            </p:cNvPr>
            <p:cNvSpPr>
              <a:spLocks noChangeAspect="1" noChangeArrowheads="1"/>
            </p:cNvSpPr>
            <p:nvPr/>
          </p:nvSpPr>
          <p:spPr bwMode="auto">
            <a:xfrm>
              <a:off x="1771" y="1178"/>
              <a:ext cx="2151"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3200" b="1" dirty="0">
                  <a:solidFill>
                    <a:schemeClr val="bg1"/>
                  </a:solidFill>
                </a:rPr>
                <a:t>Sensitivity</a:t>
              </a:r>
            </a:p>
          </p:txBody>
        </p:sp>
        <p:sp>
          <p:nvSpPr>
            <p:cNvPr id="27653" name="Text Box 2053">
              <a:extLst>
                <a:ext uri="{FF2B5EF4-FFF2-40B4-BE49-F238E27FC236}">
                  <a16:creationId xmlns:a16="http://schemas.microsoft.com/office/drawing/2014/main" id="{AABC9204-DD76-9D4B-9A33-798ECF82FAFC}"/>
                </a:ext>
              </a:extLst>
            </p:cNvPr>
            <p:cNvSpPr txBox="1">
              <a:spLocks noChangeAspect="1" noChangeArrowheads="1"/>
            </p:cNvSpPr>
            <p:nvPr/>
          </p:nvSpPr>
          <p:spPr bwMode="auto">
            <a:xfrm>
              <a:off x="2644" y="1553"/>
              <a:ext cx="40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AU" altLang="en-US" sz="5400" b="1">
                  <a:solidFill>
                    <a:srgbClr val="FF0000"/>
                  </a:solidFill>
                </a:rPr>
                <a:t>+</a:t>
              </a:r>
            </a:p>
          </p:txBody>
        </p:sp>
        <p:sp>
          <p:nvSpPr>
            <p:cNvPr id="27654" name="Text Box 2054">
              <a:extLst>
                <a:ext uri="{FF2B5EF4-FFF2-40B4-BE49-F238E27FC236}">
                  <a16:creationId xmlns:a16="http://schemas.microsoft.com/office/drawing/2014/main" id="{1BDF21AB-7C85-A54C-A42B-721B59876EF8}"/>
                </a:ext>
              </a:extLst>
            </p:cNvPr>
            <p:cNvSpPr txBox="1">
              <a:spLocks noChangeAspect="1" noChangeArrowheads="1"/>
            </p:cNvSpPr>
            <p:nvPr/>
          </p:nvSpPr>
          <p:spPr bwMode="auto">
            <a:xfrm>
              <a:off x="1389" y="2006"/>
              <a:ext cx="291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3200" b="1" dirty="0">
                  <a:solidFill>
                    <a:schemeClr val="bg1"/>
                  </a:solidFill>
                </a:rPr>
                <a:t>Simple set of rules</a:t>
              </a:r>
              <a:endParaRPr lang="en-AU" altLang="en-US" sz="3200" b="1" dirty="0">
                <a:solidFill>
                  <a:schemeClr val="bg1"/>
                </a:solidFill>
              </a:endParaRPr>
            </a:p>
          </p:txBody>
        </p:sp>
        <p:sp>
          <p:nvSpPr>
            <p:cNvPr id="27655" name="Text Box 2055">
              <a:extLst>
                <a:ext uri="{FF2B5EF4-FFF2-40B4-BE49-F238E27FC236}">
                  <a16:creationId xmlns:a16="http://schemas.microsoft.com/office/drawing/2014/main" id="{27F22A5A-6562-734A-A9D5-FA38841D163A}"/>
                </a:ext>
              </a:extLst>
            </p:cNvPr>
            <p:cNvSpPr txBox="1">
              <a:spLocks noChangeAspect="1" noChangeArrowheads="1"/>
            </p:cNvSpPr>
            <p:nvPr/>
          </p:nvSpPr>
          <p:spPr bwMode="auto">
            <a:xfrm>
              <a:off x="1949" y="2861"/>
              <a:ext cx="166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3200" b="1" dirty="0">
                  <a:solidFill>
                    <a:schemeClr val="bg1"/>
                  </a:solidFill>
                </a:rPr>
                <a:t>Computer</a:t>
              </a:r>
              <a:endParaRPr lang="en-AU" altLang="en-US" sz="3200" b="1" dirty="0">
                <a:solidFill>
                  <a:schemeClr val="bg1"/>
                </a:solidFill>
              </a:endParaRPr>
            </a:p>
          </p:txBody>
        </p:sp>
        <p:sp>
          <p:nvSpPr>
            <p:cNvPr id="27656" name="Text Box 2056">
              <a:extLst>
                <a:ext uri="{FF2B5EF4-FFF2-40B4-BE49-F238E27FC236}">
                  <a16:creationId xmlns:a16="http://schemas.microsoft.com/office/drawing/2014/main" id="{9E508E5A-A0E7-204E-ACBC-5BD48831DAAA}"/>
                </a:ext>
              </a:extLst>
            </p:cNvPr>
            <p:cNvSpPr txBox="1">
              <a:spLocks noChangeAspect="1" noChangeArrowheads="1"/>
            </p:cNvSpPr>
            <p:nvPr/>
          </p:nvSpPr>
          <p:spPr bwMode="auto">
            <a:xfrm>
              <a:off x="1388" y="3715"/>
              <a:ext cx="291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3200" b="1" dirty="0">
                  <a:solidFill>
                    <a:schemeClr val="bg1"/>
                  </a:solidFill>
                </a:rPr>
                <a:t>Diagnosis</a:t>
              </a:r>
              <a:endParaRPr lang="en-AU" altLang="en-US" sz="3200" b="1" dirty="0">
                <a:solidFill>
                  <a:schemeClr val="bg1"/>
                </a:solidFill>
              </a:endParaRPr>
            </a:p>
          </p:txBody>
        </p:sp>
        <p:sp>
          <p:nvSpPr>
            <p:cNvPr id="27657" name="AutoShape 2057">
              <a:extLst>
                <a:ext uri="{FF2B5EF4-FFF2-40B4-BE49-F238E27FC236}">
                  <a16:creationId xmlns:a16="http://schemas.microsoft.com/office/drawing/2014/main" id="{61F6517E-7701-5941-B12D-006226559BA7}"/>
                </a:ext>
              </a:extLst>
            </p:cNvPr>
            <p:cNvSpPr>
              <a:spLocks noChangeAspect="1" noChangeArrowheads="1"/>
            </p:cNvSpPr>
            <p:nvPr/>
          </p:nvSpPr>
          <p:spPr bwMode="auto">
            <a:xfrm>
              <a:off x="2779" y="2462"/>
              <a:ext cx="135" cy="345"/>
            </a:xfrm>
            <a:prstGeom prst="downArrow">
              <a:avLst>
                <a:gd name="adj1" fmla="val 50000"/>
                <a:gd name="adj2" fmla="val 15820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sp>
          <p:nvSpPr>
            <p:cNvPr id="27658" name="AutoShape 2058">
              <a:extLst>
                <a:ext uri="{FF2B5EF4-FFF2-40B4-BE49-F238E27FC236}">
                  <a16:creationId xmlns:a16="http://schemas.microsoft.com/office/drawing/2014/main" id="{549915A9-1145-5A43-82F1-FB9E59E83752}"/>
                </a:ext>
              </a:extLst>
            </p:cNvPr>
            <p:cNvSpPr>
              <a:spLocks noChangeAspect="1" noChangeArrowheads="1"/>
            </p:cNvSpPr>
            <p:nvPr/>
          </p:nvSpPr>
          <p:spPr bwMode="auto">
            <a:xfrm>
              <a:off x="2780" y="3323"/>
              <a:ext cx="134" cy="346"/>
            </a:xfrm>
            <a:prstGeom prst="downArrow">
              <a:avLst>
                <a:gd name="adj1" fmla="val 50000"/>
                <a:gd name="adj2" fmla="val 1598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chemeClr val="accent1"/>
                </a:solidFill>
              </a:endParaRPr>
            </a:p>
          </p:txBody>
        </p:sp>
      </p:grpSp>
      <p:sp>
        <p:nvSpPr>
          <p:cNvPr id="12" name="Text Box 26">
            <a:extLst>
              <a:ext uri="{FF2B5EF4-FFF2-40B4-BE49-F238E27FC236}">
                <a16:creationId xmlns:a16="http://schemas.microsoft.com/office/drawing/2014/main" id="{284666D9-31BF-4047-95F5-5E5DA5C0C144}"/>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81FDB59-47CD-8A43-AA13-D3F113E2C499}"/>
              </a:ext>
            </a:extLst>
          </p:cNvPr>
          <p:cNvSpPr>
            <a:spLocks noGrp="1" noChangeArrowheads="1"/>
          </p:cNvSpPr>
          <p:nvPr>
            <p:ph type="body" sz="half" idx="4294967295"/>
          </p:nvPr>
        </p:nvSpPr>
        <p:spPr>
          <a:xfrm>
            <a:off x="7647708" y="1634836"/>
            <a:ext cx="4197927" cy="4954878"/>
          </a:xfrm>
        </p:spPr>
        <p:txBody>
          <a:bodyPr/>
          <a:lstStyle/>
          <a:p>
            <a:pPr marL="457200" indent="-457200" eaLnBrk="1" hangingPunct="1">
              <a:lnSpc>
                <a:spcPct val="120000"/>
              </a:lnSpc>
              <a:spcBef>
                <a:spcPct val="30000"/>
              </a:spcBef>
              <a:buFont typeface="Arial" panose="020B0604020202020204" pitchFamily="34" charset="0"/>
              <a:buChar char="•"/>
            </a:pPr>
            <a:r>
              <a:rPr lang="en-US" altLang="en-US" sz="2800" dirty="0"/>
              <a:t>Continue interpreting </a:t>
            </a:r>
            <a:br>
              <a:rPr lang="en-US" altLang="en-US" sz="2800" dirty="0"/>
            </a:br>
            <a:r>
              <a:rPr lang="en-US" altLang="en-US" sz="2800" dirty="0"/>
              <a:t>this visual field:</a:t>
            </a:r>
            <a:br>
              <a:rPr lang="en-US" altLang="en-US" sz="2800" dirty="0"/>
            </a:br>
            <a:r>
              <a:rPr lang="en-US" altLang="en-US" sz="2800" dirty="0"/>
              <a:t>zones 3–8</a:t>
            </a:r>
          </a:p>
          <a:p>
            <a:pPr marL="457200" indent="-457200" eaLnBrk="1" hangingPunct="1">
              <a:lnSpc>
                <a:spcPct val="120000"/>
              </a:lnSpc>
              <a:spcBef>
                <a:spcPct val="30000"/>
              </a:spcBef>
              <a:buFont typeface="Arial" panose="020B0604020202020204" pitchFamily="34" charset="0"/>
              <a:buChar char="•"/>
            </a:pPr>
            <a:r>
              <a:rPr lang="en-US" altLang="en-US" sz="2800" dirty="0"/>
              <a:t>Remember: </a:t>
            </a:r>
            <a:br>
              <a:rPr lang="en-US" altLang="en-US" sz="2800" dirty="0"/>
            </a:br>
            <a:r>
              <a:rPr lang="en-US" altLang="en-US" sz="2800" dirty="0"/>
              <a:t>no more than a glance at the grey scale</a:t>
            </a:r>
          </a:p>
        </p:txBody>
      </p:sp>
      <p:grpSp>
        <p:nvGrpSpPr>
          <p:cNvPr id="7" name="Group 6">
            <a:extLst>
              <a:ext uri="{FF2B5EF4-FFF2-40B4-BE49-F238E27FC236}">
                <a16:creationId xmlns:a16="http://schemas.microsoft.com/office/drawing/2014/main" id="{BCB3438F-9158-054F-A2AE-F9043526784F}"/>
              </a:ext>
            </a:extLst>
          </p:cNvPr>
          <p:cNvGrpSpPr>
            <a:grpSpLocks/>
          </p:cNvGrpSpPr>
          <p:nvPr/>
        </p:nvGrpSpPr>
        <p:grpSpPr bwMode="auto">
          <a:xfrm>
            <a:off x="1587499" y="79080"/>
            <a:ext cx="5692775" cy="6781800"/>
            <a:chOff x="2164" y="30"/>
            <a:chExt cx="3586" cy="4272"/>
          </a:xfrm>
        </p:grpSpPr>
        <p:pic>
          <p:nvPicPr>
            <p:cNvPr id="8" name="Picture 7" descr="R19">
              <a:extLst>
                <a:ext uri="{FF2B5EF4-FFF2-40B4-BE49-F238E27FC236}">
                  <a16:creationId xmlns:a16="http://schemas.microsoft.com/office/drawing/2014/main" id="{A303AB4A-21A7-DF41-86C1-07BE97520FE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4" y="30"/>
              <a:ext cx="3586"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B5B2B69-8C7F-4948-ABDE-051D2D8DA392}"/>
                </a:ext>
              </a:extLst>
            </p:cNvPr>
            <p:cNvSpPr>
              <a:spLocks noChangeArrowheads="1"/>
            </p:cNvSpPr>
            <p:nvPr/>
          </p:nvSpPr>
          <p:spPr bwMode="auto">
            <a:xfrm>
              <a:off x="2494" y="154"/>
              <a:ext cx="54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10" name="Text Box 26">
            <a:extLst>
              <a:ext uri="{FF2B5EF4-FFF2-40B4-BE49-F238E27FC236}">
                <a16:creationId xmlns:a16="http://schemas.microsoft.com/office/drawing/2014/main" id="{1D80A35C-76CB-5347-893E-D265B71DFC68}"/>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ATCASE">
            <a:extLst>
              <a:ext uri="{FF2B5EF4-FFF2-40B4-BE49-F238E27FC236}">
                <a16:creationId xmlns:a16="http://schemas.microsoft.com/office/drawing/2014/main" id="{15ED33EE-2088-AF46-91D6-937C0ED5F689}"/>
              </a:ext>
            </a:extLst>
          </p:cNvPr>
          <p:cNvPicPr>
            <a:picLocks noChangeAspect="1" noChangeArrowheads="1"/>
          </p:cNvPicPr>
          <p:nvPr/>
        </p:nvPicPr>
        <p:blipFill>
          <a:blip r:embed="rId3">
            <a:lum contrast="8000"/>
            <a:extLst>
              <a:ext uri="{28A0092B-C50C-407E-A947-70E740481C1C}">
                <a14:useLocalDpi xmlns:a14="http://schemas.microsoft.com/office/drawing/2010/main"/>
              </a:ext>
            </a:extLst>
          </a:blip>
          <a:srcRect/>
          <a:stretch>
            <a:fillRect/>
          </a:stretch>
        </p:blipFill>
        <p:spPr bwMode="auto">
          <a:xfrm>
            <a:off x="811721" y="2028825"/>
            <a:ext cx="9994824" cy="39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5">
            <a:extLst>
              <a:ext uri="{FF2B5EF4-FFF2-40B4-BE49-F238E27FC236}">
                <a16:creationId xmlns:a16="http://schemas.microsoft.com/office/drawing/2014/main" id="{D962C459-2139-9547-8642-CA8926F08F7F}"/>
              </a:ext>
            </a:extLst>
          </p:cNvPr>
          <p:cNvSpPr>
            <a:spLocks noGrp="1" noChangeArrowheads="1"/>
          </p:cNvSpPr>
          <p:nvPr>
            <p:ph type="title" idx="4294967295"/>
          </p:nvPr>
        </p:nvSpPr>
        <p:spPr>
          <a:xfrm>
            <a:off x="3740726" y="313893"/>
            <a:ext cx="8115877" cy="1400175"/>
          </a:xfrm>
        </p:spPr>
        <p:txBody>
          <a:bodyPr/>
          <a:lstStyle/>
          <a:p>
            <a:pPr eaLnBrk="1" hangingPunct="1"/>
            <a:r>
              <a:rPr lang="en-AU" altLang="en-US" dirty="0"/>
              <a:t>Typical cataract</a:t>
            </a:r>
          </a:p>
        </p:txBody>
      </p:sp>
      <p:sp>
        <p:nvSpPr>
          <p:cNvPr id="4" name="Text Box 26">
            <a:extLst>
              <a:ext uri="{FF2B5EF4-FFF2-40B4-BE49-F238E27FC236}">
                <a16:creationId xmlns:a16="http://schemas.microsoft.com/office/drawing/2014/main" id="{95676AB9-7CB6-7241-9A36-A659648DD2F5}"/>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a:extLst>
              <a:ext uri="{FF2B5EF4-FFF2-40B4-BE49-F238E27FC236}">
                <a16:creationId xmlns:a16="http://schemas.microsoft.com/office/drawing/2014/main" id="{B24473D6-571C-534A-AC4F-8EEC036FD57E}"/>
              </a:ext>
            </a:extLst>
          </p:cNvPr>
          <p:cNvSpPr>
            <a:spLocks noGrp="1" noChangeArrowheads="1"/>
          </p:cNvSpPr>
          <p:nvPr>
            <p:ph type="title" idx="4294967295"/>
          </p:nvPr>
        </p:nvSpPr>
        <p:spPr>
          <a:xfrm>
            <a:off x="2978726" y="452438"/>
            <a:ext cx="6425623" cy="1400175"/>
          </a:xfrm>
        </p:spPr>
        <p:txBody>
          <a:bodyPr/>
          <a:lstStyle/>
          <a:p>
            <a:pPr eaLnBrk="1" hangingPunct="1"/>
            <a:r>
              <a:rPr lang="en-US" altLang="en-US" dirty="0"/>
              <a:t>Typical glaucoma</a:t>
            </a:r>
          </a:p>
        </p:txBody>
      </p:sp>
      <p:pic>
        <p:nvPicPr>
          <p:cNvPr id="4" name="Picture 3" descr="GLCASE">
            <a:extLst>
              <a:ext uri="{FF2B5EF4-FFF2-40B4-BE49-F238E27FC236}">
                <a16:creationId xmlns:a16="http://schemas.microsoft.com/office/drawing/2014/main" id="{4A0B1C10-A09D-B34C-AEDB-A1DCBF0C2D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721" y="2028824"/>
            <a:ext cx="9723776" cy="398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a:extLst>
              <a:ext uri="{FF2B5EF4-FFF2-40B4-BE49-F238E27FC236}">
                <a16:creationId xmlns:a16="http://schemas.microsoft.com/office/drawing/2014/main" id="{985071AE-FE60-2D48-A80F-62FD48311C81}"/>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ANDCAT">
            <a:extLst>
              <a:ext uri="{FF2B5EF4-FFF2-40B4-BE49-F238E27FC236}">
                <a16:creationId xmlns:a16="http://schemas.microsoft.com/office/drawing/2014/main" id="{7AA0581D-41D0-1345-8CBF-66371D3B7B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720" y="2028823"/>
            <a:ext cx="9761935" cy="408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C3B77B-C71A-904C-82D9-E9E82768CCA7}"/>
              </a:ext>
            </a:extLst>
          </p:cNvPr>
          <p:cNvSpPr txBox="1">
            <a:spLocks noChangeArrowheads="1"/>
          </p:cNvSpPr>
          <p:nvPr/>
        </p:nvSpPr>
        <p:spPr>
          <a:xfrm>
            <a:off x="2978726" y="581025"/>
            <a:ext cx="7278688"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a:t>Glaucoma and cataract</a:t>
            </a:r>
            <a:endParaRPr lang="en-US" altLang="en-US" dirty="0"/>
          </a:p>
        </p:txBody>
      </p:sp>
      <p:sp>
        <p:nvSpPr>
          <p:cNvPr id="6" name="Text Box 26">
            <a:extLst>
              <a:ext uri="{FF2B5EF4-FFF2-40B4-BE49-F238E27FC236}">
                <a16:creationId xmlns:a16="http://schemas.microsoft.com/office/drawing/2014/main" id="{470A61DE-A1CB-E94C-9195-67FBAC2835DB}"/>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a:extLst>
              <a:ext uri="{FF2B5EF4-FFF2-40B4-BE49-F238E27FC236}">
                <a16:creationId xmlns:a16="http://schemas.microsoft.com/office/drawing/2014/main" id="{3DF5E3EC-3717-5248-879B-5349DDF8D9D1}"/>
              </a:ext>
            </a:extLst>
          </p:cNvPr>
          <p:cNvSpPr>
            <a:spLocks noGrp="1" noChangeArrowheads="1"/>
          </p:cNvSpPr>
          <p:nvPr>
            <p:ph type="title" idx="4294967295"/>
          </p:nvPr>
        </p:nvSpPr>
        <p:spPr>
          <a:xfrm>
            <a:off x="2992583" y="579438"/>
            <a:ext cx="7315200" cy="1143000"/>
          </a:xfrm>
        </p:spPr>
        <p:txBody>
          <a:bodyPr>
            <a:normAutofit/>
          </a:bodyPr>
          <a:lstStyle/>
          <a:p>
            <a:pPr eaLnBrk="1" hangingPunct="1">
              <a:lnSpc>
                <a:spcPct val="90000"/>
              </a:lnSpc>
            </a:pPr>
            <a:r>
              <a:rPr lang="en-AU" altLang="en-US" sz="3200" dirty="0"/>
              <a:t>Does this patient have glaucoma? (1)</a:t>
            </a:r>
          </a:p>
        </p:txBody>
      </p:sp>
      <p:grpSp>
        <p:nvGrpSpPr>
          <p:cNvPr id="16389" name="Group 8">
            <a:extLst>
              <a:ext uri="{FF2B5EF4-FFF2-40B4-BE49-F238E27FC236}">
                <a16:creationId xmlns:a16="http://schemas.microsoft.com/office/drawing/2014/main" id="{8E301C9C-E11B-A842-A5E7-E7358EE05FD9}"/>
              </a:ext>
            </a:extLst>
          </p:cNvPr>
          <p:cNvGrpSpPr>
            <a:grpSpLocks/>
          </p:cNvGrpSpPr>
          <p:nvPr/>
        </p:nvGrpSpPr>
        <p:grpSpPr bwMode="auto">
          <a:xfrm>
            <a:off x="1746251" y="1857375"/>
            <a:ext cx="8774113" cy="4375150"/>
            <a:chOff x="140" y="1170"/>
            <a:chExt cx="5527" cy="2756"/>
          </a:xfrm>
        </p:grpSpPr>
        <p:graphicFrame>
          <p:nvGraphicFramePr>
            <p:cNvPr id="16386" name="Object 4">
              <a:extLst>
                <a:ext uri="{FF2B5EF4-FFF2-40B4-BE49-F238E27FC236}">
                  <a16:creationId xmlns:a16="http://schemas.microsoft.com/office/drawing/2014/main" id="{80CAFE34-978E-5D42-AD83-0FF69505AFA1}"/>
                </a:ext>
              </a:extLst>
            </p:cNvPr>
            <p:cNvGraphicFramePr>
              <a:graphicFrameLocks noChangeAspect="1"/>
            </p:cNvGraphicFramePr>
            <p:nvPr/>
          </p:nvGraphicFramePr>
          <p:xfrm>
            <a:off x="140" y="1170"/>
            <a:ext cx="5527" cy="2756"/>
          </p:xfrm>
          <a:graphic>
            <a:graphicData uri="http://schemas.openxmlformats.org/presentationml/2006/ole">
              <mc:AlternateContent xmlns:mc="http://schemas.openxmlformats.org/markup-compatibility/2006">
                <mc:Choice xmlns:v="urn:schemas-microsoft-com:vml" Requires="v">
                  <p:oleObj spid="_x0000_s137263" name="Image" r:id="rId4" imgW="7988300" imgH="4597400" progId="">
                    <p:embed/>
                  </p:oleObj>
                </mc:Choice>
                <mc:Fallback>
                  <p:oleObj name="Image" r:id="rId4" imgW="7988300" imgH="4597400" progId="">
                    <p:embed/>
                    <p:pic>
                      <p:nvPicPr>
                        <p:cNvPr id="16386" name="Object 4">
                          <a:extLst>
                            <a:ext uri="{FF2B5EF4-FFF2-40B4-BE49-F238E27FC236}">
                              <a16:creationId xmlns:a16="http://schemas.microsoft.com/office/drawing/2014/main" id="{80CAFE34-978E-5D42-AD83-0FF69505AFA1}"/>
                            </a:ext>
                          </a:extLst>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b="13382"/>
                        <a:stretch>
                          <a:fillRect/>
                        </a:stretch>
                      </p:blipFill>
                      <p:spPr bwMode="auto">
                        <a:xfrm>
                          <a:off x="140" y="1170"/>
                          <a:ext cx="5527" cy="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Rectangle 6">
              <a:extLst>
                <a:ext uri="{FF2B5EF4-FFF2-40B4-BE49-F238E27FC236}">
                  <a16:creationId xmlns:a16="http://schemas.microsoft.com/office/drawing/2014/main" id="{7BBB3A7A-EFE2-CE4A-B465-9E0C9EC2963E}"/>
                </a:ext>
              </a:extLst>
            </p:cNvPr>
            <p:cNvSpPr>
              <a:spLocks noChangeArrowheads="1"/>
            </p:cNvSpPr>
            <p:nvPr/>
          </p:nvSpPr>
          <p:spPr bwMode="auto">
            <a:xfrm>
              <a:off x="605" y="1340"/>
              <a:ext cx="496" cy="110"/>
            </a:xfrm>
            <a:prstGeom prst="rect">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7" name="Text Box 26">
            <a:extLst>
              <a:ext uri="{FF2B5EF4-FFF2-40B4-BE49-F238E27FC236}">
                <a16:creationId xmlns:a16="http://schemas.microsoft.com/office/drawing/2014/main" id="{66831EAF-8AF3-2E49-A9A5-44657E2BD7BB}"/>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9" name="Text Box 5">
            <a:extLst>
              <a:ext uri="{FF2B5EF4-FFF2-40B4-BE49-F238E27FC236}">
                <a16:creationId xmlns:a16="http://schemas.microsoft.com/office/drawing/2014/main" id="{5BC30AAE-75D7-894C-9F8E-214C7ED671BF}"/>
              </a:ext>
            </a:extLst>
          </p:cNvPr>
          <p:cNvSpPr txBox="1">
            <a:spLocks noChangeArrowheads="1"/>
          </p:cNvSpPr>
          <p:nvPr/>
        </p:nvSpPr>
        <p:spPr bwMode="auto">
          <a:xfrm>
            <a:off x="1789907" y="6278562"/>
            <a:ext cx="8875712"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dirty="0">
                <a:solidFill>
                  <a:schemeClr val="bg1"/>
                </a:solidFill>
              </a:rPr>
              <a:t>Only if the defects are repeatable and correlate with disc and clinical findings</a:t>
            </a:r>
          </a:p>
        </p:txBody>
      </p:sp>
      <p:graphicFrame>
        <p:nvGraphicFramePr>
          <p:cNvPr id="17410" name="Object 6">
            <a:extLst>
              <a:ext uri="{FF2B5EF4-FFF2-40B4-BE49-F238E27FC236}">
                <a16:creationId xmlns:a16="http://schemas.microsoft.com/office/drawing/2014/main" id="{4FCF03F6-9AFF-124B-AB8A-7B53D4791810}"/>
              </a:ext>
            </a:extLst>
          </p:cNvPr>
          <p:cNvGraphicFramePr>
            <a:graphicFrameLocks noChangeAspect="1"/>
          </p:cNvGraphicFramePr>
          <p:nvPr/>
        </p:nvGraphicFramePr>
        <p:xfrm>
          <a:off x="2359026" y="1760538"/>
          <a:ext cx="7737475" cy="4462462"/>
        </p:xfrm>
        <a:graphic>
          <a:graphicData uri="http://schemas.openxmlformats.org/presentationml/2006/ole">
            <mc:AlternateContent xmlns:mc="http://schemas.openxmlformats.org/markup-compatibility/2006">
              <mc:Choice xmlns:v="urn:schemas-microsoft-com:vml" Requires="v">
                <p:oleObj spid="_x0000_s139311" name="Image" r:id="rId4" imgW="7708900" imgH="4445000" progId="">
                  <p:embed/>
                </p:oleObj>
              </mc:Choice>
              <mc:Fallback>
                <p:oleObj name="Image" r:id="rId4" imgW="7708900" imgH="4445000" progId="">
                  <p:embed/>
                  <p:pic>
                    <p:nvPicPr>
                      <p:cNvPr id="17410" name="Object 6">
                        <a:extLst>
                          <a:ext uri="{FF2B5EF4-FFF2-40B4-BE49-F238E27FC236}">
                            <a16:creationId xmlns:a16="http://schemas.microsoft.com/office/drawing/2014/main" id="{4FCF03F6-9AFF-124B-AB8A-7B53D4791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026" y="1760538"/>
                        <a:ext cx="7737475"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7">
            <a:extLst>
              <a:ext uri="{FF2B5EF4-FFF2-40B4-BE49-F238E27FC236}">
                <a16:creationId xmlns:a16="http://schemas.microsoft.com/office/drawing/2014/main" id="{304A8677-38EB-C444-8AB6-13735B063E08}"/>
              </a:ext>
            </a:extLst>
          </p:cNvPr>
          <p:cNvSpPr>
            <a:spLocks noChangeArrowheads="1"/>
          </p:cNvSpPr>
          <p:nvPr/>
        </p:nvSpPr>
        <p:spPr bwMode="auto">
          <a:xfrm>
            <a:off x="2792413" y="1973264"/>
            <a:ext cx="647700" cy="168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6" name="Rectangle 5">
            <a:extLst>
              <a:ext uri="{FF2B5EF4-FFF2-40B4-BE49-F238E27FC236}">
                <a16:creationId xmlns:a16="http://schemas.microsoft.com/office/drawing/2014/main" id="{4FD44C0E-5BD6-0949-88C8-1FF9BF3D7217}"/>
              </a:ext>
            </a:extLst>
          </p:cNvPr>
          <p:cNvSpPr txBox="1">
            <a:spLocks noChangeArrowheads="1"/>
          </p:cNvSpPr>
          <p:nvPr/>
        </p:nvSpPr>
        <p:spPr>
          <a:xfrm>
            <a:off x="2992583" y="579438"/>
            <a:ext cx="73152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AU" altLang="en-US" sz="3200" dirty="0"/>
              <a:t>Does this patient have glaucoma? (2)</a:t>
            </a:r>
          </a:p>
        </p:txBody>
      </p:sp>
      <p:sp>
        <p:nvSpPr>
          <p:cNvPr id="7" name="Text Box 26">
            <a:extLst>
              <a:ext uri="{FF2B5EF4-FFF2-40B4-BE49-F238E27FC236}">
                <a16:creationId xmlns:a16="http://schemas.microsoft.com/office/drawing/2014/main" id="{1AA2D541-6F00-BE4F-A792-CD988C94728C}"/>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9989"/>
                                        </p:tgtEl>
                                        <p:attrNameLst>
                                          <p:attrName>style.visibility</p:attrName>
                                        </p:attrNameLst>
                                      </p:cBhvr>
                                      <p:to>
                                        <p:strVal val="visible"/>
                                      </p:to>
                                    </p:set>
                                    <p:animEffect transition="in" filter="dissolve">
                                      <p:cBhvr>
                                        <p:cTn id="7" dur="500"/>
                                        <p:tgtEl>
                                          <p:spTgt spid="144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98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a:extLst>
              <a:ext uri="{FF2B5EF4-FFF2-40B4-BE49-F238E27FC236}">
                <a16:creationId xmlns:a16="http://schemas.microsoft.com/office/drawing/2014/main" id="{90F2C8F9-DE09-9B43-A314-9E7EBD3E78ED}"/>
              </a:ext>
            </a:extLst>
          </p:cNvPr>
          <p:cNvSpPr>
            <a:spLocks noGrp="1" noChangeArrowheads="1"/>
          </p:cNvSpPr>
          <p:nvPr>
            <p:ph type="title" idx="4294967295"/>
          </p:nvPr>
        </p:nvSpPr>
        <p:spPr>
          <a:xfrm>
            <a:off x="0" y="452438"/>
            <a:ext cx="9404350" cy="1400175"/>
          </a:xfrm>
        </p:spPr>
        <p:txBody>
          <a:bodyPr/>
          <a:lstStyle/>
          <a:p>
            <a:pPr eaLnBrk="1" hangingPunct="1"/>
            <a:r>
              <a:rPr lang="en-US" altLang="en-US"/>
              <a:t>Questions</a:t>
            </a:r>
          </a:p>
        </p:txBody>
      </p:sp>
      <p:sp>
        <p:nvSpPr>
          <p:cNvPr id="75779" name="Rectangle 5">
            <a:extLst>
              <a:ext uri="{FF2B5EF4-FFF2-40B4-BE49-F238E27FC236}">
                <a16:creationId xmlns:a16="http://schemas.microsoft.com/office/drawing/2014/main" id="{8B7866D6-4487-3B4B-8FF7-E7CF1626CF72}"/>
              </a:ext>
            </a:extLst>
          </p:cNvPr>
          <p:cNvSpPr>
            <a:spLocks noGrp="1" noChangeArrowheads="1"/>
          </p:cNvSpPr>
          <p:nvPr>
            <p:ph type="body" idx="4294967295"/>
          </p:nvPr>
        </p:nvSpPr>
        <p:spPr>
          <a:xfrm>
            <a:off x="6234544" y="2052638"/>
            <a:ext cx="5708074" cy="4195762"/>
          </a:xfrm>
        </p:spPr>
        <p:txBody>
          <a:bodyPr>
            <a:normAutofit/>
          </a:bodyPr>
          <a:lstStyle/>
          <a:p>
            <a:pPr eaLnBrk="1" hangingPunct="1">
              <a:lnSpc>
                <a:spcPct val="150000"/>
              </a:lnSpc>
              <a:buFont typeface="Wingdings" pitchFamily="2" charset="2"/>
              <a:buChar char="ü"/>
            </a:pPr>
            <a:r>
              <a:rPr lang="en-US" altLang="en-US" sz="3200" dirty="0"/>
              <a:t>Is there a field defect?</a:t>
            </a:r>
          </a:p>
          <a:p>
            <a:pPr eaLnBrk="1" hangingPunct="1">
              <a:lnSpc>
                <a:spcPct val="150000"/>
              </a:lnSpc>
              <a:buFont typeface="Wingdings" pitchFamily="2" charset="2"/>
              <a:buChar char="ü"/>
            </a:pPr>
            <a:r>
              <a:rPr lang="en-US" altLang="en-US" sz="3200" dirty="0"/>
              <a:t>Is it due to glaucoma?</a:t>
            </a:r>
          </a:p>
          <a:p>
            <a:pPr marL="457200" indent="-457200" eaLnBrk="1" hangingPunct="1">
              <a:lnSpc>
                <a:spcPct val="150000"/>
              </a:lnSpc>
              <a:buFont typeface="Arial" panose="020B0604020202020204" pitchFamily="34" charset="0"/>
              <a:buChar char="•"/>
            </a:pPr>
            <a:r>
              <a:rPr lang="en-US" altLang="en-US" sz="3200" dirty="0">
                <a:solidFill>
                  <a:srgbClr val="FFFF00"/>
                </a:solidFill>
              </a:rPr>
              <a:t>Is the defect progressing?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EAC69D6-3765-5648-9CFE-3FB0CF19F404}"/>
              </a:ext>
            </a:extLst>
          </p:cNvPr>
          <p:cNvSpPr>
            <a:spLocks noGrp="1" noChangeArrowheads="1"/>
          </p:cNvSpPr>
          <p:nvPr>
            <p:ph type="title" idx="4294967295"/>
          </p:nvPr>
        </p:nvSpPr>
        <p:spPr>
          <a:xfrm>
            <a:off x="3103418" y="359707"/>
            <a:ext cx="9404350" cy="1400175"/>
          </a:xfrm>
        </p:spPr>
        <p:txBody>
          <a:bodyPr/>
          <a:lstStyle/>
          <a:p>
            <a:r>
              <a:rPr lang="en-GB" altLang="en-US" dirty="0"/>
              <a:t>Visual field progression</a:t>
            </a:r>
          </a:p>
        </p:txBody>
      </p:sp>
      <p:sp>
        <p:nvSpPr>
          <p:cNvPr id="76803" name="Rectangle 3">
            <a:extLst>
              <a:ext uri="{FF2B5EF4-FFF2-40B4-BE49-F238E27FC236}">
                <a16:creationId xmlns:a16="http://schemas.microsoft.com/office/drawing/2014/main" id="{460B8B64-11F6-C44F-888A-EC1583AEDCA1}"/>
              </a:ext>
            </a:extLst>
          </p:cNvPr>
          <p:cNvSpPr>
            <a:spLocks noGrp="1" noChangeArrowheads="1"/>
          </p:cNvSpPr>
          <p:nvPr>
            <p:ph type="body" idx="4294967295"/>
          </p:nvPr>
        </p:nvSpPr>
        <p:spPr>
          <a:xfrm>
            <a:off x="1119404" y="1759882"/>
            <a:ext cx="9953192" cy="3956340"/>
          </a:xfrm>
          <a:solidFill>
            <a:srgbClr val="040D86"/>
          </a:solidFill>
        </p:spPr>
        <p:txBody>
          <a:bodyPr>
            <a:noAutofit/>
          </a:bodyPr>
          <a:lstStyle/>
          <a:p>
            <a:pPr marL="457200" indent="-457200">
              <a:lnSpc>
                <a:spcPct val="130000"/>
              </a:lnSpc>
              <a:buFont typeface="Arial" panose="020B0604020202020204" pitchFamily="34" charset="0"/>
              <a:buChar char="•"/>
            </a:pPr>
            <a:r>
              <a:rPr lang="en-GB" altLang="en-US" dirty="0"/>
              <a:t>Field progression is characterised by:</a:t>
            </a:r>
          </a:p>
          <a:p>
            <a:pPr marL="914400" lvl="1" indent="-457200">
              <a:lnSpc>
                <a:spcPct val="130000"/>
              </a:lnSpc>
              <a:buFont typeface="Arial" panose="020B0604020202020204" pitchFamily="34" charset="0"/>
              <a:buChar char="•"/>
            </a:pPr>
            <a:r>
              <a:rPr lang="en-GB" altLang="en-US" sz="2800" dirty="0"/>
              <a:t>widening or deepening of an existing scotoma</a:t>
            </a:r>
          </a:p>
          <a:p>
            <a:pPr marL="914400" lvl="1" indent="-457200">
              <a:lnSpc>
                <a:spcPct val="130000"/>
              </a:lnSpc>
              <a:buFont typeface="Arial" panose="020B0604020202020204" pitchFamily="34" charset="0"/>
              <a:buChar char="•"/>
            </a:pPr>
            <a:r>
              <a:rPr lang="en-GB" altLang="en-US" sz="2800" dirty="0"/>
              <a:t>development of a new glaucomatous scotoma</a:t>
            </a:r>
          </a:p>
          <a:p>
            <a:pPr marL="914400" lvl="1" indent="-457200">
              <a:lnSpc>
                <a:spcPct val="130000"/>
              </a:lnSpc>
              <a:buFont typeface="Arial" panose="020B0604020202020204" pitchFamily="34" charset="0"/>
              <a:buChar char="•"/>
            </a:pPr>
            <a:r>
              <a:rPr lang="en-GB" altLang="en-US" sz="2800" dirty="0"/>
              <a:t>occasionally, generalised field depression</a:t>
            </a:r>
          </a:p>
          <a:p>
            <a:pPr marL="457200" indent="-457200">
              <a:lnSpc>
                <a:spcPct val="130000"/>
              </a:lnSpc>
              <a:spcBef>
                <a:spcPts val="1800"/>
              </a:spcBef>
              <a:buFont typeface="Arial" panose="020B0604020202020204" pitchFamily="34" charset="0"/>
              <a:buChar char="•"/>
            </a:pPr>
            <a:r>
              <a:rPr lang="en-GB" altLang="en-US" dirty="0"/>
              <a:t>Fluctuation in sensitivity is common and is not usually due to GON progression</a:t>
            </a:r>
          </a:p>
        </p:txBody>
      </p:sp>
      <p:sp>
        <p:nvSpPr>
          <p:cNvPr id="76805" name="Text Box 5">
            <a:extLst>
              <a:ext uri="{FF2B5EF4-FFF2-40B4-BE49-F238E27FC236}">
                <a16:creationId xmlns:a16="http://schemas.microsoft.com/office/drawing/2014/main" id="{E0EDA380-185A-FB4A-AF48-9011BA4A6474}"/>
              </a:ext>
            </a:extLst>
          </p:cNvPr>
          <p:cNvSpPr txBox="1">
            <a:spLocks noChangeArrowheads="1"/>
          </p:cNvSpPr>
          <p:nvPr/>
        </p:nvSpPr>
        <p:spPr bwMode="auto">
          <a:xfrm>
            <a:off x="1487921" y="6217238"/>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0013" indent="-100013"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800" dirty="0">
                <a:solidFill>
                  <a:schemeClr val="bg1"/>
                </a:solidFill>
              </a:rPr>
              <a:t>GON, glaucomatous optic neuropathy.</a:t>
            </a:r>
            <a:endParaRPr lang="en-AU" altLang="en-US" sz="1800" dirty="0">
              <a:solidFill>
                <a:schemeClr val="bg1"/>
              </a:solidFill>
            </a:endParaRPr>
          </a:p>
        </p:txBody>
      </p:sp>
      <p:sp>
        <p:nvSpPr>
          <p:cNvPr id="6" name="Text Box 5">
            <a:extLst>
              <a:ext uri="{FF2B5EF4-FFF2-40B4-BE49-F238E27FC236}">
                <a16:creationId xmlns:a16="http://schemas.microsoft.com/office/drawing/2014/main" id="{91F6D83B-F880-1545-B802-2BA87CDBDBEA}"/>
              </a:ext>
            </a:extLst>
          </p:cNvPr>
          <p:cNvSpPr txBox="1">
            <a:spLocks noChangeArrowheads="1"/>
          </p:cNvSpPr>
          <p:nvPr/>
        </p:nvSpPr>
        <p:spPr bwMode="auto">
          <a:xfrm>
            <a:off x="5997944" y="6339891"/>
            <a:ext cx="4522393" cy="289310"/>
          </a:xfrm>
          <a:prstGeom prst="rect">
            <a:avLst/>
          </a:prstGeom>
          <a:solidFill>
            <a:schemeClr val="bg1"/>
          </a:solidFill>
          <a:ln>
            <a:noFill/>
          </a:ln>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US" altLang="en-US" sz="1600" i="1" dirty="0"/>
              <a:t>Asia Pacific Glaucoma Guidelines 3</a:t>
            </a:r>
            <a:r>
              <a:rPr lang="en-US" altLang="en-US" sz="1600" i="1" baseline="30000" dirty="0"/>
              <a:t>rd</a:t>
            </a:r>
            <a:r>
              <a:rPr lang="en-US" altLang="en-US" sz="1600" i="1" dirty="0"/>
              <a:t> ed. </a:t>
            </a:r>
            <a:r>
              <a:rPr lang="en-US" altLang="en-US" sz="1600" dirty="0"/>
              <a:t>2016.</a:t>
            </a:r>
            <a:endParaRPr lang="en-US" altLang="en-US" sz="18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16B4AE-2775-5A44-977E-8495E8BE9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5866" y="3360223"/>
            <a:ext cx="2335022" cy="2700815"/>
          </a:xfrm>
          <a:prstGeom prst="rect">
            <a:avLst/>
          </a:prstGeom>
        </p:spPr>
      </p:pic>
      <p:sp>
        <p:nvSpPr>
          <p:cNvPr id="77826" name="Rectangle 4">
            <a:extLst>
              <a:ext uri="{FF2B5EF4-FFF2-40B4-BE49-F238E27FC236}">
                <a16:creationId xmlns:a16="http://schemas.microsoft.com/office/drawing/2014/main" id="{AB09EC46-6557-A84D-90E8-89105C69A87B}"/>
              </a:ext>
            </a:extLst>
          </p:cNvPr>
          <p:cNvSpPr>
            <a:spLocks noGrp="1" noChangeArrowheads="1"/>
          </p:cNvSpPr>
          <p:nvPr>
            <p:ph type="title" idx="4294967295"/>
          </p:nvPr>
        </p:nvSpPr>
        <p:spPr>
          <a:xfrm>
            <a:off x="3976255" y="0"/>
            <a:ext cx="6068290" cy="1400175"/>
          </a:xfrm>
        </p:spPr>
        <p:txBody>
          <a:bodyPr/>
          <a:lstStyle/>
          <a:p>
            <a:pPr eaLnBrk="1" hangingPunct="1"/>
            <a:r>
              <a:rPr lang="en-US" altLang="en-US" dirty="0"/>
              <a:t>Detecting progression</a:t>
            </a:r>
          </a:p>
        </p:txBody>
      </p:sp>
      <p:sp>
        <p:nvSpPr>
          <p:cNvPr id="77827" name="Rectangle 5">
            <a:extLst>
              <a:ext uri="{FF2B5EF4-FFF2-40B4-BE49-F238E27FC236}">
                <a16:creationId xmlns:a16="http://schemas.microsoft.com/office/drawing/2014/main" id="{CBB96094-7882-0441-9203-08279BF0624F}"/>
              </a:ext>
            </a:extLst>
          </p:cNvPr>
          <p:cNvSpPr>
            <a:spLocks noGrp="1" noChangeArrowheads="1"/>
          </p:cNvSpPr>
          <p:nvPr>
            <p:ph type="body" idx="4294967295"/>
          </p:nvPr>
        </p:nvSpPr>
        <p:spPr>
          <a:xfrm>
            <a:off x="7281797" y="1312972"/>
            <a:ext cx="4910203" cy="4797569"/>
          </a:xfrm>
        </p:spPr>
        <p:txBody>
          <a:bodyPr>
            <a:normAutofit/>
          </a:bodyPr>
          <a:lstStyle/>
          <a:p>
            <a:pPr marL="457200" indent="-457200" eaLnBrk="1" hangingPunct="1">
              <a:lnSpc>
                <a:spcPct val="130000"/>
              </a:lnSpc>
              <a:buFont typeface="Arial" panose="020B0604020202020204" pitchFamily="34" charset="0"/>
              <a:buChar char="•"/>
            </a:pPr>
            <a:r>
              <a:rPr lang="en-US" altLang="en-US" sz="3000" dirty="0"/>
              <a:t>Is the defect progressing?</a:t>
            </a:r>
          </a:p>
          <a:p>
            <a:pPr marL="800100" lvl="1" indent="-342900" eaLnBrk="1" hangingPunct="1">
              <a:lnSpc>
                <a:spcPct val="130000"/>
              </a:lnSpc>
              <a:buFontTx/>
              <a:buChar char="-"/>
            </a:pPr>
            <a:r>
              <a:rPr lang="en-US" altLang="en-US" sz="2600" dirty="0"/>
              <a:t>Compare to selected baseline</a:t>
            </a:r>
          </a:p>
          <a:p>
            <a:pPr marL="800100" lvl="1" indent="-342900" eaLnBrk="1" hangingPunct="1">
              <a:lnSpc>
                <a:spcPct val="130000"/>
              </a:lnSpc>
              <a:buFontTx/>
              <a:buChar char="-"/>
            </a:pPr>
            <a:r>
              <a:rPr lang="en-US" altLang="en-US" sz="2600" dirty="0"/>
              <a:t>Discard learning fields from baseline</a:t>
            </a:r>
          </a:p>
          <a:p>
            <a:pPr marL="800100" lvl="1" indent="-342900" eaLnBrk="1" hangingPunct="1">
              <a:lnSpc>
                <a:spcPct val="130000"/>
              </a:lnSpc>
              <a:buFontTx/>
              <a:buChar char="-"/>
            </a:pPr>
            <a:r>
              <a:rPr lang="en-US" altLang="en-US" sz="2600" dirty="0" err="1"/>
              <a:t>Recognise</a:t>
            </a:r>
            <a:r>
              <a:rPr lang="en-US" altLang="en-US" sz="2600" dirty="0"/>
              <a:t> ‘false’ progression</a:t>
            </a:r>
          </a:p>
        </p:txBody>
      </p:sp>
      <p:sp>
        <p:nvSpPr>
          <p:cNvPr id="6" name="Text Box 26">
            <a:extLst>
              <a:ext uri="{FF2B5EF4-FFF2-40B4-BE49-F238E27FC236}">
                <a16:creationId xmlns:a16="http://schemas.microsoft.com/office/drawing/2014/main" id="{C91F7995-A10C-074C-8487-9C9BD216F46E}"/>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pic>
        <p:nvPicPr>
          <p:cNvPr id="9" name="Picture 8">
            <a:extLst>
              <a:ext uri="{FF2B5EF4-FFF2-40B4-BE49-F238E27FC236}">
                <a16:creationId xmlns:a16="http://schemas.microsoft.com/office/drawing/2014/main" id="{F3A8DDE4-E571-4E48-A20B-02B948CFAE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96093" y="2346840"/>
            <a:ext cx="2335021" cy="2634817"/>
          </a:xfrm>
          <a:prstGeom prst="rect">
            <a:avLst/>
          </a:prstGeom>
        </p:spPr>
      </p:pic>
      <p:pic>
        <p:nvPicPr>
          <p:cNvPr id="7" name="Picture 6">
            <a:extLst>
              <a:ext uri="{FF2B5EF4-FFF2-40B4-BE49-F238E27FC236}">
                <a16:creationId xmlns:a16="http://schemas.microsoft.com/office/drawing/2014/main" id="{67302EA8-E8DD-674C-9923-7310AF485E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080" y="1400175"/>
            <a:ext cx="2249638" cy="2634816"/>
          </a:xfrm>
          <a:prstGeom prst="rect">
            <a:avLst/>
          </a:prstGeom>
        </p:spPr>
      </p:pic>
      <p:sp>
        <p:nvSpPr>
          <p:cNvPr id="8" name="TextBox 7">
            <a:extLst>
              <a:ext uri="{FF2B5EF4-FFF2-40B4-BE49-F238E27FC236}">
                <a16:creationId xmlns:a16="http://schemas.microsoft.com/office/drawing/2014/main" id="{893771D4-CE83-F342-B783-7B49D9DFB3B8}"/>
              </a:ext>
            </a:extLst>
          </p:cNvPr>
          <p:cNvSpPr txBox="1"/>
          <p:nvPr/>
        </p:nvSpPr>
        <p:spPr>
          <a:xfrm>
            <a:off x="1497887" y="6222893"/>
            <a:ext cx="9612700" cy="523220"/>
          </a:xfrm>
          <a:prstGeom prst="rect">
            <a:avLst/>
          </a:prstGeom>
          <a:noFill/>
        </p:spPr>
        <p:txBody>
          <a:bodyPr wrap="square" rtlCol="0">
            <a:spAutoFit/>
          </a:bodyPr>
          <a:lstStyle/>
          <a:p>
            <a:r>
              <a:rPr lang="en-AU" altLang="en-US" sz="2800" dirty="0">
                <a:solidFill>
                  <a:srgbClr val="FFFF00"/>
                </a:solidFill>
              </a:rPr>
              <a:t>For more information, see </a:t>
            </a:r>
            <a:r>
              <a:rPr lang="en-AU" altLang="en-US" sz="2800" i="1" dirty="0">
                <a:solidFill>
                  <a:srgbClr val="FFFF00"/>
                </a:solidFill>
              </a:rPr>
              <a:t>Module 9:</a:t>
            </a:r>
            <a:r>
              <a:rPr lang="en-AU" altLang="en-US" sz="2800" dirty="0">
                <a:solidFill>
                  <a:srgbClr val="FFFF00"/>
                </a:solidFill>
              </a:rPr>
              <a:t> </a:t>
            </a:r>
            <a:r>
              <a:rPr lang="en-AU" altLang="en-US" sz="2800" i="1" dirty="0">
                <a:solidFill>
                  <a:srgbClr val="FFFF00"/>
                </a:solidFill>
              </a:rPr>
              <a:t>Monitoring for progression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436249-A8CC-BD4B-87CC-93D10F93463D}"/>
              </a:ext>
            </a:extLst>
          </p:cNvPr>
          <p:cNvSpPr txBox="1">
            <a:spLocks noChangeArrowheads="1"/>
          </p:cNvSpPr>
          <p:nvPr/>
        </p:nvSpPr>
        <p:spPr>
          <a:xfrm>
            <a:off x="422052" y="-24135"/>
            <a:ext cx="9093907" cy="11434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altLang="en-US" sz="2800" dirty="0"/>
              <a:t>Detecting progression:</a:t>
            </a:r>
          </a:p>
          <a:p>
            <a:pPr>
              <a:lnSpc>
                <a:spcPct val="100000"/>
              </a:lnSpc>
            </a:pPr>
            <a:r>
              <a:rPr lang="en-US" altLang="en-US" sz="2800" dirty="0"/>
              <a:t>Humphrey Guided Progression Analysis (GPA)</a:t>
            </a:r>
          </a:p>
        </p:txBody>
      </p:sp>
      <p:pic>
        <p:nvPicPr>
          <p:cNvPr id="4" name="Picture 3">
            <a:extLst>
              <a:ext uri="{FF2B5EF4-FFF2-40B4-BE49-F238E27FC236}">
                <a16:creationId xmlns:a16="http://schemas.microsoft.com/office/drawing/2014/main" id="{39C9EDC0-5E1D-0C44-BE5B-28137F903D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7836" y="1021945"/>
            <a:ext cx="4075060" cy="5794100"/>
          </a:xfrm>
          <a:prstGeom prst="rect">
            <a:avLst/>
          </a:prstGeom>
        </p:spPr>
      </p:pic>
      <p:sp>
        <p:nvSpPr>
          <p:cNvPr id="5" name="TextBox 4">
            <a:extLst>
              <a:ext uri="{FF2B5EF4-FFF2-40B4-BE49-F238E27FC236}">
                <a16:creationId xmlns:a16="http://schemas.microsoft.com/office/drawing/2014/main" id="{0A0BA311-25FC-6641-BB72-6300BF446F56}"/>
              </a:ext>
            </a:extLst>
          </p:cNvPr>
          <p:cNvSpPr txBox="1"/>
          <p:nvPr/>
        </p:nvSpPr>
        <p:spPr>
          <a:xfrm>
            <a:off x="6027650" y="1825132"/>
            <a:ext cx="3258998" cy="400110"/>
          </a:xfrm>
          <a:prstGeom prst="rect">
            <a:avLst/>
          </a:prstGeom>
          <a:noFill/>
          <a:ln>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Baseline exams</a:t>
            </a:r>
          </a:p>
        </p:txBody>
      </p:sp>
      <p:sp>
        <p:nvSpPr>
          <p:cNvPr id="6" name="TextBox 5">
            <a:extLst>
              <a:ext uri="{FF2B5EF4-FFF2-40B4-BE49-F238E27FC236}">
                <a16:creationId xmlns:a16="http://schemas.microsoft.com/office/drawing/2014/main" id="{933A854F-E07B-EB43-86F6-C6CC0000BCFE}"/>
              </a:ext>
            </a:extLst>
          </p:cNvPr>
          <p:cNvSpPr txBox="1"/>
          <p:nvPr/>
        </p:nvSpPr>
        <p:spPr>
          <a:xfrm>
            <a:off x="6573904" y="2995139"/>
            <a:ext cx="3317381" cy="1323439"/>
          </a:xfrm>
          <a:prstGeom prst="rect">
            <a:avLst/>
          </a:prstGeom>
          <a:noFill/>
          <a:ln>
            <a:noFill/>
          </a:ln>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Rate of progression: trend analysis of patient’s overall visual field history </a:t>
            </a:r>
            <a:r>
              <a:rPr lang="en-US" sz="2000" b="1" dirty="0">
                <a:solidFill>
                  <a:srgbClr val="FFFF00"/>
                </a:solidFill>
                <a:latin typeface="Arial" panose="020B0604020202020204" pitchFamily="34" charset="0"/>
                <a:cs typeface="Arial" panose="020B0604020202020204" pitchFamily="34" charset="0"/>
              </a:rPr>
              <a:t>(Trend analysis)</a:t>
            </a:r>
          </a:p>
        </p:txBody>
      </p:sp>
      <p:sp>
        <p:nvSpPr>
          <p:cNvPr id="7" name="TextBox 6">
            <a:extLst>
              <a:ext uri="{FF2B5EF4-FFF2-40B4-BE49-F238E27FC236}">
                <a16:creationId xmlns:a16="http://schemas.microsoft.com/office/drawing/2014/main" id="{80C43E90-DCBA-B549-B461-D62751E66844}"/>
              </a:ext>
            </a:extLst>
          </p:cNvPr>
          <p:cNvSpPr txBox="1"/>
          <p:nvPr/>
        </p:nvSpPr>
        <p:spPr>
          <a:xfrm>
            <a:off x="6573904" y="4799198"/>
            <a:ext cx="3317381" cy="1015663"/>
          </a:xfrm>
          <a:prstGeom prst="rect">
            <a:avLst/>
          </a:prstGeom>
          <a:noFill/>
          <a:ln>
            <a:noFill/>
          </a:ln>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Current VF summary including GPA alert </a:t>
            </a:r>
            <a:r>
              <a:rPr lang="en-US" sz="2000" b="1" dirty="0">
                <a:solidFill>
                  <a:srgbClr val="FFFF00"/>
                </a:solidFill>
                <a:latin typeface="Arial" panose="020B0604020202020204" pitchFamily="34" charset="0"/>
                <a:cs typeface="Arial" panose="020B0604020202020204" pitchFamily="34" charset="0"/>
              </a:rPr>
              <a:t>(Event analysis)</a:t>
            </a:r>
          </a:p>
        </p:txBody>
      </p:sp>
      <p:sp>
        <p:nvSpPr>
          <p:cNvPr id="8" name="AutoShape 7">
            <a:extLst>
              <a:ext uri="{FF2B5EF4-FFF2-40B4-BE49-F238E27FC236}">
                <a16:creationId xmlns:a16="http://schemas.microsoft.com/office/drawing/2014/main" id="{87E84843-37DE-9343-90F9-3799FE2EC645}"/>
              </a:ext>
            </a:extLst>
          </p:cNvPr>
          <p:cNvSpPr>
            <a:spLocks/>
          </p:cNvSpPr>
          <p:nvPr/>
        </p:nvSpPr>
        <p:spPr bwMode="auto">
          <a:xfrm flipH="1">
            <a:off x="6096000" y="1556875"/>
            <a:ext cx="304800" cy="936625"/>
          </a:xfrm>
          <a:prstGeom prst="leftBrace">
            <a:avLst>
              <a:gd name="adj1" fmla="val 27936"/>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7">
            <a:extLst>
              <a:ext uri="{FF2B5EF4-FFF2-40B4-BE49-F238E27FC236}">
                <a16:creationId xmlns:a16="http://schemas.microsoft.com/office/drawing/2014/main" id="{931F1B9B-DBD1-6944-B0CF-AE655862C757}"/>
              </a:ext>
            </a:extLst>
          </p:cNvPr>
          <p:cNvSpPr>
            <a:spLocks/>
          </p:cNvSpPr>
          <p:nvPr/>
        </p:nvSpPr>
        <p:spPr bwMode="auto">
          <a:xfrm flipH="1">
            <a:off x="6096000" y="2795997"/>
            <a:ext cx="304800" cy="1522581"/>
          </a:xfrm>
          <a:prstGeom prst="leftBrace">
            <a:avLst>
              <a:gd name="adj1" fmla="val 27936"/>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7">
            <a:extLst>
              <a:ext uri="{FF2B5EF4-FFF2-40B4-BE49-F238E27FC236}">
                <a16:creationId xmlns:a16="http://schemas.microsoft.com/office/drawing/2014/main" id="{0000ADAB-0941-484D-A7FC-1A4398FB4FF8}"/>
              </a:ext>
            </a:extLst>
          </p:cNvPr>
          <p:cNvSpPr>
            <a:spLocks/>
          </p:cNvSpPr>
          <p:nvPr/>
        </p:nvSpPr>
        <p:spPr bwMode="auto">
          <a:xfrm flipH="1">
            <a:off x="6083487" y="4510007"/>
            <a:ext cx="304800" cy="1304854"/>
          </a:xfrm>
          <a:prstGeom prst="leftBrace">
            <a:avLst>
              <a:gd name="adj1" fmla="val 27936"/>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26">
            <a:extLst>
              <a:ext uri="{FF2B5EF4-FFF2-40B4-BE49-F238E27FC236}">
                <a16:creationId xmlns:a16="http://schemas.microsoft.com/office/drawing/2014/main" id="{E3CFC48E-7186-9D45-B52F-AFF350854EDE}"/>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extLst>
      <p:ext uri="{BB962C8B-B14F-4D97-AF65-F5344CB8AC3E}">
        <p14:creationId xmlns:p14="http://schemas.microsoft.com/office/powerpoint/2010/main" val="369145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C75BE720-03BD-FF44-B5D5-A2C1CAD5CC7D}"/>
              </a:ext>
            </a:extLst>
          </p:cNvPr>
          <p:cNvSpPr>
            <a:spLocks noGrp="1" noChangeArrowheads="1"/>
          </p:cNvSpPr>
          <p:nvPr>
            <p:ph type="title" idx="4294967295"/>
          </p:nvPr>
        </p:nvSpPr>
        <p:spPr>
          <a:xfrm>
            <a:off x="702365" y="425934"/>
            <a:ext cx="9404350" cy="1400175"/>
          </a:xfrm>
        </p:spPr>
        <p:txBody>
          <a:bodyPr/>
          <a:lstStyle/>
          <a:p>
            <a:pPr algn="ctr" eaLnBrk="1" hangingPunct="1"/>
            <a:r>
              <a:rPr lang="en-US" altLang="en-US" dirty="0"/>
              <a:t>Perimeter logic (1)</a:t>
            </a:r>
          </a:p>
        </p:txBody>
      </p:sp>
      <p:sp>
        <p:nvSpPr>
          <p:cNvPr id="6" name="Rectangle 5">
            <a:extLst>
              <a:ext uri="{FF2B5EF4-FFF2-40B4-BE49-F238E27FC236}">
                <a16:creationId xmlns:a16="http://schemas.microsoft.com/office/drawing/2014/main" id="{08BBCD0A-1550-B941-A6E2-E884456EC394}"/>
              </a:ext>
            </a:extLst>
          </p:cNvPr>
          <p:cNvSpPr txBox="1">
            <a:spLocks noChangeArrowheads="1"/>
          </p:cNvSpPr>
          <p:nvPr/>
        </p:nvSpPr>
        <p:spPr>
          <a:xfrm>
            <a:off x="1159564" y="1838429"/>
            <a:ext cx="9727095" cy="3407258"/>
          </a:xfrm>
          <a:prstGeom prst="rect">
            <a:avLst/>
          </a:prstGeom>
          <a:solidFill>
            <a:srgbClr val="040D86"/>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buFont typeface="Arial" panose="020B0604020202020204" pitchFamily="34" charset="0"/>
              <a:buChar char="•"/>
            </a:pPr>
            <a:r>
              <a:rPr lang="en-US" altLang="en-US" sz="3200"/>
              <a:t>Sensitivity determined at each location</a:t>
            </a:r>
          </a:p>
          <a:p>
            <a:pPr marL="514350" indent="-514350">
              <a:lnSpc>
                <a:spcPct val="150000"/>
              </a:lnSpc>
              <a:buFont typeface="Arial" panose="020B0604020202020204" pitchFamily="34" charset="0"/>
              <a:buChar char="•"/>
            </a:pPr>
            <a:r>
              <a:rPr lang="en-US" altLang="en-US" sz="3200"/>
              <a:t>Normal range developed</a:t>
            </a:r>
          </a:p>
          <a:p>
            <a:pPr marL="514350" indent="-514350">
              <a:lnSpc>
                <a:spcPct val="150000"/>
              </a:lnSpc>
              <a:buFont typeface="Arial" panose="020B0604020202020204" pitchFamily="34" charset="0"/>
              <a:buChar char="•"/>
            </a:pPr>
            <a:r>
              <a:rPr lang="en-US" altLang="en-US" sz="3200"/>
              <a:t>Normal range is arbitrary</a:t>
            </a:r>
          </a:p>
          <a:p>
            <a:pPr lvl="1">
              <a:lnSpc>
                <a:spcPct val="150000"/>
              </a:lnSpc>
            </a:pPr>
            <a:r>
              <a:rPr lang="en-US" altLang="en-US" sz="3000"/>
              <a:t>- Includes the values of 95% of the normal population  </a:t>
            </a:r>
            <a:endParaRPr lang="en-US" altLang="en-US" sz="3000" dirty="0"/>
          </a:p>
        </p:txBody>
      </p:sp>
      <p:sp>
        <p:nvSpPr>
          <p:cNvPr id="7" name="Text Box 26">
            <a:extLst>
              <a:ext uri="{FF2B5EF4-FFF2-40B4-BE49-F238E27FC236}">
                <a16:creationId xmlns:a16="http://schemas.microsoft.com/office/drawing/2014/main" id="{5A72A035-B242-9E47-8EFF-E1E0C3B24A4A}"/>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a:solidFill>
                  <a:schemeClr val="bg1"/>
                </a:solidFill>
                <a:latin typeface="Arial" charset="0"/>
              </a:rPr>
              <a:t>© Thomas R</a:t>
            </a:r>
            <a:endParaRPr lang="en-US" sz="1400">
              <a:solidFill>
                <a:schemeClr val="bg1"/>
              </a:solidFill>
              <a:latin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A4D37-0C34-524B-956C-D2B2DFECE97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996" y="290079"/>
            <a:ext cx="9736317" cy="6189849"/>
          </a:xfrm>
          <a:prstGeom prst="rect">
            <a:avLst/>
          </a:prstGeom>
        </p:spPr>
      </p:pic>
      <p:sp>
        <p:nvSpPr>
          <p:cNvPr id="12" name="Text Box 26">
            <a:extLst>
              <a:ext uri="{FF2B5EF4-FFF2-40B4-BE49-F238E27FC236}">
                <a16:creationId xmlns:a16="http://schemas.microsoft.com/office/drawing/2014/main" id="{1CCF1EA4-96F0-6A48-87FD-999BB06E2932}"/>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extLst>
      <p:ext uri="{BB962C8B-B14F-4D97-AF65-F5344CB8AC3E}">
        <p14:creationId xmlns:p14="http://schemas.microsoft.com/office/powerpoint/2010/main" val="1236743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4175BB-CA8C-F848-9205-D1A9D3AF5FAE}"/>
              </a:ext>
            </a:extLst>
          </p:cNvPr>
          <p:cNvSpPr txBox="1">
            <a:spLocks noChangeArrowheads="1"/>
          </p:cNvSpPr>
          <p:nvPr/>
        </p:nvSpPr>
        <p:spPr>
          <a:xfrm>
            <a:off x="220573" y="191450"/>
            <a:ext cx="9015845" cy="12029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20000"/>
              </a:lnSpc>
            </a:pPr>
            <a:r>
              <a:rPr lang="en-US" altLang="en-US" sz="2800" dirty="0"/>
              <a:t>Detecting progression:</a:t>
            </a:r>
          </a:p>
          <a:p>
            <a:pPr>
              <a:lnSpc>
                <a:spcPct val="120000"/>
              </a:lnSpc>
            </a:pPr>
            <a:r>
              <a:rPr lang="en-US" altLang="en-US" sz="2800" dirty="0"/>
              <a:t>Humphrey Guided Progression Analysis (GPA)</a:t>
            </a:r>
          </a:p>
          <a:p>
            <a:pPr>
              <a:lnSpc>
                <a:spcPct val="120000"/>
              </a:lnSpc>
            </a:pPr>
            <a:r>
              <a:rPr lang="en-US" altLang="en-US" sz="2800" dirty="0">
                <a:solidFill>
                  <a:srgbClr val="FFFF00"/>
                </a:solidFill>
              </a:rPr>
              <a:t>Trend Analysis</a:t>
            </a:r>
          </a:p>
        </p:txBody>
      </p:sp>
      <p:pic>
        <p:nvPicPr>
          <p:cNvPr id="3" name="Picture 2">
            <a:extLst>
              <a:ext uri="{FF2B5EF4-FFF2-40B4-BE49-F238E27FC236}">
                <a16:creationId xmlns:a16="http://schemas.microsoft.com/office/drawing/2014/main" id="{D08FA106-7CCA-5640-8B09-C2C84D3C96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573" y="1766809"/>
            <a:ext cx="9450137" cy="4122553"/>
          </a:xfrm>
          <a:prstGeom prst="rect">
            <a:avLst/>
          </a:prstGeom>
        </p:spPr>
      </p:pic>
      <p:sp>
        <p:nvSpPr>
          <p:cNvPr id="4" name="TextBox 3">
            <a:extLst>
              <a:ext uri="{FF2B5EF4-FFF2-40B4-BE49-F238E27FC236}">
                <a16:creationId xmlns:a16="http://schemas.microsoft.com/office/drawing/2014/main" id="{451005AB-EA91-744E-B7E7-0E5D97E6AF05}"/>
              </a:ext>
            </a:extLst>
          </p:cNvPr>
          <p:cNvSpPr txBox="1"/>
          <p:nvPr/>
        </p:nvSpPr>
        <p:spPr>
          <a:xfrm>
            <a:off x="9593120" y="1379357"/>
            <a:ext cx="1906601" cy="307777"/>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Loss to date</a:t>
            </a:r>
          </a:p>
        </p:txBody>
      </p:sp>
      <p:sp>
        <p:nvSpPr>
          <p:cNvPr id="5" name="TextBox 4">
            <a:extLst>
              <a:ext uri="{FF2B5EF4-FFF2-40B4-BE49-F238E27FC236}">
                <a16:creationId xmlns:a16="http://schemas.microsoft.com/office/drawing/2014/main" id="{B2040AD4-441A-6342-BEC1-709832D99210}"/>
              </a:ext>
            </a:extLst>
          </p:cNvPr>
          <p:cNvSpPr txBox="1"/>
          <p:nvPr/>
        </p:nvSpPr>
        <p:spPr>
          <a:xfrm>
            <a:off x="9759624" y="3650216"/>
            <a:ext cx="2366075"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Projected future loss with current level of treatment</a:t>
            </a:r>
          </a:p>
        </p:txBody>
      </p:sp>
      <p:sp>
        <p:nvSpPr>
          <p:cNvPr id="6" name="AutoShape 8">
            <a:extLst>
              <a:ext uri="{FF2B5EF4-FFF2-40B4-BE49-F238E27FC236}">
                <a16:creationId xmlns:a16="http://schemas.microsoft.com/office/drawing/2014/main" id="{2C12C466-E684-7947-8826-2C02BACDE9EE}"/>
              </a:ext>
            </a:extLst>
          </p:cNvPr>
          <p:cNvSpPr>
            <a:spLocks/>
          </p:cNvSpPr>
          <p:nvPr/>
        </p:nvSpPr>
        <p:spPr bwMode="auto">
          <a:xfrm flipH="1">
            <a:off x="8276095" y="1963126"/>
            <a:ext cx="189665" cy="216976"/>
          </a:xfrm>
          <a:prstGeom prst="leftBrace">
            <a:avLst>
              <a:gd name="adj1" fmla="val 58333"/>
              <a:gd name="adj2" fmla="val 50000"/>
            </a:avLst>
          </a:prstGeom>
          <a:noFill/>
          <a:ln w="38100">
            <a:solidFill>
              <a:srgbClr val="00B0F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8">
            <a:extLst>
              <a:ext uri="{FF2B5EF4-FFF2-40B4-BE49-F238E27FC236}">
                <a16:creationId xmlns:a16="http://schemas.microsoft.com/office/drawing/2014/main" id="{5826EFFE-0CCA-BA45-91DF-A6893FCA8982}"/>
              </a:ext>
            </a:extLst>
          </p:cNvPr>
          <p:cNvSpPr>
            <a:spLocks/>
          </p:cNvSpPr>
          <p:nvPr/>
        </p:nvSpPr>
        <p:spPr bwMode="auto">
          <a:xfrm flipH="1">
            <a:off x="8276095" y="2193643"/>
            <a:ext cx="189665" cy="216976"/>
          </a:xfrm>
          <a:prstGeom prst="leftBrace">
            <a:avLst>
              <a:gd name="adj1" fmla="val 58333"/>
              <a:gd name="adj2" fmla="val 50000"/>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9" name="Straight Connector 8">
            <a:extLst>
              <a:ext uri="{FF2B5EF4-FFF2-40B4-BE49-F238E27FC236}">
                <a16:creationId xmlns:a16="http://schemas.microsoft.com/office/drawing/2014/main" id="{8C998E85-C1AD-4541-9B06-A7B4AD0BB56D}"/>
              </a:ext>
            </a:extLst>
          </p:cNvPr>
          <p:cNvCxnSpPr>
            <a:cxnSpLocks/>
          </p:cNvCxnSpPr>
          <p:nvPr/>
        </p:nvCxnSpPr>
        <p:spPr>
          <a:xfrm flipV="1">
            <a:off x="8391363" y="1544192"/>
            <a:ext cx="1527552" cy="459808"/>
          </a:xfrm>
          <a:prstGeom prst="line">
            <a:avLst/>
          </a:prstGeom>
          <a:ln w="3810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88156E-BBFB-EC4D-AD78-9AAA14D654D6}"/>
              </a:ext>
            </a:extLst>
          </p:cNvPr>
          <p:cNvCxnSpPr>
            <a:cxnSpLocks/>
          </p:cNvCxnSpPr>
          <p:nvPr/>
        </p:nvCxnSpPr>
        <p:spPr>
          <a:xfrm>
            <a:off x="8370927" y="2410619"/>
            <a:ext cx="1439500" cy="1343641"/>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F0BCEF-0522-1C49-B567-AA3C02EFBF62}"/>
              </a:ext>
            </a:extLst>
          </p:cNvPr>
          <p:cNvSpPr txBox="1"/>
          <p:nvPr/>
        </p:nvSpPr>
        <p:spPr>
          <a:xfrm>
            <a:off x="5219881" y="6136518"/>
            <a:ext cx="4786484"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Linear regression analysis of VFI / rate of progression &amp; if the slope is significant</a:t>
            </a:r>
          </a:p>
        </p:txBody>
      </p:sp>
      <p:cxnSp>
        <p:nvCxnSpPr>
          <p:cNvPr id="19" name="Straight Connector 18">
            <a:extLst>
              <a:ext uri="{FF2B5EF4-FFF2-40B4-BE49-F238E27FC236}">
                <a16:creationId xmlns:a16="http://schemas.microsoft.com/office/drawing/2014/main" id="{DE5714A9-6042-944F-9297-5E3B18D9AB38}"/>
              </a:ext>
            </a:extLst>
          </p:cNvPr>
          <p:cNvCxnSpPr>
            <a:cxnSpLocks/>
          </p:cNvCxnSpPr>
          <p:nvPr/>
        </p:nvCxnSpPr>
        <p:spPr>
          <a:xfrm>
            <a:off x="3176412" y="5687738"/>
            <a:ext cx="2043469" cy="589076"/>
          </a:xfrm>
          <a:prstGeom prst="line">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 Box 26">
            <a:extLst>
              <a:ext uri="{FF2B5EF4-FFF2-40B4-BE49-F238E27FC236}">
                <a16:creationId xmlns:a16="http://schemas.microsoft.com/office/drawing/2014/main" id="{75A8AB18-E398-6442-84FC-ABC3C06AA9F9}"/>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
        <p:nvSpPr>
          <p:cNvPr id="15" name="AutoShape 8">
            <a:extLst>
              <a:ext uri="{FF2B5EF4-FFF2-40B4-BE49-F238E27FC236}">
                <a16:creationId xmlns:a16="http://schemas.microsoft.com/office/drawing/2014/main" id="{A84658B4-747F-5D4D-9C9C-B28221B1E92D}"/>
              </a:ext>
            </a:extLst>
          </p:cNvPr>
          <p:cNvSpPr>
            <a:spLocks/>
          </p:cNvSpPr>
          <p:nvPr/>
        </p:nvSpPr>
        <p:spPr bwMode="auto">
          <a:xfrm rot="16962617" flipH="1">
            <a:off x="2317494" y="1289637"/>
            <a:ext cx="228885" cy="1154938"/>
          </a:xfrm>
          <a:prstGeom prst="leftBrace">
            <a:avLst>
              <a:gd name="adj1" fmla="val 58333"/>
              <a:gd name="adj2" fmla="val 50000"/>
            </a:avLst>
          </a:prstGeom>
          <a:noFill/>
          <a:ln w="3810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Box 15">
            <a:extLst>
              <a:ext uri="{FF2B5EF4-FFF2-40B4-BE49-F238E27FC236}">
                <a16:creationId xmlns:a16="http://schemas.microsoft.com/office/drawing/2014/main" id="{98BD8D7E-01A1-6746-B1BE-BE8A4A5B43E8}"/>
              </a:ext>
            </a:extLst>
          </p:cNvPr>
          <p:cNvSpPr txBox="1"/>
          <p:nvPr/>
        </p:nvSpPr>
        <p:spPr>
          <a:xfrm>
            <a:off x="2233495" y="1137343"/>
            <a:ext cx="2644858"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VFI of series of tests &amp;  current slope of change</a:t>
            </a:r>
          </a:p>
        </p:txBody>
      </p:sp>
      <p:cxnSp>
        <p:nvCxnSpPr>
          <p:cNvPr id="17" name="Straight Connector 16">
            <a:extLst>
              <a:ext uri="{FF2B5EF4-FFF2-40B4-BE49-F238E27FC236}">
                <a16:creationId xmlns:a16="http://schemas.microsoft.com/office/drawing/2014/main" id="{ABB7019A-549B-D147-AAA8-D6B74947957B}"/>
              </a:ext>
            </a:extLst>
          </p:cNvPr>
          <p:cNvCxnSpPr>
            <a:cxnSpLocks/>
          </p:cNvCxnSpPr>
          <p:nvPr/>
        </p:nvCxnSpPr>
        <p:spPr>
          <a:xfrm flipV="1">
            <a:off x="2521290" y="1628412"/>
            <a:ext cx="499145" cy="198065"/>
          </a:xfrm>
          <a:prstGeom prst="line">
            <a:avLst/>
          </a:prstGeom>
          <a:ln w="3810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63E47A-7F9B-664C-9EB7-6BA7E7AA403D}"/>
              </a:ext>
            </a:extLst>
          </p:cNvPr>
          <p:cNvSpPr txBox="1"/>
          <p:nvPr/>
        </p:nvSpPr>
        <p:spPr>
          <a:xfrm>
            <a:off x="6737623" y="861283"/>
            <a:ext cx="2052602"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Current amount of </a:t>
            </a:r>
          </a:p>
          <a:p>
            <a:pPr algn="ctr"/>
            <a:r>
              <a:rPr lang="en-US" sz="1400" b="1" dirty="0">
                <a:solidFill>
                  <a:schemeClr val="bg1"/>
                </a:solidFill>
                <a:latin typeface="Arial" panose="020B0604020202020204" pitchFamily="34" charset="0"/>
                <a:cs typeface="Arial" panose="020B0604020202020204" pitchFamily="34" charset="0"/>
              </a:rPr>
              <a:t>visual function</a:t>
            </a:r>
          </a:p>
        </p:txBody>
      </p:sp>
      <p:cxnSp>
        <p:nvCxnSpPr>
          <p:cNvPr id="22" name="Straight Connector 21">
            <a:extLst>
              <a:ext uri="{FF2B5EF4-FFF2-40B4-BE49-F238E27FC236}">
                <a16:creationId xmlns:a16="http://schemas.microsoft.com/office/drawing/2014/main" id="{B7D60F98-BC54-5640-B452-E44B37A6A918}"/>
              </a:ext>
            </a:extLst>
          </p:cNvPr>
          <p:cNvCxnSpPr>
            <a:cxnSpLocks/>
          </p:cNvCxnSpPr>
          <p:nvPr/>
        </p:nvCxnSpPr>
        <p:spPr>
          <a:xfrm flipV="1">
            <a:off x="6926893" y="1324616"/>
            <a:ext cx="776614" cy="855487"/>
          </a:xfrm>
          <a:prstGeom prst="line">
            <a:avLst/>
          </a:prstGeom>
          <a:ln w="3810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AutoShape 8">
            <a:extLst>
              <a:ext uri="{FF2B5EF4-FFF2-40B4-BE49-F238E27FC236}">
                <a16:creationId xmlns:a16="http://schemas.microsoft.com/office/drawing/2014/main" id="{61804FB2-5F68-824A-B7B6-DD4D49FB7CA8}"/>
              </a:ext>
            </a:extLst>
          </p:cNvPr>
          <p:cNvSpPr>
            <a:spLocks/>
          </p:cNvSpPr>
          <p:nvPr/>
        </p:nvSpPr>
        <p:spPr bwMode="auto">
          <a:xfrm rot="16962617" flipH="1">
            <a:off x="3457465" y="1625965"/>
            <a:ext cx="257496" cy="1010444"/>
          </a:xfrm>
          <a:prstGeom prst="leftBrace">
            <a:avLst>
              <a:gd name="adj1" fmla="val 58333"/>
              <a:gd name="adj2" fmla="val 50000"/>
            </a:avLst>
          </a:prstGeom>
          <a:noFill/>
          <a:ln w="38100">
            <a:solidFill>
              <a:schemeClr val="accent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Box 25">
            <a:extLst>
              <a:ext uri="{FF2B5EF4-FFF2-40B4-BE49-F238E27FC236}">
                <a16:creationId xmlns:a16="http://schemas.microsoft.com/office/drawing/2014/main" id="{A3178DC9-1850-8645-AE4E-FC3C73E8165E}"/>
              </a:ext>
            </a:extLst>
          </p:cNvPr>
          <p:cNvSpPr txBox="1"/>
          <p:nvPr/>
        </p:nvSpPr>
        <p:spPr>
          <a:xfrm>
            <a:off x="4981427" y="1229139"/>
            <a:ext cx="1925062" cy="523220"/>
          </a:xfrm>
          <a:prstGeom prst="rect">
            <a:avLst/>
          </a:prstGeom>
          <a:noFill/>
          <a:ln>
            <a:noFill/>
          </a:ln>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Extrapolation of current trend</a:t>
            </a:r>
          </a:p>
        </p:txBody>
      </p:sp>
      <p:cxnSp>
        <p:nvCxnSpPr>
          <p:cNvPr id="27" name="Straight Connector 26">
            <a:extLst>
              <a:ext uri="{FF2B5EF4-FFF2-40B4-BE49-F238E27FC236}">
                <a16:creationId xmlns:a16="http://schemas.microsoft.com/office/drawing/2014/main" id="{309F8165-85AE-6C4D-B81B-4EE5ECA38157}"/>
              </a:ext>
            </a:extLst>
          </p:cNvPr>
          <p:cNvCxnSpPr>
            <a:cxnSpLocks/>
          </p:cNvCxnSpPr>
          <p:nvPr/>
        </p:nvCxnSpPr>
        <p:spPr>
          <a:xfrm flipV="1">
            <a:off x="3719075" y="1554317"/>
            <a:ext cx="1602183" cy="536597"/>
          </a:xfrm>
          <a:prstGeom prst="line">
            <a:avLst/>
          </a:prstGeom>
          <a:ln w="3810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03148B-07D5-354F-A3E8-F01284F5BACE}"/>
              </a:ext>
            </a:extLst>
          </p:cNvPr>
          <p:cNvCxnSpPr>
            <a:cxnSpLocks/>
          </p:cNvCxnSpPr>
          <p:nvPr/>
        </p:nvCxnSpPr>
        <p:spPr>
          <a:xfrm>
            <a:off x="6972300" y="2376419"/>
            <a:ext cx="2838127" cy="1411240"/>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8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4175BB-CA8C-F848-9205-D1A9D3AF5FAE}"/>
              </a:ext>
            </a:extLst>
          </p:cNvPr>
          <p:cNvSpPr txBox="1">
            <a:spLocks noChangeArrowheads="1"/>
          </p:cNvSpPr>
          <p:nvPr/>
        </p:nvSpPr>
        <p:spPr>
          <a:xfrm>
            <a:off x="220573" y="191450"/>
            <a:ext cx="9015845" cy="12029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20000"/>
              </a:lnSpc>
            </a:pPr>
            <a:r>
              <a:rPr lang="en-US" altLang="en-US" sz="2800" dirty="0"/>
              <a:t>Detecting progression:</a:t>
            </a:r>
          </a:p>
          <a:p>
            <a:pPr>
              <a:lnSpc>
                <a:spcPct val="120000"/>
              </a:lnSpc>
            </a:pPr>
            <a:r>
              <a:rPr lang="en-US" altLang="en-US" sz="2800" dirty="0"/>
              <a:t>Humphrey Guided Progression Analysis (GPA)</a:t>
            </a:r>
          </a:p>
          <a:p>
            <a:pPr>
              <a:lnSpc>
                <a:spcPct val="120000"/>
              </a:lnSpc>
            </a:pPr>
            <a:r>
              <a:rPr lang="en-US" altLang="en-US" sz="2800" dirty="0">
                <a:solidFill>
                  <a:srgbClr val="FFFF00"/>
                </a:solidFill>
              </a:rPr>
              <a:t>Trend Analysis</a:t>
            </a:r>
          </a:p>
        </p:txBody>
      </p:sp>
      <p:pic>
        <p:nvPicPr>
          <p:cNvPr id="13" name="Picture 12">
            <a:extLst>
              <a:ext uri="{FF2B5EF4-FFF2-40B4-BE49-F238E27FC236}">
                <a16:creationId xmlns:a16="http://schemas.microsoft.com/office/drawing/2014/main" id="{C0BFB115-D67B-0D43-B7A2-E806DCB665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743" y="2615444"/>
            <a:ext cx="3824810" cy="1397420"/>
          </a:xfrm>
          <a:prstGeom prst="rect">
            <a:avLst/>
          </a:prstGeom>
          <a:ln w="28575">
            <a:solidFill>
              <a:srgbClr val="FF0000"/>
            </a:solidFill>
          </a:ln>
          <a:effectLst/>
        </p:spPr>
      </p:pic>
      <p:pic>
        <p:nvPicPr>
          <p:cNvPr id="14" name="Picture 13">
            <a:extLst>
              <a:ext uri="{FF2B5EF4-FFF2-40B4-BE49-F238E27FC236}">
                <a16:creationId xmlns:a16="http://schemas.microsoft.com/office/drawing/2014/main" id="{D8468192-05D9-184A-B6D6-06F82BACE9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699" y="4041674"/>
            <a:ext cx="3862897" cy="463517"/>
          </a:xfrm>
          <a:prstGeom prst="rect">
            <a:avLst/>
          </a:prstGeom>
          <a:ln w="28575">
            <a:solidFill>
              <a:srgbClr val="FF0000"/>
            </a:solidFill>
          </a:ln>
          <a:effectLst/>
        </p:spPr>
      </p:pic>
      <p:pic>
        <p:nvPicPr>
          <p:cNvPr id="20" name="Humphrey GPA.jpg" descr="Humphrey GPA.jpg">
            <a:extLst>
              <a:ext uri="{FF2B5EF4-FFF2-40B4-BE49-F238E27FC236}">
                <a16:creationId xmlns:a16="http://schemas.microsoft.com/office/drawing/2014/main" id="{84013595-DA34-1A4D-B770-B63BEAE1CC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81404" y="2645566"/>
            <a:ext cx="3824810" cy="1415227"/>
          </a:xfrm>
          <a:prstGeom prst="rect">
            <a:avLst/>
          </a:prstGeom>
          <a:ln w="28575" cap="flat">
            <a:solidFill>
              <a:srgbClr val="FF0000"/>
            </a:solidFill>
            <a:round/>
          </a:ln>
          <a:effectLst/>
        </p:spPr>
      </p:pic>
      <p:pic>
        <p:nvPicPr>
          <p:cNvPr id="21" name="Humphrey GPA.jpg" descr="Humphrey GPA.jpg">
            <a:extLst>
              <a:ext uri="{FF2B5EF4-FFF2-40B4-BE49-F238E27FC236}">
                <a16:creationId xmlns:a16="http://schemas.microsoft.com/office/drawing/2014/main" id="{A154A2BB-8EC7-B046-ABB5-4C25128A8C3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8100449" y="4104381"/>
            <a:ext cx="3824810" cy="428785"/>
          </a:xfrm>
          <a:prstGeom prst="rect">
            <a:avLst/>
          </a:prstGeom>
          <a:ln w="28575" cap="flat">
            <a:solidFill>
              <a:srgbClr val="FF0000"/>
            </a:solidFill>
            <a:round/>
          </a:ln>
          <a:effectLst/>
        </p:spPr>
      </p:pic>
      <p:sp>
        <p:nvSpPr>
          <p:cNvPr id="24" name="TextBox 23">
            <a:extLst>
              <a:ext uri="{FF2B5EF4-FFF2-40B4-BE49-F238E27FC236}">
                <a16:creationId xmlns:a16="http://schemas.microsoft.com/office/drawing/2014/main" id="{86639D56-3E6C-924C-BD93-D45D467F0687}"/>
              </a:ext>
            </a:extLst>
          </p:cNvPr>
          <p:cNvSpPr txBox="1"/>
          <p:nvPr/>
        </p:nvSpPr>
        <p:spPr>
          <a:xfrm>
            <a:off x="266743" y="4651085"/>
            <a:ext cx="3258998" cy="707886"/>
          </a:xfrm>
          <a:prstGeom prst="rect">
            <a:avLst/>
          </a:prstGeom>
          <a:noFill/>
          <a:ln>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Stable visual field with inter-test fluctuation</a:t>
            </a:r>
          </a:p>
        </p:txBody>
      </p:sp>
      <p:sp>
        <p:nvSpPr>
          <p:cNvPr id="25" name="TextBox 24">
            <a:extLst>
              <a:ext uri="{FF2B5EF4-FFF2-40B4-BE49-F238E27FC236}">
                <a16:creationId xmlns:a16="http://schemas.microsoft.com/office/drawing/2014/main" id="{840AA26A-4541-3543-A8FE-4DBDF767EA1F}"/>
              </a:ext>
            </a:extLst>
          </p:cNvPr>
          <p:cNvSpPr txBox="1"/>
          <p:nvPr/>
        </p:nvSpPr>
        <p:spPr>
          <a:xfrm>
            <a:off x="4253619" y="4651085"/>
            <a:ext cx="3258998" cy="707886"/>
          </a:xfrm>
          <a:prstGeom prst="rect">
            <a:avLst/>
          </a:prstGeom>
          <a:noFill/>
          <a:ln>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Significant rate of progression</a:t>
            </a:r>
          </a:p>
        </p:txBody>
      </p:sp>
      <p:pic>
        <p:nvPicPr>
          <p:cNvPr id="27" name="Picture 26">
            <a:extLst>
              <a:ext uri="{FF2B5EF4-FFF2-40B4-BE49-F238E27FC236}">
                <a16:creationId xmlns:a16="http://schemas.microsoft.com/office/drawing/2014/main" id="{DDC29A26-83CC-E74B-B723-41500A29C6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53620" y="2626447"/>
            <a:ext cx="3684760" cy="1415227"/>
          </a:xfrm>
          <a:prstGeom prst="rect">
            <a:avLst/>
          </a:prstGeom>
          <a:ln w="28575">
            <a:solidFill>
              <a:srgbClr val="FF0000"/>
            </a:solidFill>
          </a:ln>
        </p:spPr>
      </p:pic>
      <p:pic>
        <p:nvPicPr>
          <p:cNvPr id="28" name="Picture 27">
            <a:extLst>
              <a:ext uri="{FF2B5EF4-FFF2-40B4-BE49-F238E27FC236}">
                <a16:creationId xmlns:a16="http://schemas.microsoft.com/office/drawing/2014/main" id="{C635A5E4-ABB3-3945-9816-FA8537FADD5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253619" y="4085844"/>
            <a:ext cx="3715988" cy="428785"/>
          </a:xfrm>
          <a:prstGeom prst="rect">
            <a:avLst/>
          </a:prstGeom>
          <a:ln w="28575">
            <a:solidFill>
              <a:srgbClr val="FF0000"/>
            </a:solidFill>
          </a:ln>
        </p:spPr>
      </p:pic>
      <p:sp>
        <p:nvSpPr>
          <p:cNvPr id="29" name="TextBox 28">
            <a:extLst>
              <a:ext uri="{FF2B5EF4-FFF2-40B4-BE49-F238E27FC236}">
                <a16:creationId xmlns:a16="http://schemas.microsoft.com/office/drawing/2014/main" id="{F8E04660-9935-6041-B631-A6C9E5D0D1EA}"/>
              </a:ext>
            </a:extLst>
          </p:cNvPr>
          <p:cNvSpPr txBox="1"/>
          <p:nvPr/>
        </p:nvSpPr>
        <p:spPr>
          <a:xfrm>
            <a:off x="8240495" y="4683217"/>
            <a:ext cx="3258998" cy="707886"/>
          </a:xfrm>
          <a:prstGeom prst="rect">
            <a:avLst/>
          </a:prstGeom>
          <a:noFill/>
          <a:ln>
            <a:noFill/>
          </a:ln>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Faster rate of progression</a:t>
            </a:r>
          </a:p>
        </p:txBody>
      </p:sp>
      <p:sp>
        <p:nvSpPr>
          <p:cNvPr id="30" name="Text Box 26">
            <a:extLst>
              <a:ext uri="{FF2B5EF4-FFF2-40B4-BE49-F238E27FC236}">
                <a16:creationId xmlns:a16="http://schemas.microsoft.com/office/drawing/2014/main" id="{D0AB5F28-4A50-914D-881C-8DA723131F06}"/>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extLst>
      <p:ext uri="{BB962C8B-B14F-4D97-AF65-F5344CB8AC3E}">
        <p14:creationId xmlns:p14="http://schemas.microsoft.com/office/powerpoint/2010/main" val="792484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25E301-45A0-7C48-9085-3D8B4604965C}"/>
              </a:ext>
            </a:extLst>
          </p:cNvPr>
          <p:cNvSpPr txBox="1">
            <a:spLocks noChangeArrowheads="1"/>
          </p:cNvSpPr>
          <p:nvPr/>
        </p:nvSpPr>
        <p:spPr>
          <a:xfrm>
            <a:off x="220573" y="191450"/>
            <a:ext cx="9015845" cy="12029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20000"/>
              </a:lnSpc>
            </a:pPr>
            <a:r>
              <a:rPr lang="en-US" altLang="en-US" sz="2800" dirty="0"/>
              <a:t>Detecting progression:</a:t>
            </a:r>
          </a:p>
          <a:p>
            <a:pPr>
              <a:lnSpc>
                <a:spcPct val="120000"/>
              </a:lnSpc>
            </a:pPr>
            <a:r>
              <a:rPr lang="en-US" altLang="en-US" sz="2800" dirty="0"/>
              <a:t>Humphrey Guided Progression Analysis (GPA)</a:t>
            </a:r>
          </a:p>
          <a:p>
            <a:pPr>
              <a:lnSpc>
                <a:spcPct val="120000"/>
              </a:lnSpc>
            </a:pPr>
            <a:r>
              <a:rPr lang="en-US" altLang="en-US" sz="2800" dirty="0">
                <a:solidFill>
                  <a:srgbClr val="FFFF00"/>
                </a:solidFill>
              </a:rPr>
              <a:t>Event Analysis</a:t>
            </a:r>
          </a:p>
        </p:txBody>
      </p:sp>
      <p:pic>
        <p:nvPicPr>
          <p:cNvPr id="5" name="Picture 4">
            <a:extLst>
              <a:ext uri="{FF2B5EF4-FFF2-40B4-BE49-F238E27FC236}">
                <a16:creationId xmlns:a16="http://schemas.microsoft.com/office/drawing/2014/main" id="{DBB831E8-4463-8F4A-B928-BA3130BA0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480" y="1451269"/>
            <a:ext cx="3409488" cy="4847760"/>
          </a:xfrm>
          <a:prstGeom prst="rect">
            <a:avLst/>
          </a:prstGeom>
        </p:spPr>
      </p:pic>
      <p:pic>
        <p:nvPicPr>
          <p:cNvPr id="3" name="Picture 2">
            <a:extLst>
              <a:ext uri="{FF2B5EF4-FFF2-40B4-BE49-F238E27FC236}">
                <a16:creationId xmlns:a16="http://schemas.microsoft.com/office/drawing/2014/main" id="{606577B5-8792-974E-93C9-2E7F51BD05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573" y="3892325"/>
            <a:ext cx="6211224" cy="2503994"/>
          </a:xfrm>
          <a:prstGeom prst="rect">
            <a:avLst/>
          </a:prstGeom>
          <a:ln>
            <a:solidFill>
              <a:srgbClr val="FF0000"/>
            </a:solidFill>
          </a:ln>
        </p:spPr>
      </p:pic>
      <p:pic>
        <p:nvPicPr>
          <p:cNvPr id="10" name="Picture 9">
            <a:extLst>
              <a:ext uri="{FF2B5EF4-FFF2-40B4-BE49-F238E27FC236}">
                <a16:creationId xmlns:a16="http://schemas.microsoft.com/office/drawing/2014/main" id="{6AB441BC-85A4-8D43-BEDD-E07AAFC34D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76695" y="2467281"/>
            <a:ext cx="3394363" cy="1652843"/>
          </a:xfrm>
          <a:prstGeom prst="rect">
            <a:avLst/>
          </a:prstGeom>
          <a:ln>
            <a:solidFill>
              <a:srgbClr val="FF0000"/>
            </a:solidFill>
          </a:ln>
        </p:spPr>
      </p:pic>
      <p:pic>
        <p:nvPicPr>
          <p:cNvPr id="11" name="Picture 8">
            <a:extLst>
              <a:ext uri="{FF2B5EF4-FFF2-40B4-BE49-F238E27FC236}">
                <a16:creationId xmlns:a16="http://schemas.microsoft.com/office/drawing/2014/main" id="{1A8BD510-1192-AD44-9A53-E8A4C94218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6695" y="4695929"/>
            <a:ext cx="5094732" cy="35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083CB39-B6B8-3949-987D-2DA8273B8C50}"/>
              </a:ext>
            </a:extLst>
          </p:cNvPr>
          <p:cNvSpPr txBox="1"/>
          <p:nvPr/>
        </p:nvSpPr>
        <p:spPr>
          <a:xfrm>
            <a:off x="7286432" y="5376024"/>
            <a:ext cx="3323346" cy="1323439"/>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GPA alert - possible results</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Likely progression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Possible progression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No progression detected</a:t>
            </a:r>
          </a:p>
        </p:txBody>
      </p:sp>
      <p:cxnSp>
        <p:nvCxnSpPr>
          <p:cNvPr id="14" name="Straight Connector 13">
            <a:extLst>
              <a:ext uri="{FF2B5EF4-FFF2-40B4-BE49-F238E27FC236}">
                <a16:creationId xmlns:a16="http://schemas.microsoft.com/office/drawing/2014/main" id="{A30D0CE8-DE33-D048-93F4-282A2FB8039A}"/>
              </a:ext>
            </a:extLst>
          </p:cNvPr>
          <p:cNvCxnSpPr>
            <a:cxnSpLocks/>
          </p:cNvCxnSpPr>
          <p:nvPr/>
        </p:nvCxnSpPr>
        <p:spPr>
          <a:xfrm flipH="1">
            <a:off x="5240900" y="5625885"/>
            <a:ext cx="2045533" cy="639712"/>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B6E40A-D219-2A48-BE34-CEE3E056FFFD}"/>
              </a:ext>
            </a:extLst>
          </p:cNvPr>
          <p:cNvCxnSpPr>
            <a:cxnSpLocks/>
          </p:cNvCxnSpPr>
          <p:nvPr/>
        </p:nvCxnSpPr>
        <p:spPr>
          <a:xfrm flipH="1">
            <a:off x="6240691" y="4912620"/>
            <a:ext cx="567016" cy="196634"/>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Box 26">
            <a:extLst>
              <a:ext uri="{FF2B5EF4-FFF2-40B4-BE49-F238E27FC236}">
                <a16:creationId xmlns:a16="http://schemas.microsoft.com/office/drawing/2014/main" id="{C0529CEE-BD1A-7149-ACBD-C9C0100D72A2}"/>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extLst>
      <p:ext uri="{BB962C8B-B14F-4D97-AF65-F5344CB8AC3E}">
        <p14:creationId xmlns:p14="http://schemas.microsoft.com/office/powerpoint/2010/main" val="2612636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AF3A-7DD2-B349-BD9D-0102D1EEDE91}"/>
              </a:ext>
            </a:extLst>
          </p:cNvPr>
          <p:cNvSpPr txBox="1"/>
          <p:nvPr/>
        </p:nvSpPr>
        <p:spPr>
          <a:xfrm>
            <a:off x="3093930" y="789496"/>
            <a:ext cx="7390355" cy="1754326"/>
          </a:xfrm>
          <a:prstGeom prst="rect">
            <a:avLst/>
          </a:prstGeom>
          <a:noFill/>
        </p:spPr>
        <p:txBody>
          <a:bodyPr wrap="square" rtlCol="0">
            <a:spAutoFit/>
          </a:bodyPr>
          <a:lstStyle/>
          <a:p>
            <a:r>
              <a:rPr lang="en-AU" altLang="en-US" sz="3600" dirty="0">
                <a:solidFill>
                  <a:srgbClr val="FFFF00"/>
                </a:solidFill>
              </a:rPr>
              <a:t>For more information, see </a:t>
            </a:r>
            <a:r>
              <a:rPr lang="en-AU" altLang="en-US" sz="3600" i="1" dirty="0">
                <a:solidFill>
                  <a:srgbClr val="FFFF00"/>
                </a:solidFill>
              </a:rPr>
              <a:t>Module 9:</a:t>
            </a:r>
            <a:r>
              <a:rPr lang="en-AU" altLang="en-US" sz="3600" dirty="0">
                <a:solidFill>
                  <a:srgbClr val="FFFF00"/>
                </a:solidFill>
              </a:rPr>
              <a:t> </a:t>
            </a:r>
            <a:r>
              <a:rPr lang="en-AU" altLang="en-US" sz="3600" i="1" dirty="0">
                <a:solidFill>
                  <a:srgbClr val="FFFF00"/>
                </a:solidFill>
              </a:rPr>
              <a:t>Monitoring for progression</a:t>
            </a:r>
          </a:p>
          <a:p>
            <a:endParaRPr lang="en-US" sz="3600" dirty="0"/>
          </a:p>
        </p:txBody>
      </p:sp>
    </p:spTree>
    <p:extLst>
      <p:ext uri="{BB962C8B-B14F-4D97-AF65-F5344CB8AC3E}">
        <p14:creationId xmlns:p14="http://schemas.microsoft.com/office/powerpoint/2010/main" val="3611773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a:extLst>
              <a:ext uri="{FF2B5EF4-FFF2-40B4-BE49-F238E27FC236}">
                <a16:creationId xmlns:a16="http://schemas.microsoft.com/office/drawing/2014/main" id="{4EFBDF3C-CA48-514A-A280-B1D8B6411BA8}"/>
              </a:ext>
            </a:extLst>
          </p:cNvPr>
          <p:cNvSpPr txBox="1">
            <a:spLocks noChangeArrowheads="1"/>
          </p:cNvSpPr>
          <p:nvPr/>
        </p:nvSpPr>
        <p:spPr bwMode="auto">
          <a:xfrm>
            <a:off x="6835776" y="1241425"/>
            <a:ext cx="3832225"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AU" altLang="en-US" sz="2800" dirty="0">
                <a:solidFill>
                  <a:schemeClr val="bg1"/>
                </a:solidFill>
              </a:rPr>
              <a:t>Applying the skills</a:t>
            </a:r>
          </a:p>
          <a:p>
            <a:pPr eaLnBrk="1" hangingPunct="1">
              <a:spcBef>
                <a:spcPct val="50000"/>
              </a:spcBef>
            </a:pPr>
            <a:r>
              <a:rPr lang="en-AU" altLang="en-US" sz="2800" dirty="0">
                <a:solidFill>
                  <a:schemeClr val="bg1"/>
                </a:solidFill>
              </a:rPr>
              <a:t>Does this field fulfill </a:t>
            </a:r>
            <a:br>
              <a:rPr lang="en-AU" altLang="en-US" sz="2800" dirty="0">
                <a:solidFill>
                  <a:schemeClr val="bg1"/>
                </a:solidFill>
              </a:rPr>
            </a:br>
            <a:r>
              <a:rPr lang="en-AU" altLang="en-US" sz="2800" dirty="0">
                <a:solidFill>
                  <a:schemeClr val="bg1"/>
                </a:solidFill>
              </a:rPr>
              <a:t>the criteria for a glaucomatous defect?</a:t>
            </a:r>
          </a:p>
        </p:txBody>
      </p:sp>
      <p:sp>
        <p:nvSpPr>
          <p:cNvPr id="1491973" name="Text Box 5">
            <a:extLst>
              <a:ext uri="{FF2B5EF4-FFF2-40B4-BE49-F238E27FC236}">
                <a16:creationId xmlns:a16="http://schemas.microsoft.com/office/drawing/2014/main" id="{E439CE6C-3DF8-9B4B-8995-5477D1CA9711}"/>
              </a:ext>
            </a:extLst>
          </p:cNvPr>
          <p:cNvSpPr txBox="1">
            <a:spLocks noChangeArrowheads="1"/>
          </p:cNvSpPr>
          <p:nvPr/>
        </p:nvSpPr>
        <p:spPr bwMode="auto">
          <a:xfrm>
            <a:off x="6853239" y="3797300"/>
            <a:ext cx="3540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AU" altLang="en-US" sz="2800" dirty="0">
                <a:solidFill>
                  <a:schemeClr val="bg1"/>
                </a:solidFill>
              </a:rPr>
              <a:t>Does this patient have glaucoma?</a:t>
            </a:r>
          </a:p>
        </p:txBody>
      </p:sp>
      <p:sp>
        <p:nvSpPr>
          <p:cNvPr id="80901" name="Text Box 8">
            <a:extLst>
              <a:ext uri="{FF2B5EF4-FFF2-40B4-BE49-F238E27FC236}">
                <a16:creationId xmlns:a16="http://schemas.microsoft.com/office/drawing/2014/main" id="{A3CF0054-E47D-9240-853A-418935CE3B17}"/>
              </a:ext>
            </a:extLst>
          </p:cNvPr>
          <p:cNvSpPr txBox="1">
            <a:spLocks noChangeArrowheads="1"/>
          </p:cNvSpPr>
          <p:nvPr/>
        </p:nvSpPr>
        <p:spPr bwMode="auto">
          <a:xfrm>
            <a:off x="9563100" y="6589714"/>
            <a:ext cx="1041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Thomas R</a:t>
            </a:r>
            <a:endParaRPr lang="en-US" altLang="en-US" sz="1200"/>
          </a:p>
        </p:txBody>
      </p:sp>
      <p:sp>
        <p:nvSpPr>
          <p:cNvPr id="8" name="Text Box 26">
            <a:extLst>
              <a:ext uri="{FF2B5EF4-FFF2-40B4-BE49-F238E27FC236}">
                <a16:creationId xmlns:a16="http://schemas.microsoft.com/office/drawing/2014/main" id="{2152738A-908F-D649-93B3-55C7555CEB86}"/>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grpSp>
        <p:nvGrpSpPr>
          <p:cNvPr id="9" name="Group 7">
            <a:extLst>
              <a:ext uri="{FF2B5EF4-FFF2-40B4-BE49-F238E27FC236}">
                <a16:creationId xmlns:a16="http://schemas.microsoft.com/office/drawing/2014/main" id="{84151DFC-E9B4-9045-8FC1-3EBE5DDE656B}"/>
              </a:ext>
            </a:extLst>
          </p:cNvPr>
          <p:cNvGrpSpPr>
            <a:grpSpLocks/>
          </p:cNvGrpSpPr>
          <p:nvPr/>
        </p:nvGrpSpPr>
        <p:grpSpPr bwMode="auto">
          <a:xfrm>
            <a:off x="1246191" y="0"/>
            <a:ext cx="4949825" cy="6858000"/>
            <a:chOff x="183" y="0"/>
            <a:chExt cx="3118" cy="4320"/>
          </a:xfrm>
        </p:grpSpPr>
        <p:pic>
          <p:nvPicPr>
            <p:cNvPr id="10" name="Picture 2" descr="L41 L42">
              <a:extLst>
                <a:ext uri="{FF2B5EF4-FFF2-40B4-BE49-F238E27FC236}">
                  <a16:creationId xmlns:a16="http://schemas.microsoft.com/office/drawing/2014/main" id="{6995F085-B68E-0841-8FFF-FBC80E75FD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 y="0"/>
              <a:ext cx="311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a:extLst>
                <a:ext uri="{FF2B5EF4-FFF2-40B4-BE49-F238E27FC236}">
                  <a16:creationId xmlns:a16="http://schemas.microsoft.com/office/drawing/2014/main" id="{82CE15E8-9045-5441-870B-42A01DD94952}"/>
                </a:ext>
              </a:extLst>
            </p:cNvPr>
            <p:cNvSpPr>
              <a:spLocks noChangeArrowheads="1"/>
            </p:cNvSpPr>
            <p:nvPr/>
          </p:nvSpPr>
          <p:spPr bwMode="auto">
            <a:xfrm>
              <a:off x="367" y="142"/>
              <a:ext cx="334" cy="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91973"/>
                                        </p:tgtEl>
                                        <p:attrNameLst>
                                          <p:attrName>style.visibility</p:attrName>
                                        </p:attrNameLst>
                                      </p:cBhvr>
                                      <p:to>
                                        <p:strVal val="visible"/>
                                      </p:to>
                                    </p:set>
                                    <p:animEffect transition="in" filter="dissolve">
                                      <p:cBhvr>
                                        <p:cTn id="7" dur="500"/>
                                        <p:tgtEl>
                                          <p:spTgt spid="149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87BF077C-9B3E-B344-9143-D8D7DDD499A5}"/>
              </a:ext>
            </a:extLst>
          </p:cNvPr>
          <p:cNvGraphicFramePr>
            <a:graphicFrameLocks noChangeAspect="1"/>
          </p:cNvGraphicFramePr>
          <p:nvPr>
            <p:extLst>
              <p:ext uri="{D42A27DB-BD31-4B8C-83A1-F6EECF244321}">
                <p14:modId xmlns:p14="http://schemas.microsoft.com/office/powerpoint/2010/main" val="237058198"/>
              </p:ext>
            </p:extLst>
          </p:nvPr>
        </p:nvGraphicFramePr>
        <p:xfrm>
          <a:off x="6511925" y="1976537"/>
          <a:ext cx="4092575" cy="3176588"/>
        </p:xfrm>
        <a:graphic>
          <a:graphicData uri="http://schemas.openxmlformats.org/presentationml/2006/ole">
            <mc:AlternateContent xmlns:mc="http://schemas.openxmlformats.org/markup-compatibility/2006">
              <mc:Choice xmlns:v="urn:schemas-microsoft-com:vml" Requires="v">
                <p:oleObj spid="_x0000_s155695" name="Image" r:id="rId4" imgW="12458700" imgH="9182100" progId="">
                  <p:embed/>
                </p:oleObj>
              </mc:Choice>
              <mc:Fallback>
                <p:oleObj name="Image" r:id="rId4" imgW="12458700" imgH="9182100" progId="">
                  <p:embed/>
                  <p:pic>
                    <p:nvPicPr>
                      <p:cNvPr id="19458" name="Object 2">
                        <a:extLst>
                          <a:ext uri="{FF2B5EF4-FFF2-40B4-BE49-F238E27FC236}">
                            <a16:creationId xmlns:a16="http://schemas.microsoft.com/office/drawing/2014/main" id="{87BF077C-9B3E-B344-9143-D8D7DDD49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74" r="2080"/>
                      <a:stretch>
                        <a:fillRect/>
                      </a:stretch>
                    </p:blipFill>
                    <p:spPr bwMode="auto">
                      <a:xfrm>
                        <a:off x="6511925" y="1976537"/>
                        <a:ext cx="4092575"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0950" name="Text Box 6">
            <a:extLst>
              <a:ext uri="{FF2B5EF4-FFF2-40B4-BE49-F238E27FC236}">
                <a16:creationId xmlns:a16="http://schemas.microsoft.com/office/drawing/2014/main" id="{6761F605-BCA0-6F4A-A3B5-E4ACFBA2A66A}"/>
              </a:ext>
            </a:extLst>
          </p:cNvPr>
          <p:cNvSpPr txBox="1">
            <a:spLocks noChangeArrowheads="1"/>
          </p:cNvSpPr>
          <p:nvPr/>
        </p:nvSpPr>
        <p:spPr bwMode="auto">
          <a:xfrm>
            <a:off x="6654800" y="466826"/>
            <a:ext cx="36591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5000"/>
              </a:lnSpc>
              <a:spcBef>
                <a:spcPct val="20000"/>
              </a:spcBef>
            </a:pPr>
            <a:r>
              <a:rPr lang="en-US" altLang="en-US" sz="2800" dirty="0">
                <a:solidFill>
                  <a:schemeClr val="bg1"/>
                </a:solidFill>
              </a:rPr>
              <a:t>Not unless the field defect correlates with clinical findings</a:t>
            </a:r>
          </a:p>
        </p:txBody>
      </p:sp>
      <p:sp>
        <p:nvSpPr>
          <p:cNvPr id="1490953" name="Text Box 9">
            <a:extLst>
              <a:ext uri="{FF2B5EF4-FFF2-40B4-BE49-F238E27FC236}">
                <a16:creationId xmlns:a16="http://schemas.microsoft.com/office/drawing/2014/main" id="{E900B6F7-0EFF-D441-AD61-1D7CDA564336}"/>
              </a:ext>
            </a:extLst>
          </p:cNvPr>
          <p:cNvSpPr txBox="1">
            <a:spLocks noChangeArrowheads="1"/>
          </p:cNvSpPr>
          <p:nvPr/>
        </p:nvSpPr>
        <p:spPr bwMode="auto">
          <a:xfrm>
            <a:off x="6678611" y="5394426"/>
            <a:ext cx="38798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AU" altLang="en-US" sz="2800">
                <a:solidFill>
                  <a:schemeClr val="bg1"/>
                </a:solidFill>
              </a:rPr>
              <a:t>Never diagnose </a:t>
            </a:r>
            <a:br>
              <a:rPr lang="en-AU" altLang="en-US" sz="2800">
                <a:solidFill>
                  <a:schemeClr val="bg1"/>
                </a:solidFill>
              </a:rPr>
            </a:br>
            <a:r>
              <a:rPr lang="en-AU" altLang="en-US" sz="2800">
                <a:solidFill>
                  <a:schemeClr val="bg1"/>
                </a:solidFill>
              </a:rPr>
              <a:t>based on the visual field ALONE</a:t>
            </a:r>
          </a:p>
        </p:txBody>
      </p:sp>
      <p:sp>
        <p:nvSpPr>
          <p:cNvPr id="19463" name="Text Box 10">
            <a:extLst>
              <a:ext uri="{FF2B5EF4-FFF2-40B4-BE49-F238E27FC236}">
                <a16:creationId xmlns:a16="http://schemas.microsoft.com/office/drawing/2014/main" id="{8EA46EF3-CC6F-D443-823A-AF875F697553}"/>
              </a:ext>
            </a:extLst>
          </p:cNvPr>
          <p:cNvSpPr txBox="1">
            <a:spLocks noChangeArrowheads="1"/>
          </p:cNvSpPr>
          <p:nvPr/>
        </p:nvSpPr>
        <p:spPr bwMode="auto">
          <a:xfrm>
            <a:off x="9563100" y="6618289"/>
            <a:ext cx="1041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Thomas R</a:t>
            </a:r>
            <a:endParaRPr lang="en-US" altLang="en-US" sz="1200"/>
          </a:p>
        </p:txBody>
      </p:sp>
      <p:sp>
        <p:nvSpPr>
          <p:cNvPr id="13" name="Text Box 26">
            <a:extLst>
              <a:ext uri="{FF2B5EF4-FFF2-40B4-BE49-F238E27FC236}">
                <a16:creationId xmlns:a16="http://schemas.microsoft.com/office/drawing/2014/main" id="{C693DE26-AF06-024B-AFDF-0C5DC6932EF1}"/>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grpSp>
        <p:nvGrpSpPr>
          <p:cNvPr id="14" name="Group 7">
            <a:extLst>
              <a:ext uri="{FF2B5EF4-FFF2-40B4-BE49-F238E27FC236}">
                <a16:creationId xmlns:a16="http://schemas.microsoft.com/office/drawing/2014/main" id="{6C6BE58D-A00D-2B4B-8523-B52E46D1D322}"/>
              </a:ext>
            </a:extLst>
          </p:cNvPr>
          <p:cNvGrpSpPr>
            <a:grpSpLocks/>
          </p:cNvGrpSpPr>
          <p:nvPr/>
        </p:nvGrpSpPr>
        <p:grpSpPr bwMode="auto">
          <a:xfrm>
            <a:off x="1246191" y="0"/>
            <a:ext cx="4949825" cy="6858000"/>
            <a:chOff x="183" y="0"/>
            <a:chExt cx="3118" cy="4320"/>
          </a:xfrm>
        </p:grpSpPr>
        <p:pic>
          <p:nvPicPr>
            <p:cNvPr id="15" name="Picture 2" descr="L41 L42">
              <a:extLst>
                <a:ext uri="{FF2B5EF4-FFF2-40B4-BE49-F238E27FC236}">
                  <a16:creationId xmlns:a16="http://schemas.microsoft.com/office/drawing/2014/main" id="{A105AC27-E54F-5147-B600-C625F3FEB1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 y="0"/>
              <a:ext cx="311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id="{FB7DB7E2-071E-9249-8B17-262BE9F035EA}"/>
                </a:ext>
              </a:extLst>
            </p:cNvPr>
            <p:cNvSpPr>
              <a:spLocks noChangeArrowheads="1"/>
            </p:cNvSpPr>
            <p:nvPr/>
          </p:nvSpPr>
          <p:spPr bwMode="auto">
            <a:xfrm>
              <a:off x="367" y="142"/>
              <a:ext cx="334" cy="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0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0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50" grpId="0" autoUpdateAnimBg="0"/>
      <p:bldP spid="1490953"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0FFC8F95-1D8D-4346-8F0C-5AC06D6BFD04}"/>
              </a:ext>
            </a:extLst>
          </p:cNvPr>
          <p:cNvSpPr>
            <a:spLocks noGrp="1" noChangeArrowheads="1"/>
          </p:cNvSpPr>
          <p:nvPr>
            <p:ph type="title" idx="4294967295"/>
          </p:nvPr>
        </p:nvSpPr>
        <p:spPr>
          <a:xfrm>
            <a:off x="2917825" y="410875"/>
            <a:ext cx="9404350" cy="1400175"/>
          </a:xfrm>
        </p:spPr>
        <p:txBody>
          <a:bodyPr/>
          <a:lstStyle/>
          <a:p>
            <a:pPr eaLnBrk="1" hangingPunct="1"/>
            <a:r>
              <a:rPr lang="en-US" altLang="en-US" dirty="0"/>
              <a:t>Automated perimetry: warning</a:t>
            </a:r>
          </a:p>
        </p:txBody>
      </p:sp>
      <p:sp>
        <p:nvSpPr>
          <p:cNvPr id="1189896" name="Rectangle 8">
            <a:extLst>
              <a:ext uri="{FF2B5EF4-FFF2-40B4-BE49-F238E27FC236}">
                <a16:creationId xmlns:a16="http://schemas.microsoft.com/office/drawing/2014/main" id="{92D6DC1C-147A-6E47-A5B8-F0D4D0491F9E}"/>
              </a:ext>
            </a:extLst>
          </p:cNvPr>
          <p:cNvSpPr>
            <a:spLocks noGrp="1" noChangeArrowheads="1"/>
          </p:cNvSpPr>
          <p:nvPr>
            <p:ph type="body" idx="4294967295"/>
          </p:nvPr>
        </p:nvSpPr>
        <p:spPr>
          <a:xfrm>
            <a:off x="1586345" y="2230438"/>
            <a:ext cx="9019310" cy="2848119"/>
          </a:xfrm>
          <a:solidFill>
            <a:srgbClr val="040D86"/>
          </a:solidFill>
        </p:spPr>
        <p:txBody>
          <a:bodyPr>
            <a:normAutofit/>
          </a:bodyPr>
          <a:lstStyle/>
          <a:p>
            <a:pPr marL="1588" indent="-1588">
              <a:lnSpc>
                <a:spcPct val="150000"/>
              </a:lnSpc>
              <a:buNone/>
            </a:pPr>
            <a:r>
              <a:rPr lang="en-US" altLang="en-US" dirty="0"/>
              <a:t>Sophisticated techniques and elaborate data printouts should not seduce us into a false sense of security or a misplaced belief in the validity or reliability of </a:t>
            </a:r>
            <a:br>
              <a:rPr lang="en-US" altLang="en-US" dirty="0"/>
            </a:br>
            <a:r>
              <a:rPr lang="en-US" altLang="en-US" dirty="0"/>
              <a:t>automated perimetry*</a:t>
            </a:r>
            <a:endParaRPr lang="en-US" altLang="en-US" dirty="0">
              <a:solidFill>
                <a:schemeClr val="tx2"/>
              </a:solidFill>
            </a:endParaRPr>
          </a:p>
        </p:txBody>
      </p:sp>
      <p:sp>
        <p:nvSpPr>
          <p:cNvPr id="81924" name="Text Box 4">
            <a:extLst>
              <a:ext uri="{FF2B5EF4-FFF2-40B4-BE49-F238E27FC236}">
                <a16:creationId xmlns:a16="http://schemas.microsoft.com/office/drawing/2014/main" id="{2EDAF5C7-6FD5-AB48-BF53-7EA2D7F3A087}"/>
              </a:ext>
            </a:extLst>
          </p:cNvPr>
          <p:cNvSpPr txBox="1">
            <a:spLocks noChangeArrowheads="1"/>
          </p:cNvSpPr>
          <p:nvPr/>
        </p:nvSpPr>
        <p:spPr bwMode="auto">
          <a:xfrm>
            <a:off x="2017714" y="6172201"/>
            <a:ext cx="1860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AU" altLang="en-US">
              <a:latin typeface="Times New Roman" panose="02020603050405020304" pitchFamily="18" charset="0"/>
            </a:endParaRPr>
          </a:p>
        </p:txBody>
      </p:sp>
      <p:sp>
        <p:nvSpPr>
          <p:cNvPr id="81925" name="Text Box 9">
            <a:extLst>
              <a:ext uri="{FF2B5EF4-FFF2-40B4-BE49-F238E27FC236}">
                <a16:creationId xmlns:a16="http://schemas.microsoft.com/office/drawing/2014/main" id="{B6C8EDAE-3F3E-614C-8D70-2468B21F1B80}"/>
              </a:ext>
            </a:extLst>
          </p:cNvPr>
          <p:cNvSpPr txBox="1">
            <a:spLocks noChangeArrowheads="1"/>
          </p:cNvSpPr>
          <p:nvPr/>
        </p:nvSpPr>
        <p:spPr bwMode="auto">
          <a:xfrm>
            <a:off x="2230439" y="6537325"/>
            <a:ext cx="4886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400">
                <a:solidFill>
                  <a:schemeClr val="bg1"/>
                </a:solidFill>
                <a:cs typeface="Times New Roman" panose="02020603050405020304" pitchFamily="18" charset="0"/>
              </a:rPr>
              <a:t>* </a:t>
            </a:r>
            <a:r>
              <a:rPr lang="en-AU" altLang="en-US" sz="1400">
                <a:solidFill>
                  <a:schemeClr val="bg1"/>
                </a:solidFill>
              </a:rPr>
              <a:t>Zalta AH. </a:t>
            </a:r>
            <a:r>
              <a:rPr lang="en-AU" altLang="en-US" sz="1400" i="1">
                <a:solidFill>
                  <a:schemeClr val="bg1"/>
                </a:solidFill>
              </a:rPr>
              <a:t>Ophthalmology</a:t>
            </a:r>
            <a:r>
              <a:rPr lang="en-AU" altLang="en-US" sz="1400">
                <a:solidFill>
                  <a:schemeClr val="bg1"/>
                </a:solidFill>
              </a:rPr>
              <a:t> 1989; 96: 1302–11.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4591D93-734F-F94C-B666-2601961C99A4}"/>
              </a:ext>
            </a:extLst>
          </p:cNvPr>
          <p:cNvSpPr>
            <a:spLocks noGrp="1" noChangeArrowheads="1"/>
          </p:cNvSpPr>
          <p:nvPr>
            <p:ph type="subTitle" idx="4294967295"/>
          </p:nvPr>
        </p:nvSpPr>
        <p:spPr>
          <a:xfrm>
            <a:off x="6525492" y="1798061"/>
            <a:ext cx="5167745" cy="2746230"/>
          </a:xfrm>
        </p:spPr>
        <p:txBody>
          <a:bodyPr>
            <a:normAutofit/>
          </a:bodyPr>
          <a:lstStyle/>
          <a:p>
            <a:pPr eaLnBrk="1" hangingPunct="1">
              <a:lnSpc>
                <a:spcPct val="160000"/>
              </a:lnSpc>
            </a:pPr>
            <a:r>
              <a:rPr lang="en-US" altLang="en-US" sz="3600" b="1" dirty="0"/>
              <a:t>INTERPRETATION OF OCTOPUS VISUAL FIELD EXAMINATION</a:t>
            </a:r>
            <a:endParaRPr lang="en-AU" altLang="en-US" sz="36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a:extLst>
              <a:ext uri="{FF2B5EF4-FFF2-40B4-BE49-F238E27FC236}">
                <a16:creationId xmlns:a16="http://schemas.microsoft.com/office/drawing/2014/main" id="{4BBB22C7-37AC-F344-8080-ABDBEFC6F084}"/>
              </a:ext>
            </a:extLst>
          </p:cNvPr>
          <p:cNvSpPr>
            <a:spLocks noGrp="1" noChangeArrowheads="1"/>
          </p:cNvSpPr>
          <p:nvPr>
            <p:ph type="title" idx="4294967295"/>
          </p:nvPr>
        </p:nvSpPr>
        <p:spPr>
          <a:xfrm>
            <a:off x="2964873" y="334818"/>
            <a:ext cx="8877300" cy="1143000"/>
          </a:xfrm>
        </p:spPr>
        <p:txBody>
          <a:bodyPr/>
          <a:lstStyle/>
          <a:p>
            <a:pPr eaLnBrk="1" hangingPunct="1"/>
            <a:r>
              <a:rPr lang="en-NZ" altLang="en-US" sz="3200" dirty="0">
                <a:cs typeface="Arial" panose="020B0604020202020204" pitchFamily="34" charset="0"/>
              </a:rPr>
              <a:t>Humphrey vs. Octopus perimetry </a:t>
            </a:r>
            <a:endParaRPr lang="en-AU" altLang="en-US" sz="3200" dirty="0"/>
          </a:p>
        </p:txBody>
      </p:sp>
      <p:graphicFrame>
        <p:nvGraphicFramePr>
          <p:cNvPr id="1719299" name="Group 1027">
            <a:extLst>
              <a:ext uri="{FF2B5EF4-FFF2-40B4-BE49-F238E27FC236}">
                <a16:creationId xmlns:a16="http://schemas.microsoft.com/office/drawing/2014/main" id="{D339D8A8-EDA2-E54A-9DD7-AFCABC5A1DE9}"/>
              </a:ext>
            </a:extLst>
          </p:cNvPr>
          <p:cNvGraphicFramePr>
            <a:graphicFrameLocks noGrp="1"/>
          </p:cNvGraphicFramePr>
          <p:nvPr>
            <p:ph type="tbl" idx="4294967295"/>
          </p:nvPr>
        </p:nvGraphicFramePr>
        <p:xfrm>
          <a:off x="1403421" y="1376364"/>
          <a:ext cx="9376065" cy="4846763"/>
        </p:xfrm>
        <a:graphic>
          <a:graphicData uri="http://schemas.openxmlformats.org/drawingml/2006/table">
            <a:tbl>
              <a:tblPr/>
              <a:tblGrid>
                <a:gridCol w="3125355">
                  <a:extLst>
                    <a:ext uri="{9D8B030D-6E8A-4147-A177-3AD203B41FA5}">
                      <a16:colId xmlns:a16="http://schemas.microsoft.com/office/drawing/2014/main" val="20000"/>
                    </a:ext>
                  </a:extLst>
                </a:gridCol>
                <a:gridCol w="3125355">
                  <a:extLst>
                    <a:ext uri="{9D8B030D-6E8A-4147-A177-3AD203B41FA5}">
                      <a16:colId xmlns:a16="http://schemas.microsoft.com/office/drawing/2014/main" val="20001"/>
                    </a:ext>
                  </a:extLst>
                </a:gridCol>
                <a:gridCol w="3125355">
                  <a:extLst>
                    <a:ext uri="{9D8B030D-6E8A-4147-A177-3AD203B41FA5}">
                      <a16:colId xmlns:a16="http://schemas.microsoft.com/office/drawing/2014/main" val="20002"/>
                    </a:ext>
                  </a:extLst>
                </a:gridCol>
              </a:tblGrid>
              <a:tr h="609293">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1" i="0" u="none" strike="noStrike" cap="none" normalizeH="0" baseline="0" dirty="0">
                          <a:ln>
                            <a:noFill/>
                          </a:ln>
                          <a:solidFill>
                            <a:schemeClr val="bg1"/>
                          </a:solidFill>
                          <a:effectLst/>
                          <a:latin typeface="Arial" charset="0"/>
                        </a:rPr>
                        <a:t>Parameter</a:t>
                      </a:r>
                      <a:endParaRPr kumimoji="0" lang="en-AU" sz="2000" b="1"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1" i="0" u="none" strike="noStrike" cap="none" normalizeH="0" baseline="0" dirty="0">
                          <a:ln>
                            <a:noFill/>
                          </a:ln>
                          <a:solidFill>
                            <a:schemeClr val="bg1"/>
                          </a:solidFill>
                          <a:effectLst/>
                          <a:latin typeface="Arial" charset="0"/>
                        </a:rPr>
                        <a:t>Octopus 300</a:t>
                      </a:r>
                      <a:endParaRPr kumimoji="0" lang="en-AU" sz="2000" b="1"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1" i="0" u="none" strike="noStrike" cap="none" normalizeH="0" baseline="0" dirty="0">
                          <a:ln>
                            <a:noFill/>
                          </a:ln>
                          <a:solidFill>
                            <a:schemeClr val="bg1"/>
                          </a:solidFill>
                          <a:effectLst/>
                          <a:latin typeface="Arial" charset="0"/>
                        </a:rPr>
                        <a:t>HFA 700 series</a:t>
                      </a:r>
                      <a:endParaRPr kumimoji="0" lang="en-AU" sz="2000" b="1"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0"/>
                  </a:ext>
                </a:extLst>
              </a:tr>
              <a:tr h="610940">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Bowl type</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Direct projection</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Aspherical bowl</a:t>
                      </a:r>
                      <a:endParaRPr kumimoji="0" lang="en-AU" sz="2000" b="0"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1"/>
                  </a:ext>
                </a:extLst>
              </a:tr>
              <a:tr h="609293">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Background luminance</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10 cd/m</a:t>
                      </a:r>
                      <a:r>
                        <a:rPr kumimoji="0" lang="en-NZ" sz="2000" b="0" i="0" u="none" strike="noStrike" cap="none" normalizeH="0" baseline="30000">
                          <a:ln>
                            <a:noFill/>
                          </a:ln>
                          <a:solidFill>
                            <a:schemeClr val="bg1"/>
                          </a:solidFill>
                          <a:effectLst/>
                          <a:latin typeface="Arial" charset="0"/>
                        </a:rPr>
                        <a:t>2</a:t>
                      </a:r>
                      <a:r>
                        <a:rPr kumimoji="0" lang="en-NZ" sz="2000" b="0" i="0" u="none" strike="noStrike" cap="none" normalizeH="0" baseline="0">
                          <a:ln>
                            <a:noFill/>
                          </a:ln>
                          <a:solidFill>
                            <a:schemeClr val="bg1"/>
                          </a:solidFill>
                          <a:effectLst/>
                          <a:latin typeface="Arial" charset="0"/>
                        </a:rPr>
                        <a:t> (31.4 asb)</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10 cd/m</a:t>
                      </a:r>
                      <a:r>
                        <a:rPr kumimoji="0" lang="en-NZ" sz="2000" b="0" i="0" u="none" strike="noStrike" cap="none" normalizeH="0" baseline="30000">
                          <a:ln>
                            <a:noFill/>
                          </a:ln>
                          <a:solidFill>
                            <a:schemeClr val="bg1"/>
                          </a:solidFill>
                          <a:effectLst/>
                          <a:latin typeface="Arial" charset="0"/>
                        </a:rPr>
                        <a:t>2</a:t>
                      </a:r>
                      <a:r>
                        <a:rPr kumimoji="0" lang="en-NZ" sz="2000" b="0" i="0" u="none" strike="noStrike" cap="none" normalizeH="0" baseline="0">
                          <a:ln>
                            <a:noFill/>
                          </a:ln>
                          <a:solidFill>
                            <a:schemeClr val="bg1"/>
                          </a:solidFill>
                          <a:effectLst/>
                          <a:latin typeface="Arial" charset="0"/>
                        </a:rPr>
                        <a:t> (31.5 asb)</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2"/>
                  </a:ext>
                </a:extLst>
              </a:tr>
              <a:tr h="863154">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Stimulus size</a:t>
                      </a:r>
                      <a:br>
                        <a:rPr kumimoji="0" lang="en-NZ" sz="2000" b="0" i="0" u="none" strike="noStrike" cap="none" normalizeH="0" baseline="0">
                          <a:ln>
                            <a:noFill/>
                          </a:ln>
                          <a:solidFill>
                            <a:schemeClr val="bg1"/>
                          </a:solidFill>
                          <a:effectLst/>
                          <a:latin typeface="Arial" charset="0"/>
                        </a:rPr>
                      </a:br>
                      <a:r>
                        <a:rPr kumimoji="0" lang="en-NZ" sz="2000" b="0" i="0" u="none" strike="noStrike" cap="none" normalizeH="0" baseline="0">
                          <a:ln>
                            <a:noFill/>
                          </a:ln>
                          <a:solidFill>
                            <a:schemeClr val="bg1"/>
                          </a:solidFill>
                          <a:effectLst/>
                          <a:latin typeface="Arial" charset="0"/>
                        </a:rPr>
                        <a:t>Stimulus duration</a:t>
                      </a:r>
                      <a:br>
                        <a:rPr kumimoji="0" lang="en-NZ" sz="2000" b="0" i="0" u="none" strike="noStrike" cap="none" normalizeH="0" baseline="0">
                          <a:ln>
                            <a:noFill/>
                          </a:ln>
                          <a:solidFill>
                            <a:schemeClr val="bg1"/>
                          </a:solidFill>
                          <a:effectLst/>
                          <a:latin typeface="Arial" charset="0"/>
                        </a:rPr>
                      </a:br>
                      <a:r>
                        <a:rPr kumimoji="0" lang="en-NZ" sz="2000" b="0" i="0" u="none" strike="noStrike" cap="none" normalizeH="0" baseline="0">
                          <a:ln>
                            <a:noFill/>
                          </a:ln>
                          <a:solidFill>
                            <a:schemeClr val="bg1"/>
                          </a:solidFill>
                          <a:effectLst/>
                          <a:latin typeface="Arial" charset="0"/>
                        </a:rPr>
                        <a:t>Luminance for 0 dB</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Goldmann III and V</a:t>
                      </a:r>
                      <a:br>
                        <a:rPr kumimoji="0" lang="en-NZ" sz="2000" b="0" i="0" u="none" strike="noStrike" cap="none" normalizeH="0" baseline="0">
                          <a:ln>
                            <a:noFill/>
                          </a:ln>
                          <a:solidFill>
                            <a:schemeClr val="bg1"/>
                          </a:solidFill>
                          <a:effectLst/>
                          <a:latin typeface="Arial" charset="0"/>
                        </a:rPr>
                      </a:br>
                      <a:r>
                        <a:rPr kumimoji="0" lang="en-NZ" sz="2000" b="0" i="0" u="none" strike="noStrike" cap="none" normalizeH="0" baseline="0">
                          <a:ln>
                            <a:noFill/>
                          </a:ln>
                          <a:solidFill>
                            <a:schemeClr val="bg1"/>
                          </a:solidFill>
                          <a:effectLst/>
                          <a:latin typeface="Arial" charset="0"/>
                        </a:rPr>
                        <a:t>100 ms</a:t>
                      </a:r>
                      <a:br>
                        <a:rPr kumimoji="0" lang="en-NZ" sz="2000" b="0" i="0" u="none" strike="noStrike" cap="none" normalizeH="0" baseline="0">
                          <a:ln>
                            <a:noFill/>
                          </a:ln>
                          <a:solidFill>
                            <a:schemeClr val="bg1"/>
                          </a:solidFill>
                          <a:effectLst/>
                          <a:latin typeface="Arial" charset="0"/>
                        </a:rPr>
                      </a:br>
                      <a:r>
                        <a:rPr kumimoji="0" lang="en-NZ" sz="2000" b="0" i="0" u="none" strike="noStrike" cap="none" normalizeH="0" baseline="0">
                          <a:ln>
                            <a:noFill/>
                          </a:ln>
                          <a:solidFill>
                            <a:schemeClr val="bg1"/>
                          </a:solidFill>
                          <a:effectLst/>
                          <a:latin typeface="Arial" charset="0"/>
                        </a:rPr>
                        <a:t>4800 asb</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Goldmann I</a:t>
                      </a:r>
                      <a:r>
                        <a:rPr kumimoji="0" lang="en-NZ" sz="2000" b="0" i="0" u="none" strike="noStrike" cap="none" normalizeH="0" baseline="0">
                          <a:ln>
                            <a:noFill/>
                          </a:ln>
                          <a:solidFill>
                            <a:schemeClr val="bg1"/>
                          </a:solidFill>
                          <a:effectLst/>
                          <a:latin typeface="Arial" charset="0"/>
                          <a:cs typeface="Arial" charset="0"/>
                        </a:rPr>
                        <a:t>–V</a:t>
                      </a:r>
                      <a:br>
                        <a:rPr kumimoji="0" lang="en-NZ" sz="2000" b="0" i="0" u="none" strike="noStrike" cap="none" normalizeH="0" baseline="0">
                          <a:ln>
                            <a:noFill/>
                          </a:ln>
                          <a:solidFill>
                            <a:schemeClr val="bg1"/>
                          </a:solidFill>
                          <a:effectLst/>
                          <a:latin typeface="Arial" charset="0"/>
                          <a:cs typeface="Arial" charset="0"/>
                        </a:rPr>
                      </a:br>
                      <a:r>
                        <a:rPr kumimoji="0" lang="en-NZ" sz="2000" b="0" i="0" u="none" strike="noStrike" cap="none" normalizeH="0" baseline="0">
                          <a:ln>
                            <a:noFill/>
                          </a:ln>
                          <a:solidFill>
                            <a:schemeClr val="bg1"/>
                          </a:solidFill>
                          <a:effectLst/>
                          <a:latin typeface="Arial" charset="0"/>
                          <a:cs typeface="Arial" charset="0"/>
                        </a:rPr>
                        <a:t>200 ms</a:t>
                      </a:r>
                      <a:br>
                        <a:rPr kumimoji="0" lang="en-NZ" sz="2000" b="0" i="0" u="none" strike="noStrike" cap="none" normalizeH="0" baseline="0">
                          <a:ln>
                            <a:noFill/>
                          </a:ln>
                          <a:solidFill>
                            <a:schemeClr val="bg1"/>
                          </a:solidFill>
                          <a:effectLst/>
                          <a:latin typeface="Arial" charset="0"/>
                          <a:cs typeface="Arial" charset="0"/>
                        </a:rPr>
                      </a:br>
                      <a:r>
                        <a:rPr kumimoji="0" lang="en-NZ" sz="2000" b="0" i="0" u="none" strike="noStrike" cap="none" normalizeH="0" baseline="0">
                          <a:ln>
                            <a:noFill/>
                          </a:ln>
                          <a:solidFill>
                            <a:schemeClr val="bg1"/>
                          </a:solidFill>
                          <a:effectLst/>
                          <a:latin typeface="Arial" charset="0"/>
                          <a:cs typeface="Arial" charset="0"/>
                        </a:rPr>
                        <a:t>10,000 asb</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3"/>
                  </a:ext>
                </a:extLst>
              </a:tr>
              <a:tr h="609293">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a:ln>
                            <a:noFill/>
                          </a:ln>
                          <a:solidFill>
                            <a:schemeClr val="bg1"/>
                          </a:solidFill>
                          <a:effectLst/>
                          <a:latin typeface="Arial" charset="0"/>
                        </a:rPr>
                        <a:t>Measuring range</a:t>
                      </a:r>
                      <a:endParaRPr kumimoji="0" lang="en-AU" sz="2000" b="0" i="0" u="none" strike="noStrike" cap="none" normalizeH="0" baseline="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0</a:t>
                      </a:r>
                      <a:r>
                        <a:rPr kumimoji="0" lang="en-NZ" sz="2000" b="0" i="0" u="none" strike="noStrike" cap="none" normalizeH="0" baseline="0" dirty="0">
                          <a:ln>
                            <a:noFill/>
                          </a:ln>
                          <a:solidFill>
                            <a:schemeClr val="bg1"/>
                          </a:solidFill>
                          <a:effectLst/>
                          <a:latin typeface="Arial" charset="0"/>
                          <a:cs typeface="Arial" charset="0"/>
                        </a:rPr>
                        <a:t>–40 dB</a:t>
                      </a:r>
                      <a:endParaRPr kumimoji="0" lang="en-AU" sz="2000" b="0"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0</a:t>
                      </a:r>
                      <a:r>
                        <a:rPr kumimoji="0" lang="en-NZ" sz="2000" b="0" i="0" u="none" strike="noStrike" cap="none" normalizeH="0" baseline="0" dirty="0">
                          <a:ln>
                            <a:noFill/>
                          </a:ln>
                          <a:solidFill>
                            <a:schemeClr val="bg1"/>
                          </a:solidFill>
                          <a:effectLst/>
                          <a:latin typeface="Arial" charset="0"/>
                          <a:cs typeface="Arial" charset="0"/>
                        </a:rPr>
                        <a:t>–40 dB</a:t>
                      </a:r>
                      <a:endParaRPr kumimoji="0" lang="en-AU" sz="2000" b="0" i="0" u="none" strike="noStrike" cap="none" normalizeH="0" baseline="0" dirty="0">
                        <a:ln>
                          <a:noFill/>
                        </a:ln>
                        <a:solidFill>
                          <a:schemeClr val="bg1"/>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4"/>
                  </a:ext>
                </a:extLst>
              </a:tr>
              <a:tr h="1403810">
                <a:tc>
                  <a:txBody>
                    <a:bodyPr/>
                    <a:lstStyle/>
                    <a:p>
                      <a:pPr marL="0" marR="0" lvl="0" indent="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Test strategies</a:t>
                      </a:r>
                      <a:endParaRPr kumimoji="0" lang="en-AU" sz="2000" b="0" i="0" u="none" strike="noStrike" cap="none" normalizeH="0" baseline="0" dirty="0">
                        <a:ln>
                          <a:noFill/>
                        </a:ln>
                        <a:solidFill>
                          <a:schemeClr val="bg1"/>
                        </a:solidFill>
                        <a:effectLst/>
                        <a:latin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4</a:t>
                      </a:r>
                      <a:r>
                        <a:rPr kumimoji="0" lang="en-NZ" sz="2000" b="0" i="0" u="none" strike="noStrike" cap="none" normalizeH="0" baseline="0" dirty="0">
                          <a:ln>
                            <a:noFill/>
                          </a:ln>
                          <a:solidFill>
                            <a:schemeClr val="bg1"/>
                          </a:solidFill>
                          <a:effectLst/>
                          <a:latin typeface="Arial" charset="0"/>
                          <a:cs typeface="Arial" charset="0"/>
                        </a:rPr>
                        <a:t>–2–1 dB bracketing strategy</a:t>
                      </a:r>
                    </a:p>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cs typeface="Arial" charset="0"/>
                        </a:rPr>
                        <a:t>Dynamic</a:t>
                      </a:r>
                    </a:p>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cs typeface="Arial" charset="0"/>
                        </a:rPr>
                        <a:t>Tendency oriented perimetry (TOP)</a:t>
                      </a:r>
                      <a:endParaRPr kumimoji="0" lang="en-AU" sz="2000" b="0" i="0" u="none" strike="noStrike" cap="none" normalizeH="0" baseline="0" dirty="0">
                        <a:ln>
                          <a:noFill/>
                        </a:ln>
                        <a:solidFill>
                          <a:schemeClr val="bg1"/>
                        </a:solidFill>
                        <a:effectLst/>
                        <a:latin typeface="Arial" charset="0"/>
                        <a:cs typeface="Arial"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tc>
                  <a:txBody>
                    <a:bodyPr/>
                    <a:lstStyle/>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rPr>
                        <a:t>4</a:t>
                      </a:r>
                      <a:r>
                        <a:rPr kumimoji="0" lang="en-NZ" sz="2000" b="0" i="0" u="none" strike="noStrike" cap="none" normalizeH="0" baseline="0" dirty="0">
                          <a:ln>
                            <a:noFill/>
                          </a:ln>
                          <a:solidFill>
                            <a:schemeClr val="bg1"/>
                          </a:solidFill>
                          <a:effectLst/>
                          <a:latin typeface="Arial" charset="0"/>
                          <a:cs typeface="Arial" charset="0"/>
                        </a:rPr>
                        <a:t>–2 dB bracketing strategy</a:t>
                      </a:r>
                    </a:p>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cs typeface="Arial" charset="0"/>
                        </a:rPr>
                        <a:t>SITA Standard</a:t>
                      </a:r>
                    </a:p>
                    <a:p>
                      <a:pPr marL="196850" marR="0" lvl="0" indent="-196850" algn="l" defTabSz="914400" rtl="0" eaLnBrk="1" fontAlgn="base" latinLnBrk="0" hangingPunct="1">
                        <a:lnSpc>
                          <a:spcPct val="90000"/>
                        </a:lnSpc>
                        <a:spcBef>
                          <a:spcPct val="5000"/>
                        </a:spcBef>
                        <a:spcAft>
                          <a:spcPct val="0"/>
                        </a:spcAft>
                        <a:buClrTx/>
                        <a:buSzTx/>
                        <a:buFontTx/>
                        <a:buNone/>
                        <a:tabLst/>
                      </a:pPr>
                      <a:r>
                        <a:rPr kumimoji="0" lang="en-NZ" sz="2000" b="0" i="0" u="none" strike="noStrike" cap="none" normalizeH="0" baseline="0" dirty="0">
                          <a:ln>
                            <a:noFill/>
                          </a:ln>
                          <a:solidFill>
                            <a:schemeClr val="bg1"/>
                          </a:solidFill>
                          <a:effectLst/>
                          <a:latin typeface="Arial" charset="0"/>
                          <a:cs typeface="Arial" charset="0"/>
                        </a:rPr>
                        <a:t>SITA Fast</a:t>
                      </a:r>
                      <a:endParaRPr kumimoji="0" lang="en-AU" sz="2000" b="0" i="0" u="none" strike="noStrike" cap="none" normalizeH="0" baseline="0" dirty="0">
                        <a:ln>
                          <a:noFill/>
                        </a:ln>
                        <a:solidFill>
                          <a:schemeClr val="bg1"/>
                        </a:solidFill>
                        <a:effectLst/>
                        <a:latin typeface="Arial" charset="0"/>
                        <a:cs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17A4"/>
                    </a:solidFill>
                  </a:tcPr>
                </a:tc>
                <a:extLst>
                  <a:ext uri="{0D108BD9-81ED-4DB2-BD59-A6C34878D82A}">
                    <a16:rowId xmlns:a16="http://schemas.microsoft.com/office/drawing/2014/main" val="10005"/>
                  </a:ext>
                </a:extLst>
              </a:tr>
            </a:tbl>
          </a:graphicData>
        </a:graphic>
      </p:graphicFrame>
      <p:sp>
        <p:nvSpPr>
          <p:cNvPr id="84002" name="Text Box 1058">
            <a:extLst>
              <a:ext uri="{FF2B5EF4-FFF2-40B4-BE49-F238E27FC236}">
                <a16:creationId xmlns:a16="http://schemas.microsoft.com/office/drawing/2014/main" id="{F8F3FE28-1597-6947-AD03-3E867BE59A7C}"/>
              </a:ext>
            </a:extLst>
          </p:cNvPr>
          <p:cNvSpPr txBox="1">
            <a:spLocks noChangeArrowheads="1"/>
          </p:cNvSpPr>
          <p:nvPr/>
        </p:nvSpPr>
        <p:spPr bwMode="auto">
          <a:xfrm>
            <a:off x="2069091" y="6523182"/>
            <a:ext cx="80447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en-NZ" altLang="en-US" sz="1400" dirty="0" err="1">
                <a:solidFill>
                  <a:schemeClr val="bg1"/>
                </a:solidFill>
              </a:rPr>
              <a:t>Weijland</a:t>
            </a:r>
            <a:r>
              <a:rPr lang="en-NZ" altLang="en-US" sz="1400" dirty="0">
                <a:solidFill>
                  <a:schemeClr val="bg1"/>
                </a:solidFill>
              </a:rPr>
              <a:t> A</a:t>
            </a:r>
            <a:r>
              <a:rPr lang="en-NZ" altLang="en-US" sz="1400" dirty="0">
                <a:solidFill>
                  <a:schemeClr val="bg1"/>
                </a:solidFill>
                <a:cs typeface="Times New Roman" panose="02020603050405020304" pitchFamily="18" charset="0"/>
              </a:rPr>
              <a:t> </a:t>
            </a:r>
            <a:r>
              <a:rPr lang="en-NZ" altLang="en-US" sz="1400" i="1" dirty="0">
                <a:solidFill>
                  <a:schemeClr val="bg1"/>
                </a:solidFill>
                <a:cs typeface="Times New Roman" panose="02020603050405020304" pitchFamily="18" charset="0"/>
              </a:rPr>
              <a:t>et al</a:t>
            </a:r>
            <a:r>
              <a:rPr lang="en-NZ" altLang="en-US" sz="1400" dirty="0">
                <a:solidFill>
                  <a:schemeClr val="bg1"/>
                </a:solidFill>
                <a:cs typeface="Times New Roman" panose="02020603050405020304" pitchFamily="18" charset="0"/>
              </a:rPr>
              <a:t>. </a:t>
            </a:r>
            <a:r>
              <a:rPr lang="en-NZ" altLang="en-US" sz="1400" i="1" dirty="0">
                <a:solidFill>
                  <a:schemeClr val="bg1"/>
                </a:solidFill>
                <a:cs typeface="Times New Roman" panose="02020603050405020304" pitchFamily="18" charset="0"/>
              </a:rPr>
              <a:t>Automated Perimetry: Visual Field Digest</a:t>
            </a:r>
            <a:r>
              <a:rPr lang="en-NZ" altLang="en-US" sz="1400" dirty="0">
                <a:solidFill>
                  <a:schemeClr val="bg1"/>
                </a:solidFill>
                <a:cs typeface="Times New Roman" panose="02020603050405020304" pitchFamily="18" charset="0"/>
              </a:rPr>
              <a:t>. 5</a:t>
            </a:r>
            <a:r>
              <a:rPr lang="en-NZ" altLang="en-US" sz="1400" baseline="30000" dirty="0">
                <a:solidFill>
                  <a:schemeClr val="bg1"/>
                </a:solidFill>
                <a:cs typeface="Times New Roman" panose="02020603050405020304" pitchFamily="18" charset="0"/>
              </a:rPr>
              <a:t>th</a:t>
            </a:r>
            <a:r>
              <a:rPr lang="en-NZ" altLang="en-US" sz="1400" dirty="0">
                <a:solidFill>
                  <a:schemeClr val="bg1"/>
                </a:solidFill>
                <a:cs typeface="Times New Roman" panose="02020603050405020304" pitchFamily="18" charset="0"/>
              </a:rPr>
              <a:t> </a:t>
            </a:r>
            <a:r>
              <a:rPr lang="en-NZ" altLang="en-US" sz="1400" dirty="0" err="1">
                <a:solidFill>
                  <a:schemeClr val="bg1"/>
                </a:solidFill>
                <a:cs typeface="Times New Roman" panose="02020603050405020304" pitchFamily="18" charset="0"/>
              </a:rPr>
              <a:t>Edn</a:t>
            </a:r>
            <a:r>
              <a:rPr lang="en-NZ" altLang="en-US" sz="1400" dirty="0">
                <a:solidFill>
                  <a:schemeClr val="bg1"/>
                </a:solidFill>
                <a:cs typeface="Times New Roman" panose="02020603050405020304" pitchFamily="18" charset="0"/>
              </a:rPr>
              <a:t>. </a:t>
            </a:r>
            <a:r>
              <a:rPr lang="en-NZ" altLang="en-US" sz="1400" dirty="0" err="1">
                <a:solidFill>
                  <a:schemeClr val="bg1"/>
                </a:solidFill>
                <a:cs typeface="Times New Roman" panose="02020603050405020304" pitchFamily="18" charset="0"/>
              </a:rPr>
              <a:t>Köniz</a:t>
            </a:r>
            <a:r>
              <a:rPr lang="en-NZ" altLang="en-US" sz="1400" dirty="0">
                <a:solidFill>
                  <a:schemeClr val="bg1"/>
                </a:solidFill>
                <a:cs typeface="Times New Roman" panose="02020603050405020304" pitchFamily="18" charset="0"/>
              </a:rPr>
              <a:t>: Haag-</a:t>
            </a:r>
            <a:r>
              <a:rPr lang="en-NZ" altLang="en-US" sz="1400" dirty="0" err="1">
                <a:solidFill>
                  <a:schemeClr val="bg1"/>
                </a:solidFill>
                <a:cs typeface="Times New Roman" panose="02020603050405020304" pitchFamily="18" charset="0"/>
              </a:rPr>
              <a:t>Streit</a:t>
            </a:r>
            <a:r>
              <a:rPr lang="en-NZ" altLang="en-US" sz="1400" dirty="0">
                <a:solidFill>
                  <a:schemeClr val="bg1"/>
                </a:solidFill>
                <a:cs typeface="Times New Roman" panose="02020603050405020304" pitchFamily="18" charset="0"/>
              </a:rPr>
              <a:t> AG, 2004.</a:t>
            </a:r>
            <a:endParaRPr lang="en-AU" altLang="en-US"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94872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6">
            <a:extLst>
              <a:ext uri="{FF2B5EF4-FFF2-40B4-BE49-F238E27FC236}">
                <a16:creationId xmlns:a16="http://schemas.microsoft.com/office/drawing/2014/main" id="{3C5C7214-497B-F249-B424-43E8FCA41CD2}"/>
              </a:ext>
            </a:extLst>
          </p:cNvPr>
          <p:cNvSpPr>
            <a:spLocks noGrp="1" noChangeArrowheads="1"/>
          </p:cNvSpPr>
          <p:nvPr>
            <p:ph type="body" idx="4294967295"/>
          </p:nvPr>
        </p:nvSpPr>
        <p:spPr>
          <a:xfrm>
            <a:off x="1159564" y="1838429"/>
            <a:ext cx="9872869" cy="3142214"/>
          </a:xfrm>
          <a:solidFill>
            <a:srgbClr val="040D86"/>
          </a:solidFill>
        </p:spPr>
        <p:txBody>
          <a:bodyPr>
            <a:normAutofit lnSpcReduction="10000"/>
          </a:bodyPr>
          <a:lstStyle/>
          <a:p>
            <a:pPr marL="457200" indent="-457200" eaLnBrk="1" hangingPunct="1">
              <a:lnSpc>
                <a:spcPct val="150000"/>
              </a:lnSpc>
              <a:buFont typeface="Arial" panose="020B0604020202020204" pitchFamily="34" charset="0"/>
              <a:buChar char="•"/>
            </a:pPr>
            <a:r>
              <a:rPr lang="en-US" altLang="en-US" sz="3200" dirty="0"/>
              <a:t>‘Abnormal’ values include the lowest 5% of those in normal individuals</a:t>
            </a:r>
          </a:p>
          <a:p>
            <a:pPr marL="457200" indent="-457200" eaLnBrk="1" hangingPunct="1">
              <a:lnSpc>
                <a:spcPct val="150000"/>
              </a:lnSpc>
              <a:buFont typeface="Arial" panose="020B0604020202020204" pitchFamily="34" charset="0"/>
              <a:buChar char="•"/>
            </a:pPr>
            <a:r>
              <a:rPr lang="en-US" altLang="en-US" sz="3200" dirty="0"/>
              <a:t>Therefore, 5% of normal individuals will be labelled abnormal</a:t>
            </a:r>
          </a:p>
        </p:txBody>
      </p:sp>
      <p:sp>
        <p:nvSpPr>
          <p:cNvPr id="29700" name="Text Box 7">
            <a:extLst>
              <a:ext uri="{FF2B5EF4-FFF2-40B4-BE49-F238E27FC236}">
                <a16:creationId xmlns:a16="http://schemas.microsoft.com/office/drawing/2014/main" id="{A8969237-A2BC-D842-AA70-1FEAA8279D1D}"/>
              </a:ext>
            </a:extLst>
          </p:cNvPr>
          <p:cNvSpPr txBox="1">
            <a:spLocks noChangeArrowheads="1"/>
          </p:cNvSpPr>
          <p:nvPr/>
        </p:nvSpPr>
        <p:spPr bwMode="auto">
          <a:xfrm>
            <a:off x="2291556" y="5244132"/>
            <a:ext cx="69992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AU" altLang="en-US" sz="4000" dirty="0">
                <a:solidFill>
                  <a:srgbClr val="FFFF00"/>
                </a:solidFill>
              </a:rPr>
              <a:t>‘Abnormal’ is not the same </a:t>
            </a:r>
            <a:br>
              <a:rPr lang="en-AU" altLang="en-US" sz="4000" dirty="0">
                <a:solidFill>
                  <a:srgbClr val="FFFF00"/>
                </a:solidFill>
              </a:rPr>
            </a:br>
            <a:r>
              <a:rPr lang="en-AU" altLang="en-US" sz="4000" dirty="0">
                <a:solidFill>
                  <a:srgbClr val="FFFF00"/>
                </a:solidFill>
              </a:rPr>
              <a:t>as diseased</a:t>
            </a:r>
          </a:p>
        </p:txBody>
      </p:sp>
      <p:sp>
        <p:nvSpPr>
          <p:cNvPr id="5" name="Rectangle 5">
            <a:extLst>
              <a:ext uri="{FF2B5EF4-FFF2-40B4-BE49-F238E27FC236}">
                <a16:creationId xmlns:a16="http://schemas.microsoft.com/office/drawing/2014/main" id="{AB3AC8B5-6D5F-9448-B536-F009B60F3034}"/>
              </a:ext>
            </a:extLst>
          </p:cNvPr>
          <p:cNvSpPr txBox="1">
            <a:spLocks noChangeArrowheads="1"/>
          </p:cNvSpPr>
          <p:nvPr/>
        </p:nvSpPr>
        <p:spPr>
          <a:xfrm>
            <a:off x="3458817" y="423243"/>
            <a:ext cx="4386470" cy="140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dirty="0"/>
              <a:t>Perimeter logic (2)</a:t>
            </a:r>
          </a:p>
        </p:txBody>
      </p:sp>
      <p:sp>
        <p:nvSpPr>
          <p:cNvPr id="9" name="Text Box 26">
            <a:extLst>
              <a:ext uri="{FF2B5EF4-FFF2-40B4-BE49-F238E27FC236}">
                <a16:creationId xmlns:a16="http://schemas.microsoft.com/office/drawing/2014/main" id="{31AFB220-3C1D-1840-AF19-0110743E85B6}"/>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F2363BAF-A0F8-BB4F-8B1D-F8D820BF3738}"/>
              </a:ext>
            </a:extLst>
          </p:cNvPr>
          <p:cNvSpPr>
            <a:spLocks noGrp="1" noChangeArrowheads="1"/>
          </p:cNvSpPr>
          <p:nvPr>
            <p:ph type="title" idx="4294967295"/>
          </p:nvPr>
        </p:nvSpPr>
        <p:spPr>
          <a:xfrm>
            <a:off x="3117273" y="240724"/>
            <a:ext cx="5929745" cy="1400175"/>
          </a:xfrm>
        </p:spPr>
        <p:txBody>
          <a:bodyPr/>
          <a:lstStyle/>
          <a:p>
            <a:pPr eaLnBrk="1" hangingPunct="1"/>
            <a:r>
              <a:rPr lang="en-US" altLang="en-US" dirty="0"/>
              <a:t>Octopus global indices</a:t>
            </a:r>
          </a:p>
        </p:txBody>
      </p:sp>
      <p:sp>
        <p:nvSpPr>
          <p:cNvPr id="86020" name="Rectangle 4">
            <a:extLst>
              <a:ext uri="{FF2B5EF4-FFF2-40B4-BE49-F238E27FC236}">
                <a16:creationId xmlns:a16="http://schemas.microsoft.com/office/drawing/2014/main" id="{9EE4D2BD-DB3F-544D-AB49-8A0B796AC778}"/>
              </a:ext>
            </a:extLst>
          </p:cNvPr>
          <p:cNvSpPr>
            <a:spLocks noGrp="1" noChangeArrowheads="1"/>
          </p:cNvSpPr>
          <p:nvPr>
            <p:ph type="body" idx="4294967295"/>
          </p:nvPr>
        </p:nvSpPr>
        <p:spPr>
          <a:xfrm>
            <a:off x="1655617" y="1391517"/>
            <a:ext cx="8003165" cy="4807526"/>
          </a:xfrm>
          <a:solidFill>
            <a:srgbClr val="0017A4"/>
          </a:solidFill>
        </p:spPr>
        <p:txBody>
          <a:bodyPr>
            <a:noAutofit/>
          </a:bodyPr>
          <a:lstStyle/>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MS </a:t>
            </a:r>
            <a:r>
              <a:rPr lang="en-US" sz="2400" dirty="0"/>
              <a:t>	Mean sensitivity</a:t>
            </a:r>
          </a:p>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MD </a:t>
            </a:r>
            <a:r>
              <a:rPr lang="en-US" sz="2400" dirty="0"/>
              <a:t>	Mean defect</a:t>
            </a:r>
          </a:p>
          <a:p>
            <a:pPr marL="1714500" lvl="3" indent="-342900" defTabSz="425450">
              <a:lnSpc>
                <a:spcPct val="100000"/>
              </a:lnSpc>
              <a:buFontTx/>
              <a:buChar char="-"/>
              <a:tabLst>
                <a:tab pos="1235075" algn="l"/>
              </a:tabLst>
              <a:defRPr/>
            </a:pPr>
            <a:r>
              <a:rPr lang="en-US" sz="2400" dirty="0"/>
              <a:t>Average of all values corrected for age</a:t>
            </a:r>
          </a:p>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LV </a:t>
            </a:r>
            <a:r>
              <a:rPr lang="en-US" sz="2400" dirty="0"/>
              <a:t>	Loss variance</a:t>
            </a:r>
          </a:p>
          <a:p>
            <a:pPr marL="1714500" lvl="3" indent="-342900" defTabSz="425450">
              <a:lnSpc>
                <a:spcPct val="100000"/>
              </a:lnSpc>
              <a:buFontTx/>
              <a:buChar char="-"/>
              <a:tabLst>
                <a:tab pos="1235075" algn="l"/>
              </a:tabLst>
              <a:defRPr/>
            </a:pPr>
            <a:r>
              <a:rPr lang="en-US" sz="2400" dirty="0"/>
              <a:t>Equivalent to PSD. The square root (</a:t>
            </a:r>
            <a:r>
              <a:rPr lang="en-US" sz="2400" dirty="0" err="1"/>
              <a:t>sLV</a:t>
            </a:r>
            <a:r>
              <a:rPr lang="en-US" sz="2400" dirty="0"/>
              <a:t>) is useful for following fields over time</a:t>
            </a:r>
          </a:p>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SF </a:t>
            </a:r>
            <a:r>
              <a:rPr lang="en-US" sz="2400" dirty="0"/>
              <a:t>	Short-term fluctuation</a:t>
            </a:r>
          </a:p>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CLV </a:t>
            </a:r>
            <a:r>
              <a:rPr lang="en-US" sz="2400" dirty="0"/>
              <a:t>	‘Corrected’ loss variance</a:t>
            </a:r>
          </a:p>
          <a:p>
            <a:pPr marL="1714500" lvl="3" indent="-342900" defTabSz="425450">
              <a:lnSpc>
                <a:spcPct val="100000"/>
              </a:lnSpc>
              <a:buFontTx/>
              <a:buChar char="-"/>
              <a:tabLst>
                <a:tab pos="1235075" algn="l"/>
              </a:tabLst>
              <a:defRPr/>
            </a:pPr>
            <a:r>
              <a:rPr lang="en-US" sz="2400" dirty="0"/>
              <a:t>Equivalent to corrected PSD</a:t>
            </a:r>
          </a:p>
          <a:p>
            <a:pPr marL="342900" indent="-342900" defTabSz="425450">
              <a:lnSpc>
                <a:spcPct val="100000"/>
              </a:lnSpc>
              <a:buFont typeface="Arial" panose="020B0604020202020204" pitchFamily="34" charset="0"/>
              <a:buChar char="•"/>
              <a:tabLst>
                <a:tab pos="1235075" algn="l"/>
              </a:tabLst>
              <a:defRPr/>
            </a:pPr>
            <a:r>
              <a:rPr lang="en-US" sz="2400" dirty="0">
                <a:solidFill>
                  <a:srgbClr val="FFFF00"/>
                </a:solidFill>
              </a:rPr>
              <a:t>RF </a:t>
            </a:r>
            <a:r>
              <a:rPr lang="en-US" sz="2400" dirty="0"/>
              <a:t>	Reliability factor</a:t>
            </a:r>
          </a:p>
        </p:txBody>
      </p:sp>
      <p:sp>
        <p:nvSpPr>
          <p:cNvPr id="86021" name="Text Box 1058">
            <a:extLst>
              <a:ext uri="{FF2B5EF4-FFF2-40B4-BE49-F238E27FC236}">
                <a16:creationId xmlns:a16="http://schemas.microsoft.com/office/drawing/2014/main" id="{56E1C29A-452C-284D-8A95-6070BD28204B}"/>
              </a:ext>
            </a:extLst>
          </p:cNvPr>
          <p:cNvSpPr txBox="1">
            <a:spLocks noChangeArrowheads="1"/>
          </p:cNvSpPr>
          <p:nvPr/>
        </p:nvSpPr>
        <p:spPr bwMode="auto">
          <a:xfrm>
            <a:off x="2734108" y="6448425"/>
            <a:ext cx="8003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en-NZ" altLang="en-US" sz="1400" dirty="0" err="1">
                <a:solidFill>
                  <a:schemeClr val="bg1"/>
                </a:solidFill>
              </a:rPr>
              <a:t>Weijland</a:t>
            </a:r>
            <a:r>
              <a:rPr lang="en-NZ" altLang="en-US" sz="1400" dirty="0">
                <a:solidFill>
                  <a:schemeClr val="bg1"/>
                </a:solidFill>
              </a:rPr>
              <a:t> A</a:t>
            </a:r>
            <a:r>
              <a:rPr lang="en-NZ" altLang="en-US" sz="1400" dirty="0">
                <a:solidFill>
                  <a:schemeClr val="bg1"/>
                </a:solidFill>
                <a:cs typeface="Times New Roman" panose="02020603050405020304" pitchFamily="18" charset="0"/>
              </a:rPr>
              <a:t> </a:t>
            </a:r>
            <a:r>
              <a:rPr lang="en-NZ" altLang="en-US" sz="1400" i="1" dirty="0">
                <a:solidFill>
                  <a:schemeClr val="bg1"/>
                </a:solidFill>
                <a:cs typeface="Times New Roman" panose="02020603050405020304" pitchFamily="18" charset="0"/>
              </a:rPr>
              <a:t>et al</a:t>
            </a:r>
            <a:r>
              <a:rPr lang="en-NZ" altLang="en-US" sz="1400" dirty="0">
                <a:solidFill>
                  <a:schemeClr val="bg1"/>
                </a:solidFill>
                <a:cs typeface="Times New Roman" panose="02020603050405020304" pitchFamily="18" charset="0"/>
              </a:rPr>
              <a:t>. </a:t>
            </a:r>
            <a:r>
              <a:rPr lang="en-NZ" altLang="en-US" sz="1400" i="1" dirty="0">
                <a:solidFill>
                  <a:schemeClr val="bg1"/>
                </a:solidFill>
                <a:cs typeface="Times New Roman" panose="02020603050405020304" pitchFamily="18" charset="0"/>
              </a:rPr>
              <a:t>Automated Perimetry: Visual Field Digest</a:t>
            </a:r>
            <a:r>
              <a:rPr lang="en-NZ" altLang="en-US" sz="1400" dirty="0">
                <a:solidFill>
                  <a:schemeClr val="bg1"/>
                </a:solidFill>
                <a:cs typeface="Times New Roman" panose="02020603050405020304" pitchFamily="18" charset="0"/>
              </a:rPr>
              <a:t>. 5</a:t>
            </a:r>
            <a:r>
              <a:rPr lang="en-NZ" altLang="en-US" sz="1400" baseline="30000" dirty="0">
                <a:solidFill>
                  <a:schemeClr val="bg1"/>
                </a:solidFill>
                <a:cs typeface="Times New Roman" panose="02020603050405020304" pitchFamily="18" charset="0"/>
              </a:rPr>
              <a:t>th</a:t>
            </a:r>
            <a:r>
              <a:rPr lang="en-NZ" altLang="en-US" sz="1400" dirty="0">
                <a:solidFill>
                  <a:schemeClr val="bg1"/>
                </a:solidFill>
                <a:cs typeface="Times New Roman" panose="02020603050405020304" pitchFamily="18" charset="0"/>
              </a:rPr>
              <a:t> </a:t>
            </a:r>
            <a:r>
              <a:rPr lang="en-NZ" altLang="en-US" sz="1400" dirty="0" err="1">
                <a:solidFill>
                  <a:schemeClr val="bg1"/>
                </a:solidFill>
                <a:cs typeface="Times New Roman" panose="02020603050405020304" pitchFamily="18" charset="0"/>
              </a:rPr>
              <a:t>Edn</a:t>
            </a:r>
            <a:r>
              <a:rPr lang="en-NZ" altLang="en-US" sz="1400" dirty="0">
                <a:solidFill>
                  <a:schemeClr val="bg1"/>
                </a:solidFill>
                <a:cs typeface="Times New Roman" panose="02020603050405020304" pitchFamily="18" charset="0"/>
              </a:rPr>
              <a:t>. </a:t>
            </a:r>
            <a:r>
              <a:rPr lang="en-NZ" altLang="en-US" sz="1400" dirty="0" err="1">
                <a:solidFill>
                  <a:schemeClr val="bg1"/>
                </a:solidFill>
                <a:cs typeface="Times New Roman" panose="02020603050405020304" pitchFamily="18" charset="0"/>
              </a:rPr>
              <a:t>Köniz</a:t>
            </a:r>
            <a:r>
              <a:rPr lang="en-NZ" altLang="en-US" sz="1400" dirty="0">
                <a:solidFill>
                  <a:schemeClr val="bg1"/>
                </a:solidFill>
                <a:cs typeface="Times New Roman" panose="02020603050405020304" pitchFamily="18" charset="0"/>
              </a:rPr>
              <a:t>: Haag-</a:t>
            </a:r>
            <a:r>
              <a:rPr lang="en-NZ" altLang="en-US" sz="1400" dirty="0" err="1">
                <a:solidFill>
                  <a:schemeClr val="bg1"/>
                </a:solidFill>
                <a:cs typeface="Times New Roman" panose="02020603050405020304" pitchFamily="18" charset="0"/>
              </a:rPr>
              <a:t>Streit</a:t>
            </a:r>
            <a:r>
              <a:rPr lang="en-NZ" altLang="en-US" sz="1400" dirty="0">
                <a:solidFill>
                  <a:schemeClr val="bg1"/>
                </a:solidFill>
                <a:cs typeface="Times New Roman" panose="02020603050405020304" pitchFamily="18" charset="0"/>
              </a:rPr>
              <a:t> AG, 2004.</a:t>
            </a:r>
            <a:endParaRPr lang="en-AU" altLang="en-US" sz="1400" dirty="0">
              <a:solidFill>
                <a:schemeClr val="bg1"/>
              </a:solidFill>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0" name="Group"/>
          <p:cNvGrpSpPr/>
          <p:nvPr/>
        </p:nvGrpSpPr>
        <p:grpSpPr>
          <a:xfrm>
            <a:off x="1749672" y="1323115"/>
            <a:ext cx="8691317" cy="5384602"/>
            <a:chOff x="0" y="0"/>
            <a:chExt cx="12360983" cy="7658100"/>
          </a:xfrm>
          <a:solidFill>
            <a:srgbClr val="0017A4"/>
          </a:solidFill>
        </p:grpSpPr>
        <p:grpSp>
          <p:nvGrpSpPr>
            <p:cNvPr id="418" name="Group"/>
            <p:cNvGrpSpPr/>
            <p:nvPr/>
          </p:nvGrpSpPr>
          <p:grpSpPr>
            <a:xfrm>
              <a:off x="6064744" y="6926970"/>
              <a:ext cx="6293981" cy="728870"/>
              <a:chOff x="0" y="0"/>
              <a:chExt cx="6293980" cy="728868"/>
            </a:xfrm>
            <a:grpFill/>
          </p:grpSpPr>
          <p:sp>
            <p:nvSpPr>
              <p:cNvPr id="416"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17" name="Bebie Curve"/>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37"/>
                    </a:solidFill>
                    <a:uFill>
                      <a:solidFill>
                        <a:srgbClr val="FFFFFF"/>
                      </a:solidFill>
                    </a:uFill>
                    <a:latin typeface="+mn-lt"/>
                    <a:ea typeface="+mn-ea"/>
                    <a:cs typeface="+mn-cs"/>
                    <a:sym typeface="Arial"/>
                  </a:defRPr>
                </a:lvl1pPr>
              </a:lstStyle>
              <a:p>
                <a:r>
                  <a:rPr sz="2600" dirty="0" err="1">
                    <a:solidFill>
                      <a:schemeClr val="bg1"/>
                    </a:solidFill>
                  </a:rPr>
                  <a:t>Bebie</a:t>
                </a:r>
                <a:r>
                  <a:rPr sz="2600" dirty="0">
                    <a:solidFill>
                      <a:schemeClr val="bg1"/>
                    </a:solidFill>
                  </a:rPr>
                  <a:t> Curve</a:t>
                </a:r>
              </a:p>
            </p:txBody>
          </p:sp>
        </p:grpSp>
        <p:grpSp>
          <p:nvGrpSpPr>
            <p:cNvPr id="421" name="Group"/>
            <p:cNvGrpSpPr/>
            <p:nvPr/>
          </p:nvGrpSpPr>
          <p:grpSpPr>
            <a:xfrm>
              <a:off x="4163" y="6926970"/>
              <a:ext cx="6060580" cy="728870"/>
              <a:chOff x="0" y="0"/>
              <a:chExt cx="6060578" cy="728868"/>
            </a:xfrm>
            <a:grpFill/>
          </p:grpSpPr>
          <p:sp>
            <p:nvSpPr>
              <p:cNvPr id="419"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20" name="Rectangle"/>
              <p:cNvSpPr/>
              <p:nvPr/>
            </p:nvSpPr>
            <p:spPr>
              <a:xfrm>
                <a:off x="0" y="0"/>
                <a:ext cx="6060579" cy="72886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 </a:t>
                </a:r>
              </a:p>
            </p:txBody>
          </p:sp>
        </p:grpSp>
        <p:grpSp>
          <p:nvGrpSpPr>
            <p:cNvPr id="424" name="Group"/>
            <p:cNvGrpSpPr/>
            <p:nvPr/>
          </p:nvGrpSpPr>
          <p:grpSpPr>
            <a:xfrm>
              <a:off x="6064744" y="4011496"/>
              <a:ext cx="6293981" cy="728870"/>
              <a:chOff x="0" y="0"/>
              <a:chExt cx="6293980" cy="728868"/>
            </a:xfrm>
            <a:grpFill/>
          </p:grpSpPr>
          <p:sp>
            <p:nvSpPr>
              <p:cNvPr id="422"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23" name="Corrected Comparisons Plot"/>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32"/>
                    </a:solidFill>
                    <a:uFill>
                      <a:solidFill>
                        <a:srgbClr val="FFFFFF"/>
                      </a:solidFill>
                    </a:uFill>
                    <a:latin typeface="+mn-lt"/>
                    <a:ea typeface="+mn-ea"/>
                    <a:cs typeface="+mn-cs"/>
                    <a:sym typeface="Arial"/>
                  </a:defRPr>
                </a:lvl1pPr>
              </a:lstStyle>
              <a:p>
                <a:r>
                  <a:rPr sz="2600" dirty="0">
                    <a:solidFill>
                      <a:schemeClr val="bg1"/>
                    </a:solidFill>
                  </a:rPr>
                  <a:t>Corrected Comparisons Plot</a:t>
                </a:r>
              </a:p>
            </p:txBody>
          </p:sp>
        </p:grpSp>
        <p:grpSp>
          <p:nvGrpSpPr>
            <p:cNvPr id="427" name="Group"/>
            <p:cNvGrpSpPr/>
            <p:nvPr/>
          </p:nvGrpSpPr>
          <p:grpSpPr>
            <a:xfrm>
              <a:off x="4163" y="4011496"/>
              <a:ext cx="6068908" cy="728870"/>
              <a:chOff x="0" y="0"/>
              <a:chExt cx="6068906" cy="728868"/>
            </a:xfrm>
            <a:grpFill/>
          </p:grpSpPr>
          <p:sp>
            <p:nvSpPr>
              <p:cNvPr id="425"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26" name="Pattern Deviation Plot"/>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14"/>
                    </a:solidFill>
                    <a:uFill>
                      <a:solidFill>
                        <a:srgbClr val="FFFFFF"/>
                      </a:solidFill>
                    </a:uFill>
                    <a:latin typeface="+mn-lt"/>
                    <a:ea typeface="+mn-ea"/>
                    <a:cs typeface="+mn-cs"/>
                    <a:sym typeface="Arial"/>
                  </a:defRPr>
                </a:lvl1pPr>
              </a:lstStyle>
              <a:p>
                <a:r>
                  <a:rPr sz="2600" dirty="0">
                    <a:solidFill>
                      <a:schemeClr val="bg1"/>
                    </a:solidFill>
                  </a:rPr>
                  <a:t>Pattern Deviation Plot</a:t>
                </a:r>
              </a:p>
            </p:txBody>
          </p:sp>
        </p:grpSp>
        <p:grpSp>
          <p:nvGrpSpPr>
            <p:cNvPr id="430" name="Group"/>
            <p:cNvGrpSpPr/>
            <p:nvPr/>
          </p:nvGrpSpPr>
          <p:grpSpPr>
            <a:xfrm>
              <a:off x="6064744" y="6198103"/>
              <a:ext cx="6293981" cy="728869"/>
              <a:chOff x="0" y="0"/>
              <a:chExt cx="6293980" cy="728868"/>
            </a:xfrm>
            <a:grpFill/>
          </p:grpSpPr>
          <p:sp>
            <p:nvSpPr>
              <p:cNvPr id="428"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29" name="Rectangle"/>
              <p:cNvSpPr/>
              <p:nvPr/>
            </p:nvSpPr>
            <p:spPr>
              <a:xfrm>
                <a:off x="0" y="0"/>
                <a:ext cx="6293981" cy="72886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 </a:t>
                </a:r>
              </a:p>
            </p:txBody>
          </p:sp>
        </p:grpSp>
        <p:grpSp>
          <p:nvGrpSpPr>
            <p:cNvPr id="433" name="Group"/>
            <p:cNvGrpSpPr/>
            <p:nvPr/>
          </p:nvGrpSpPr>
          <p:grpSpPr>
            <a:xfrm>
              <a:off x="4163" y="6198103"/>
              <a:ext cx="6068908" cy="728869"/>
              <a:chOff x="0" y="0"/>
              <a:chExt cx="6068906" cy="728868"/>
            </a:xfrm>
            <a:grpFill/>
          </p:grpSpPr>
          <p:sp>
            <p:nvSpPr>
              <p:cNvPr id="431"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32" name="Glaucoma Hemifield Test"/>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47"/>
                    </a:solidFill>
                    <a:uFill>
                      <a:solidFill>
                        <a:srgbClr val="FFFFFF"/>
                      </a:solidFill>
                    </a:uFill>
                    <a:latin typeface="+mn-lt"/>
                    <a:ea typeface="+mn-ea"/>
                    <a:cs typeface="+mn-cs"/>
                    <a:sym typeface="Arial"/>
                  </a:defRPr>
                </a:lvl1pPr>
              </a:lstStyle>
              <a:p>
                <a:r>
                  <a:rPr sz="2600" dirty="0">
                    <a:solidFill>
                      <a:schemeClr val="bg1"/>
                    </a:solidFill>
                  </a:rPr>
                  <a:t>Glaucoma Hemifield Test</a:t>
                </a:r>
              </a:p>
            </p:txBody>
          </p:sp>
        </p:grpSp>
        <p:grpSp>
          <p:nvGrpSpPr>
            <p:cNvPr id="436" name="Group"/>
            <p:cNvGrpSpPr/>
            <p:nvPr/>
          </p:nvGrpSpPr>
          <p:grpSpPr>
            <a:xfrm>
              <a:off x="6064744" y="5469233"/>
              <a:ext cx="6293981" cy="728870"/>
              <a:chOff x="0" y="0"/>
              <a:chExt cx="6293980" cy="728868"/>
            </a:xfrm>
            <a:grpFill/>
          </p:grpSpPr>
          <p:sp>
            <p:nvSpPr>
              <p:cNvPr id="434"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35" name="Global Indices"/>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3F"/>
                    </a:solidFill>
                    <a:uFill>
                      <a:solidFill>
                        <a:srgbClr val="FFFFFF"/>
                      </a:solidFill>
                    </a:uFill>
                    <a:latin typeface="+mn-lt"/>
                    <a:ea typeface="+mn-ea"/>
                    <a:cs typeface="+mn-cs"/>
                    <a:sym typeface="Arial"/>
                  </a:defRPr>
                </a:lvl1pPr>
              </a:lstStyle>
              <a:p>
                <a:r>
                  <a:rPr sz="2600" dirty="0">
                    <a:solidFill>
                      <a:schemeClr val="bg1"/>
                    </a:solidFill>
                  </a:rPr>
                  <a:t>Global Indices</a:t>
                </a:r>
              </a:p>
            </p:txBody>
          </p:sp>
        </p:grpSp>
        <p:grpSp>
          <p:nvGrpSpPr>
            <p:cNvPr id="439" name="Group"/>
            <p:cNvGrpSpPr/>
            <p:nvPr/>
          </p:nvGrpSpPr>
          <p:grpSpPr>
            <a:xfrm>
              <a:off x="4163" y="5469233"/>
              <a:ext cx="6068908" cy="728870"/>
              <a:chOff x="0" y="0"/>
              <a:chExt cx="6068906" cy="728868"/>
            </a:xfrm>
            <a:grpFill/>
          </p:grpSpPr>
          <p:sp>
            <p:nvSpPr>
              <p:cNvPr id="437"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38" name="Global Indices"/>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1A"/>
                    </a:solidFill>
                    <a:uFill>
                      <a:solidFill>
                        <a:srgbClr val="FFFFFF"/>
                      </a:solidFill>
                    </a:uFill>
                    <a:latin typeface="+mn-lt"/>
                    <a:ea typeface="+mn-ea"/>
                    <a:cs typeface="+mn-cs"/>
                    <a:sym typeface="Arial"/>
                  </a:defRPr>
                </a:lvl1pPr>
              </a:lstStyle>
              <a:p>
                <a:r>
                  <a:rPr sz="2600">
                    <a:solidFill>
                      <a:schemeClr val="bg1"/>
                    </a:solidFill>
                  </a:rPr>
                  <a:t>Global Indices</a:t>
                </a:r>
              </a:p>
            </p:txBody>
          </p:sp>
        </p:grpSp>
        <p:grpSp>
          <p:nvGrpSpPr>
            <p:cNvPr id="442" name="Group"/>
            <p:cNvGrpSpPr/>
            <p:nvPr/>
          </p:nvGrpSpPr>
          <p:grpSpPr>
            <a:xfrm>
              <a:off x="6064744" y="4740365"/>
              <a:ext cx="6293981" cy="728870"/>
              <a:chOff x="0" y="0"/>
              <a:chExt cx="6293980" cy="728868"/>
            </a:xfrm>
            <a:grpFill/>
          </p:grpSpPr>
          <p:sp>
            <p:nvSpPr>
              <p:cNvPr id="440"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41" name="Probability Symbols"/>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Probability Symbols</a:t>
                </a:r>
              </a:p>
            </p:txBody>
          </p:sp>
        </p:grpSp>
        <p:grpSp>
          <p:nvGrpSpPr>
            <p:cNvPr id="445" name="Group"/>
            <p:cNvGrpSpPr/>
            <p:nvPr/>
          </p:nvGrpSpPr>
          <p:grpSpPr>
            <a:xfrm>
              <a:off x="4163" y="4740365"/>
              <a:ext cx="6068908" cy="728870"/>
              <a:chOff x="0" y="0"/>
              <a:chExt cx="6068906" cy="728868"/>
            </a:xfrm>
            <a:grpFill/>
          </p:grpSpPr>
          <p:sp>
            <p:nvSpPr>
              <p:cNvPr id="443"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44" name="Probability Symbols"/>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Probability Symbols</a:t>
                </a:r>
              </a:p>
            </p:txBody>
          </p:sp>
        </p:grpSp>
        <p:grpSp>
          <p:nvGrpSpPr>
            <p:cNvPr id="448" name="Group"/>
            <p:cNvGrpSpPr/>
            <p:nvPr/>
          </p:nvGrpSpPr>
          <p:grpSpPr>
            <a:xfrm>
              <a:off x="6064744" y="3228235"/>
              <a:ext cx="6293981" cy="783262"/>
              <a:chOff x="0" y="0"/>
              <a:chExt cx="6293980" cy="783261"/>
            </a:xfrm>
            <a:grpFill/>
          </p:grpSpPr>
          <p:sp>
            <p:nvSpPr>
              <p:cNvPr id="446" name="Rectangle"/>
              <p:cNvSpPr/>
              <p:nvPr/>
            </p:nvSpPr>
            <p:spPr>
              <a:xfrm>
                <a:off x="0" y="0"/>
                <a:ext cx="6293981" cy="783262"/>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47" name="Comparisons Plot"/>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1C"/>
                    </a:solidFill>
                    <a:uFill>
                      <a:solidFill>
                        <a:srgbClr val="FFFFFF"/>
                      </a:solidFill>
                    </a:uFill>
                    <a:latin typeface="+mn-lt"/>
                    <a:ea typeface="+mn-ea"/>
                    <a:cs typeface="+mn-cs"/>
                    <a:sym typeface="Arial"/>
                  </a:defRPr>
                </a:lvl1pPr>
              </a:lstStyle>
              <a:p>
                <a:r>
                  <a:rPr sz="2600" dirty="0">
                    <a:solidFill>
                      <a:schemeClr val="bg1"/>
                    </a:solidFill>
                  </a:rPr>
                  <a:t>Comparisons Plot</a:t>
                </a:r>
              </a:p>
            </p:txBody>
          </p:sp>
        </p:grpSp>
        <p:grpSp>
          <p:nvGrpSpPr>
            <p:cNvPr id="451" name="Group"/>
            <p:cNvGrpSpPr/>
            <p:nvPr/>
          </p:nvGrpSpPr>
          <p:grpSpPr>
            <a:xfrm>
              <a:off x="4163" y="3228235"/>
              <a:ext cx="6068908" cy="783262"/>
              <a:chOff x="0" y="0"/>
              <a:chExt cx="6068906" cy="783261"/>
            </a:xfrm>
            <a:grpFill/>
          </p:grpSpPr>
          <p:sp>
            <p:nvSpPr>
              <p:cNvPr id="449" name="Rectangle"/>
              <p:cNvSpPr/>
              <p:nvPr/>
            </p:nvSpPr>
            <p:spPr>
              <a:xfrm>
                <a:off x="0" y="0"/>
                <a:ext cx="6060579" cy="783262"/>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50" name="Total Deviation Plot"/>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00F900"/>
                    </a:solidFill>
                    <a:uFill>
                      <a:solidFill>
                        <a:srgbClr val="FFFFFF"/>
                      </a:solidFill>
                    </a:uFill>
                    <a:latin typeface="+mn-lt"/>
                    <a:ea typeface="+mn-ea"/>
                    <a:cs typeface="+mn-cs"/>
                    <a:sym typeface="Arial"/>
                  </a:defRPr>
                </a:lvl1pPr>
              </a:lstStyle>
              <a:p>
                <a:r>
                  <a:rPr sz="2600" dirty="0">
                    <a:solidFill>
                      <a:schemeClr val="bg1"/>
                    </a:solidFill>
                  </a:rPr>
                  <a:t>Total Deviation Plot</a:t>
                </a:r>
              </a:p>
            </p:txBody>
          </p:sp>
        </p:grpSp>
        <p:grpSp>
          <p:nvGrpSpPr>
            <p:cNvPr id="454" name="Group"/>
            <p:cNvGrpSpPr/>
            <p:nvPr/>
          </p:nvGrpSpPr>
          <p:grpSpPr>
            <a:xfrm>
              <a:off x="6064744" y="2469450"/>
              <a:ext cx="6293981" cy="758786"/>
              <a:chOff x="0" y="0"/>
              <a:chExt cx="6293980" cy="758784"/>
            </a:xfrm>
            <a:grpFill/>
          </p:grpSpPr>
          <p:sp>
            <p:nvSpPr>
              <p:cNvPr id="452" name="Rectangle"/>
              <p:cNvSpPr/>
              <p:nvPr/>
            </p:nvSpPr>
            <p:spPr>
              <a:xfrm>
                <a:off x="0" y="0"/>
                <a:ext cx="6293981" cy="758785"/>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53" name="Threshold Printout"/>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dirty="0"/>
                  <a:t>Threshold Printout</a:t>
                </a:r>
              </a:p>
            </p:txBody>
          </p:sp>
        </p:grpSp>
        <p:grpSp>
          <p:nvGrpSpPr>
            <p:cNvPr id="457" name="Group"/>
            <p:cNvGrpSpPr/>
            <p:nvPr/>
          </p:nvGrpSpPr>
          <p:grpSpPr>
            <a:xfrm>
              <a:off x="4163" y="2469450"/>
              <a:ext cx="6068908" cy="758786"/>
              <a:chOff x="0" y="0"/>
              <a:chExt cx="6068906" cy="758784"/>
            </a:xfrm>
            <a:grpFill/>
          </p:grpSpPr>
          <p:sp>
            <p:nvSpPr>
              <p:cNvPr id="455" name="Rectangle"/>
              <p:cNvSpPr/>
              <p:nvPr/>
            </p:nvSpPr>
            <p:spPr>
              <a:xfrm>
                <a:off x="0" y="0"/>
                <a:ext cx="6060579" cy="758785"/>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56" name="Threshold Printout"/>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Threshold Printout</a:t>
                </a:r>
              </a:p>
            </p:txBody>
          </p:sp>
        </p:grpSp>
        <p:grpSp>
          <p:nvGrpSpPr>
            <p:cNvPr id="460" name="Group"/>
            <p:cNvGrpSpPr/>
            <p:nvPr/>
          </p:nvGrpSpPr>
          <p:grpSpPr>
            <a:xfrm>
              <a:off x="6064744" y="1740581"/>
              <a:ext cx="6293981" cy="728870"/>
              <a:chOff x="0" y="0"/>
              <a:chExt cx="6293980" cy="728868"/>
            </a:xfrm>
            <a:grpFill/>
          </p:grpSpPr>
          <p:sp>
            <p:nvSpPr>
              <p:cNvPr id="458"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59" name="Reliability Indices"/>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Reliability Indices</a:t>
                </a:r>
              </a:p>
            </p:txBody>
          </p:sp>
        </p:grpSp>
        <p:grpSp>
          <p:nvGrpSpPr>
            <p:cNvPr id="463" name="Group"/>
            <p:cNvGrpSpPr/>
            <p:nvPr/>
          </p:nvGrpSpPr>
          <p:grpSpPr>
            <a:xfrm>
              <a:off x="4163" y="1740581"/>
              <a:ext cx="6068908" cy="728870"/>
              <a:chOff x="0" y="0"/>
              <a:chExt cx="6068906" cy="728868"/>
            </a:xfrm>
            <a:grpFill/>
          </p:grpSpPr>
          <p:sp>
            <p:nvSpPr>
              <p:cNvPr id="461"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62" name="Reliability Indices"/>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dirty="0"/>
                  <a:t>Reliability Indices</a:t>
                </a:r>
              </a:p>
            </p:txBody>
          </p:sp>
        </p:grpSp>
        <p:grpSp>
          <p:nvGrpSpPr>
            <p:cNvPr id="466" name="Group"/>
            <p:cNvGrpSpPr/>
            <p:nvPr/>
          </p:nvGrpSpPr>
          <p:grpSpPr>
            <a:xfrm>
              <a:off x="6064744" y="1011713"/>
              <a:ext cx="6293981" cy="728870"/>
              <a:chOff x="0" y="0"/>
              <a:chExt cx="6293980" cy="728868"/>
            </a:xfrm>
            <a:grpFill/>
          </p:grpSpPr>
          <p:sp>
            <p:nvSpPr>
              <p:cNvPr id="464" name="Rectangle"/>
              <p:cNvSpPr/>
              <p:nvPr/>
            </p:nvSpPr>
            <p:spPr>
              <a:xfrm>
                <a:off x="0" y="0"/>
                <a:ext cx="6293981"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65" name="Patient Information"/>
              <p:cNvSpPr/>
              <p:nvPr/>
            </p:nvSpPr>
            <p:spPr>
              <a:xfrm>
                <a:off x="0" y="0"/>
                <a:ext cx="6285654"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Patient Information</a:t>
                </a:r>
              </a:p>
            </p:txBody>
          </p:sp>
        </p:grpSp>
        <p:grpSp>
          <p:nvGrpSpPr>
            <p:cNvPr id="469" name="Group"/>
            <p:cNvGrpSpPr/>
            <p:nvPr/>
          </p:nvGrpSpPr>
          <p:grpSpPr>
            <a:xfrm>
              <a:off x="4163" y="1011713"/>
              <a:ext cx="6068908" cy="728870"/>
              <a:chOff x="0" y="0"/>
              <a:chExt cx="6068906" cy="728868"/>
            </a:xfrm>
            <a:grpFill/>
          </p:grpSpPr>
          <p:sp>
            <p:nvSpPr>
              <p:cNvPr id="467" name="Rectangle"/>
              <p:cNvSpPr/>
              <p:nvPr/>
            </p:nvSpPr>
            <p:spPr>
              <a:xfrm>
                <a:off x="0" y="0"/>
                <a:ext cx="6060579" cy="728869"/>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68" name="Patient Information"/>
              <p:cNvSpPr/>
              <p:nvPr/>
            </p:nvSpPr>
            <p:spPr>
              <a:xfrm>
                <a:off x="0" y="0"/>
                <a:ext cx="6068907" cy="68633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sz="3600">
                    <a:solidFill>
                      <a:srgbClr val="FFFFFF"/>
                    </a:solidFill>
                    <a:uFill>
                      <a:solidFill>
                        <a:srgbClr val="FFFFFF"/>
                      </a:solidFill>
                    </a:uFill>
                    <a:latin typeface="+mn-lt"/>
                    <a:ea typeface="+mn-ea"/>
                    <a:cs typeface="+mn-cs"/>
                    <a:sym typeface="Arial"/>
                  </a:defRPr>
                </a:lvl1pPr>
              </a:lstStyle>
              <a:p>
                <a:r>
                  <a:rPr sz="2600"/>
                  <a:t>Patient Information</a:t>
                </a:r>
              </a:p>
            </p:txBody>
          </p:sp>
        </p:grpSp>
        <p:grpSp>
          <p:nvGrpSpPr>
            <p:cNvPr id="472" name="Group"/>
            <p:cNvGrpSpPr/>
            <p:nvPr/>
          </p:nvGrpSpPr>
          <p:grpSpPr>
            <a:xfrm>
              <a:off x="6064744" y="0"/>
              <a:ext cx="6293981" cy="1011714"/>
              <a:chOff x="0" y="0"/>
              <a:chExt cx="6293980" cy="1011713"/>
            </a:xfrm>
            <a:grpFill/>
          </p:grpSpPr>
          <p:sp>
            <p:nvSpPr>
              <p:cNvPr id="470" name="Rectangle"/>
              <p:cNvSpPr/>
              <p:nvPr/>
            </p:nvSpPr>
            <p:spPr>
              <a:xfrm>
                <a:off x="0" y="0"/>
                <a:ext cx="6293981" cy="1011714"/>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800" dirty="0"/>
              </a:p>
            </p:txBody>
          </p:sp>
          <p:sp>
            <p:nvSpPr>
              <p:cNvPr id="471" name="Octopus"/>
              <p:cNvSpPr/>
              <p:nvPr/>
            </p:nvSpPr>
            <p:spPr>
              <a:xfrm>
                <a:off x="4163" y="0"/>
                <a:ext cx="6285655" cy="79470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lgn="ctr">
                  <a:defRPr sz="4400">
                    <a:solidFill>
                      <a:srgbClr val="FFFB31"/>
                    </a:solidFill>
                    <a:uFill>
                      <a:solidFill>
                        <a:srgbClr val="FFFB31"/>
                      </a:solidFill>
                    </a:uFill>
                    <a:latin typeface="+mn-lt"/>
                    <a:ea typeface="+mn-ea"/>
                    <a:cs typeface="+mn-cs"/>
                    <a:sym typeface="Arial"/>
                  </a:defRPr>
                </a:lvl1pPr>
              </a:lstStyle>
              <a:p>
                <a:pPr algn="l"/>
                <a:r>
                  <a:rPr sz="2800" dirty="0"/>
                  <a:t>Octopus</a:t>
                </a:r>
              </a:p>
            </p:txBody>
          </p:sp>
        </p:grpSp>
        <p:grpSp>
          <p:nvGrpSpPr>
            <p:cNvPr id="475" name="Group"/>
            <p:cNvGrpSpPr/>
            <p:nvPr/>
          </p:nvGrpSpPr>
          <p:grpSpPr>
            <a:xfrm>
              <a:off x="0" y="0"/>
              <a:ext cx="6068907" cy="1011714"/>
              <a:chOff x="0" y="0"/>
              <a:chExt cx="6068906" cy="1011713"/>
            </a:xfrm>
            <a:grpFill/>
          </p:grpSpPr>
          <p:sp>
            <p:nvSpPr>
              <p:cNvPr id="473" name="Rectangle"/>
              <p:cNvSpPr/>
              <p:nvPr/>
            </p:nvSpPr>
            <p:spPr>
              <a:xfrm>
                <a:off x="4163" y="0"/>
                <a:ext cx="6060580" cy="1011714"/>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474" name="Humphrey"/>
              <p:cNvSpPr/>
              <p:nvPr/>
            </p:nvSpPr>
            <p:spPr>
              <a:xfrm>
                <a:off x="0" y="0"/>
                <a:ext cx="6068907" cy="794709"/>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lgn="ctr">
                  <a:defRPr sz="4400">
                    <a:solidFill>
                      <a:srgbClr val="FFFB31"/>
                    </a:solidFill>
                    <a:uFill>
                      <a:solidFill>
                        <a:srgbClr val="FFFB31"/>
                      </a:solidFill>
                    </a:uFill>
                    <a:latin typeface="+mn-lt"/>
                    <a:ea typeface="+mn-ea"/>
                    <a:cs typeface="+mn-cs"/>
                    <a:sym typeface="Arial"/>
                  </a:defRPr>
                </a:lvl1pPr>
              </a:lstStyle>
              <a:p>
                <a:pPr algn="l"/>
                <a:r>
                  <a:rPr sz="2800" dirty="0"/>
                  <a:t>Humphrey</a:t>
                </a:r>
              </a:p>
            </p:txBody>
          </p:sp>
        </p:grpSp>
        <p:sp>
          <p:nvSpPr>
            <p:cNvPr id="476" name="Line"/>
            <p:cNvSpPr/>
            <p:nvPr/>
          </p:nvSpPr>
          <p:spPr>
            <a:xfrm>
              <a:off x="6064742" y="0"/>
              <a:ext cx="2261" cy="7655840"/>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77" name="Line"/>
            <p:cNvSpPr/>
            <p:nvPr/>
          </p:nvSpPr>
          <p:spPr>
            <a:xfrm>
              <a:off x="4163" y="7655840"/>
              <a:ext cx="12354562" cy="2261"/>
            </a:xfrm>
            <a:prstGeom prst="line">
              <a:avLst/>
            </a:prstGeom>
            <a:grpFill/>
            <a:ln w="127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78" name="Line"/>
            <p:cNvSpPr/>
            <p:nvPr/>
          </p:nvSpPr>
          <p:spPr>
            <a:xfrm>
              <a:off x="4163" y="1011713"/>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79" name="Line"/>
            <p:cNvSpPr/>
            <p:nvPr/>
          </p:nvSpPr>
          <p:spPr>
            <a:xfrm>
              <a:off x="4163" y="6926970"/>
              <a:ext cx="12354562" cy="2262"/>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0" name="Line"/>
            <p:cNvSpPr/>
            <p:nvPr/>
          </p:nvSpPr>
          <p:spPr>
            <a:xfrm>
              <a:off x="4163" y="1740581"/>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1" name="Line"/>
            <p:cNvSpPr/>
            <p:nvPr/>
          </p:nvSpPr>
          <p:spPr>
            <a:xfrm>
              <a:off x="4163" y="2469450"/>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2" name="Line"/>
            <p:cNvSpPr/>
            <p:nvPr/>
          </p:nvSpPr>
          <p:spPr>
            <a:xfrm>
              <a:off x="4163" y="3228235"/>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3" name="Line"/>
            <p:cNvSpPr/>
            <p:nvPr/>
          </p:nvSpPr>
          <p:spPr>
            <a:xfrm>
              <a:off x="4163" y="4011497"/>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4" name="Line"/>
            <p:cNvSpPr/>
            <p:nvPr/>
          </p:nvSpPr>
          <p:spPr>
            <a:xfrm>
              <a:off x="4163" y="4740365"/>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5" name="Line"/>
            <p:cNvSpPr/>
            <p:nvPr/>
          </p:nvSpPr>
          <p:spPr>
            <a:xfrm>
              <a:off x="4163" y="5469234"/>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6" name="Line"/>
            <p:cNvSpPr/>
            <p:nvPr/>
          </p:nvSpPr>
          <p:spPr>
            <a:xfrm>
              <a:off x="4163" y="6198103"/>
              <a:ext cx="12354562" cy="2261"/>
            </a:xfrm>
            <a:prstGeom prst="line">
              <a:avLst/>
            </a:prstGeom>
            <a:grp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7" name="Line"/>
            <p:cNvSpPr/>
            <p:nvPr/>
          </p:nvSpPr>
          <p:spPr>
            <a:xfrm>
              <a:off x="4163" y="0"/>
              <a:ext cx="12354562" cy="2261"/>
            </a:xfrm>
            <a:prstGeom prst="line">
              <a:avLst/>
            </a:prstGeom>
            <a:grpFill/>
            <a:ln w="127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8" name="Line"/>
            <p:cNvSpPr/>
            <p:nvPr/>
          </p:nvSpPr>
          <p:spPr>
            <a:xfrm>
              <a:off x="4163" y="0"/>
              <a:ext cx="2261" cy="7655840"/>
            </a:xfrm>
            <a:prstGeom prst="line">
              <a:avLst/>
            </a:prstGeom>
            <a:grpFill/>
            <a:ln w="127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489" name="Line"/>
            <p:cNvSpPr/>
            <p:nvPr/>
          </p:nvSpPr>
          <p:spPr>
            <a:xfrm>
              <a:off x="12358723" y="0"/>
              <a:ext cx="2261" cy="7655840"/>
            </a:xfrm>
            <a:prstGeom prst="line">
              <a:avLst/>
            </a:prstGeom>
            <a:grpFill/>
            <a:ln w="127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grpSp>
      <p:sp>
        <p:nvSpPr>
          <p:cNvPr id="78" name="Rectangle 1026">
            <a:extLst>
              <a:ext uri="{FF2B5EF4-FFF2-40B4-BE49-F238E27FC236}">
                <a16:creationId xmlns:a16="http://schemas.microsoft.com/office/drawing/2014/main" id="{A3E51F03-A290-9F4D-883E-0282D3413F33}"/>
              </a:ext>
            </a:extLst>
          </p:cNvPr>
          <p:cNvSpPr txBox="1">
            <a:spLocks noChangeArrowheads="1"/>
          </p:cNvSpPr>
          <p:nvPr/>
        </p:nvSpPr>
        <p:spPr>
          <a:xfrm>
            <a:off x="2964873" y="334818"/>
            <a:ext cx="88773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NZ" altLang="en-US" sz="3200"/>
              <a:t>Humphrey vs. Octopus perimetry </a:t>
            </a:r>
            <a:endParaRPr lang="en-AU" altLang="en-US" sz="32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285857-EAB2-EE46-AB64-FA906BEFC860}"/>
              </a:ext>
            </a:extLst>
          </p:cNvPr>
          <p:cNvGrpSpPr/>
          <p:nvPr/>
        </p:nvGrpSpPr>
        <p:grpSpPr>
          <a:xfrm>
            <a:off x="1291361" y="2111407"/>
            <a:ext cx="8918578" cy="3166534"/>
            <a:chOff x="1635917" y="1528311"/>
            <a:chExt cx="8918578" cy="3166534"/>
          </a:xfrm>
        </p:grpSpPr>
        <p:grpSp>
          <p:nvGrpSpPr>
            <p:cNvPr id="508" name="Group"/>
            <p:cNvGrpSpPr/>
            <p:nvPr/>
          </p:nvGrpSpPr>
          <p:grpSpPr>
            <a:xfrm>
              <a:off x="6299688" y="4080691"/>
              <a:ext cx="4254502" cy="610987"/>
              <a:chOff x="0" y="0"/>
              <a:chExt cx="6050844" cy="1576046"/>
            </a:xfrm>
            <a:solidFill>
              <a:srgbClr val="0017A4"/>
            </a:solidFill>
          </p:grpSpPr>
          <p:sp>
            <p:nvSpPr>
              <p:cNvPr id="506" name="Rectangle"/>
              <p:cNvSpPr/>
              <p:nvPr/>
            </p:nvSpPr>
            <p:spPr>
              <a:xfrm>
                <a:off x="0" y="0"/>
                <a:ext cx="6049023" cy="1576047"/>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07" name="Corrected Loss Variance (CLV)"/>
              <p:cNvSpPr/>
              <p:nvPr/>
            </p:nvSpPr>
            <p:spPr>
              <a:xfrm>
                <a:off x="0" y="0"/>
                <a:ext cx="6050845" cy="113792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00FA6A"/>
                    </a:solidFill>
                    <a:uFill>
                      <a:solidFill>
                        <a:srgbClr val="FFFFFF"/>
                      </a:solidFill>
                    </a:uFill>
                    <a:latin typeface="+mn-lt"/>
                    <a:ea typeface="+mn-ea"/>
                    <a:cs typeface="+mn-cs"/>
                    <a:sym typeface="Arial"/>
                  </a:defRPr>
                </a:lvl1pPr>
              </a:lstStyle>
              <a:p>
                <a:endParaRPr lang="en-PH" sz="2600" dirty="0">
                  <a:solidFill>
                    <a:schemeClr val="bg1"/>
                  </a:solidFill>
                </a:endParaRPr>
              </a:p>
            </p:txBody>
          </p:sp>
        </p:grpSp>
        <p:grpSp>
          <p:nvGrpSpPr>
            <p:cNvPr id="511" name="Group"/>
            <p:cNvGrpSpPr/>
            <p:nvPr/>
          </p:nvGrpSpPr>
          <p:grpSpPr>
            <a:xfrm>
              <a:off x="1637506" y="4080691"/>
              <a:ext cx="4662184" cy="614154"/>
              <a:chOff x="0" y="0"/>
              <a:chExt cx="6630658" cy="1576046"/>
            </a:xfrm>
            <a:solidFill>
              <a:srgbClr val="0017A4"/>
            </a:solidFill>
          </p:grpSpPr>
          <p:sp>
            <p:nvSpPr>
              <p:cNvPr id="509" name="Rectangle"/>
              <p:cNvSpPr/>
              <p:nvPr/>
            </p:nvSpPr>
            <p:spPr>
              <a:xfrm>
                <a:off x="0" y="0"/>
                <a:ext cx="6630659" cy="1576047"/>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10" name="Corrected Pattern Standard…"/>
              <p:cNvSpPr/>
              <p:nvPr/>
            </p:nvSpPr>
            <p:spPr>
              <a:xfrm>
                <a:off x="0" y="0"/>
                <a:ext cx="6628836" cy="113792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p>
                <a:pPr>
                  <a:defRPr>
                    <a:solidFill>
                      <a:srgbClr val="FFFFFF"/>
                    </a:solidFill>
                    <a:uFill>
                      <a:solidFill>
                        <a:srgbClr val="FFFFFF"/>
                      </a:solidFill>
                    </a:uFill>
                    <a:latin typeface="+mn-lt"/>
                    <a:ea typeface="+mn-ea"/>
                    <a:cs typeface="+mn-cs"/>
                    <a:sym typeface="Arial"/>
                  </a:defRPr>
                </a:pPr>
                <a:r>
                  <a:rPr lang="en-US" sz="2600" dirty="0">
                    <a:solidFill>
                      <a:schemeClr val="bg1"/>
                    </a:solidFill>
                  </a:rPr>
                  <a:t>Visual Field Index (VFI)</a:t>
                </a:r>
              </a:p>
              <a:p>
                <a:pPr>
                  <a:defRPr>
                    <a:solidFill>
                      <a:srgbClr val="FFFFFF"/>
                    </a:solidFill>
                    <a:uFill>
                      <a:solidFill>
                        <a:srgbClr val="FFFFFF"/>
                      </a:solidFill>
                    </a:uFill>
                    <a:latin typeface="+mn-lt"/>
                    <a:ea typeface="+mn-ea"/>
                    <a:cs typeface="+mn-cs"/>
                    <a:sym typeface="Arial"/>
                  </a:defRPr>
                </a:pPr>
                <a:endParaRPr lang="en-PH" sz="2600" dirty="0">
                  <a:solidFill>
                    <a:schemeClr val="bg1"/>
                  </a:solidFill>
                </a:endParaRPr>
              </a:p>
            </p:txBody>
          </p:sp>
        </p:grpSp>
        <p:grpSp>
          <p:nvGrpSpPr>
            <p:cNvPr id="514" name="Group"/>
            <p:cNvGrpSpPr/>
            <p:nvPr/>
          </p:nvGrpSpPr>
          <p:grpSpPr>
            <a:xfrm>
              <a:off x="6299688" y="3468119"/>
              <a:ext cx="4254501" cy="612572"/>
              <a:chOff x="0" y="0"/>
              <a:chExt cx="6050844" cy="871212"/>
            </a:xfrm>
            <a:solidFill>
              <a:srgbClr val="0017A4"/>
            </a:solidFill>
          </p:grpSpPr>
          <p:sp>
            <p:nvSpPr>
              <p:cNvPr id="512" name="Rectangle"/>
              <p:cNvSpPr/>
              <p:nvPr/>
            </p:nvSpPr>
            <p:spPr>
              <a:xfrm>
                <a:off x="0" y="0"/>
                <a:ext cx="6049023"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13" name="Loss Variance (LV)"/>
              <p:cNvSpPr/>
              <p:nvPr/>
            </p:nvSpPr>
            <p:spPr>
              <a:xfrm>
                <a:off x="0" y="0"/>
                <a:ext cx="6050845" cy="6321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00FA73"/>
                    </a:solidFill>
                    <a:uFill>
                      <a:solidFill>
                        <a:srgbClr val="FFFFFF"/>
                      </a:solidFill>
                    </a:uFill>
                    <a:latin typeface="+mn-lt"/>
                    <a:ea typeface="+mn-ea"/>
                    <a:cs typeface="+mn-cs"/>
                    <a:sym typeface="Arial"/>
                  </a:defRPr>
                </a:lvl1pPr>
              </a:lstStyle>
              <a:p>
                <a:r>
                  <a:rPr sz="2600" dirty="0">
                    <a:solidFill>
                      <a:schemeClr val="bg1"/>
                    </a:solidFill>
                  </a:rPr>
                  <a:t>Loss Variance (LV)</a:t>
                </a:r>
              </a:p>
            </p:txBody>
          </p:sp>
        </p:grpSp>
        <p:grpSp>
          <p:nvGrpSpPr>
            <p:cNvPr id="517" name="Group"/>
            <p:cNvGrpSpPr/>
            <p:nvPr/>
          </p:nvGrpSpPr>
          <p:grpSpPr>
            <a:xfrm>
              <a:off x="1637506" y="3468119"/>
              <a:ext cx="4662183" cy="612572"/>
              <a:chOff x="0" y="0"/>
              <a:chExt cx="6630658" cy="871212"/>
            </a:xfrm>
            <a:solidFill>
              <a:srgbClr val="0017A4"/>
            </a:solidFill>
          </p:grpSpPr>
          <p:sp>
            <p:nvSpPr>
              <p:cNvPr id="515" name="Rectangle"/>
              <p:cNvSpPr/>
              <p:nvPr/>
            </p:nvSpPr>
            <p:spPr>
              <a:xfrm>
                <a:off x="0" y="0"/>
                <a:ext cx="6630659"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16" name="Pattern Standard Deviation (PSD)"/>
              <p:cNvSpPr/>
              <p:nvPr/>
            </p:nvSpPr>
            <p:spPr>
              <a:xfrm>
                <a:off x="0" y="0"/>
                <a:ext cx="6628836" cy="6321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p>
                <a:pPr>
                  <a:defRPr>
                    <a:solidFill>
                      <a:srgbClr val="00F958"/>
                    </a:solidFill>
                  </a:defRPr>
                </a:pPr>
                <a:r>
                  <a:rPr sz="2600">
                    <a:solidFill>
                      <a:schemeClr val="bg1"/>
                    </a:solidFill>
                    <a:uFill>
                      <a:solidFill>
                        <a:srgbClr val="FFFFFF"/>
                      </a:solidFill>
                    </a:uFill>
                    <a:sym typeface="Arial"/>
                  </a:rPr>
                  <a:t>Pattern Standard Deviation (PSD)</a:t>
                </a:r>
              </a:p>
            </p:txBody>
          </p:sp>
        </p:grpSp>
        <p:grpSp>
          <p:nvGrpSpPr>
            <p:cNvPr id="520" name="Group"/>
            <p:cNvGrpSpPr/>
            <p:nvPr/>
          </p:nvGrpSpPr>
          <p:grpSpPr>
            <a:xfrm>
              <a:off x="6299688" y="2855548"/>
              <a:ext cx="4254501" cy="612572"/>
              <a:chOff x="0" y="0"/>
              <a:chExt cx="6050844" cy="871212"/>
            </a:xfrm>
            <a:solidFill>
              <a:srgbClr val="0017A4"/>
            </a:solidFill>
          </p:grpSpPr>
          <p:sp>
            <p:nvSpPr>
              <p:cNvPr id="518" name="Rectangle"/>
              <p:cNvSpPr/>
              <p:nvPr/>
            </p:nvSpPr>
            <p:spPr>
              <a:xfrm>
                <a:off x="0" y="0"/>
                <a:ext cx="6049023"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19" name="Mean Defect (MD)"/>
              <p:cNvSpPr/>
              <p:nvPr/>
            </p:nvSpPr>
            <p:spPr>
              <a:xfrm>
                <a:off x="0" y="0"/>
                <a:ext cx="6050845" cy="6321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00F94E"/>
                    </a:solidFill>
                    <a:uFill>
                      <a:solidFill>
                        <a:srgbClr val="FFFFFF"/>
                      </a:solidFill>
                    </a:uFill>
                    <a:latin typeface="+mn-lt"/>
                    <a:ea typeface="+mn-ea"/>
                    <a:cs typeface="+mn-cs"/>
                    <a:sym typeface="Arial"/>
                  </a:defRPr>
                </a:lvl1pPr>
              </a:lstStyle>
              <a:p>
                <a:r>
                  <a:rPr sz="2600">
                    <a:solidFill>
                      <a:schemeClr val="bg1"/>
                    </a:solidFill>
                  </a:rPr>
                  <a:t>Mean Defect (MD)</a:t>
                </a:r>
              </a:p>
            </p:txBody>
          </p:sp>
        </p:grpSp>
        <p:grpSp>
          <p:nvGrpSpPr>
            <p:cNvPr id="523" name="Group"/>
            <p:cNvGrpSpPr/>
            <p:nvPr/>
          </p:nvGrpSpPr>
          <p:grpSpPr>
            <a:xfrm>
              <a:off x="1637506" y="2855548"/>
              <a:ext cx="4662183" cy="612572"/>
              <a:chOff x="0" y="0"/>
              <a:chExt cx="6630658" cy="871212"/>
            </a:xfrm>
            <a:solidFill>
              <a:srgbClr val="0017A4"/>
            </a:solidFill>
          </p:grpSpPr>
          <p:sp>
            <p:nvSpPr>
              <p:cNvPr id="521" name="Rectangle"/>
              <p:cNvSpPr/>
              <p:nvPr/>
            </p:nvSpPr>
            <p:spPr>
              <a:xfrm>
                <a:off x="0" y="0"/>
                <a:ext cx="6630659"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22" name="Mean Deviation (MD)"/>
              <p:cNvSpPr/>
              <p:nvPr/>
            </p:nvSpPr>
            <p:spPr>
              <a:xfrm>
                <a:off x="0" y="0"/>
                <a:ext cx="6628836" cy="6321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00F954"/>
                    </a:solidFill>
                    <a:uFill>
                      <a:solidFill>
                        <a:srgbClr val="FFFFFF"/>
                      </a:solidFill>
                    </a:uFill>
                    <a:latin typeface="+mn-lt"/>
                    <a:ea typeface="+mn-ea"/>
                    <a:cs typeface="+mn-cs"/>
                    <a:sym typeface="Arial"/>
                  </a:defRPr>
                </a:lvl1pPr>
              </a:lstStyle>
              <a:p>
                <a:r>
                  <a:rPr sz="2600">
                    <a:solidFill>
                      <a:schemeClr val="bg1"/>
                    </a:solidFill>
                  </a:rPr>
                  <a:t>Mean Deviation (MD)</a:t>
                </a:r>
              </a:p>
            </p:txBody>
          </p:sp>
        </p:grpSp>
        <p:grpSp>
          <p:nvGrpSpPr>
            <p:cNvPr id="526" name="Group"/>
            <p:cNvGrpSpPr/>
            <p:nvPr/>
          </p:nvGrpSpPr>
          <p:grpSpPr>
            <a:xfrm>
              <a:off x="6299688" y="2242977"/>
              <a:ext cx="4254501" cy="612572"/>
              <a:chOff x="0" y="0"/>
              <a:chExt cx="6050844" cy="871212"/>
            </a:xfrm>
            <a:solidFill>
              <a:srgbClr val="0017A4"/>
            </a:solidFill>
          </p:grpSpPr>
          <p:sp>
            <p:nvSpPr>
              <p:cNvPr id="524" name="Rectangle"/>
              <p:cNvSpPr/>
              <p:nvPr/>
            </p:nvSpPr>
            <p:spPr>
              <a:xfrm>
                <a:off x="0" y="0"/>
                <a:ext cx="6049023"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solidFill>
                    <a:schemeClr val="bg1"/>
                  </a:solidFill>
                </a:endParaRPr>
              </a:p>
            </p:txBody>
          </p:sp>
          <p:sp>
            <p:nvSpPr>
              <p:cNvPr id="525" name="Mean Sensitivity"/>
              <p:cNvSpPr/>
              <p:nvPr/>
            </p:nvSpPr>
            <p:spPr>
              <a:xfrm>
                <a:off x="0" y="0"/>
                <a:ext cx="6050845" cy="63217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00F944"/>
                    </a:solidFill>
                    <a:uFill>
                      <a:solidFill>
                        <a:srgbClr val="FFFFFF"/>
                      </a:solidFill>
                    </a:uFill>
                    <a:latin typeface="+mn-lt"/>
                    <a:ea typeface="+mn-ea"/>
                    <a:cs typeface="+mn-cs"/>
                    <a:sym typeface="Arial"/>
                  </a:defRPr>
                </a:lvl1pPr>
              </a:lstStyle>
              <a:p>
                <a:r>
                  <a:rPr sz="2600" dirty="0">
                    <a:solidFill>
                      <a:schemeClr val="bg1"/>
                    </a:solidFill>
                  </a:rPr>
                  <a:t>Mean Sensitivity</a:t>
                </a:r>
              </a:p>
            </p:txBody>
          </p:sp>
        </p:grpSp>
        <p:grpSp>
          <p:nvGrpSpPr>
            <p:cNvPr id="529" name="Group"/>
            <p:cNvGrpSpPr/>
            <p:nvPr/>
          </p:nvGrpSpPr>
          <p:grpSpPr>
            <a:xfrm>
              <a:off x="1637506" y="2242977"/>
              <a:ext cx="4662183" cy="612572"/>
              <a:chOff x="0" y="0"/>
              <a:chExt cx="6630658" cy="871212"/>
            </a:xfrm>
            <a:solidFill>
              <a:srgbClr val="0017A4"/>
            </a:solidFill>
          </p:grpSpPr>
          <p:sp>
            <p:nvSpPr>
              <p:cNvPr id="527" name="Rectangle"/>
              <p:cNvSpPr/>
              <p:nvPr/>
            </p:nvSpPr>
            <p:spPr>
              <a:xfrm>
                <a:off x="0" y="0"/>
                <a:ext cx="6630659" cy="871213"/>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28" name="Rectangle"/>
              <p:cNvSpPr/>
              <p:nvPr/>
            </p:nvSpPr>
            <p:spPr>
              <a:xfrm>
                <a:off x="0" y="0"/>
                <a:ext cx="6630659" cy="871213"/>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defRPr>
                    <a:solidFill>
                      <a:srgbClr val="FFFFFF"/>
                    </a:solidFill>
                    <a:uFill>
                      <a:solidFill>
                        <a:srgbClr val="FFFFFF"/>
                      </a:solidFill>
                    </a:uFill>
                    <a:latin typeface="+mn-lt"/>
                    <a:ea typeface="+mn-ea"/>
                    <a:cs typeface="+mn-cs"/>
                    <a:sym typeface="Arial"/>
                  </a:defRPr>
                </a:lvl1pPr>
              </a:lstStyle>
              <a:p>
                <a:r>
                  <a:rPr sz="2600" dirty="0">
                    <a:solidFill>
                      <a:schemeClr val="bg1"/>
                    </a:solidFill>
                  </a:rPr>
                  <a:t> </a:t>
                </a:r>
              </a:p>
            </p:txBody>
          </p:sp>
        </p:grpSp>
        <p:grpSp>
          <p:nvGrpSpPr>
            <p:cNvPr id="532" name="Group"/>
            <p:cNvGrpSpPr/>
            <p:nvPr/>
          </p:nvGrpSpPr>
          <p:grpSpPr>
            <a:xfrm>
              <a:off x="6299046" y="1528311"/>
              <a:ext cx="4254501" cy="714667"/>
              <a:chOff x="0" y="0"/>
              <a:chExt cx="6050844" cy="1016414"/>
            </a:xfrm>
            <a:solidFill>
              <a:srgbClr val="0017A4"/>
            </a:solidFill>
          </p:grpSpPr>
          <p:sp>
            <p:nvSpPr>
              <p:cNvPr id="530" name="Rectangle"/>
              <p:cNvSpPr/>
              <p:nvPr/>
            </p:nvSpPr>
            <p:spPr>
              <a:xfrm>
                <a:off x="911" y="0"/>
                <a:ext cx="6049023" cy="1016415"/>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600"/>
              </a:p>
            </p:txBody>
          </p:sp>
          <p:sp>
            <p:nvSpPr>
              <p:cNvPr id="531" name="Octopus"/>
              <p:cNvSpPr/>
              <p:nvPr/>
            </p:nvSpPr>
            <p:spPr>
              <a:xfrm>
                <a:off x="0" y="0"/>
                <a:ext cx="6050845" cy="7947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lgn="ctr">
                  <a:defRPr sz="4400">
                    <a:solidFill>
                      <a:srgbClr val="FFFB31"/>
                    </a:solidFill>
                    <a:uFill>
                      <a:solidFill>
                        <a:srgbClr val="FFFB31"/>
                      </a:solidFill>
                    </a:uFill>
                    <a:latin typeface="+mn-lt"/>
                    <a:ea typeface="+mn-ea"/>
                    <a:cs typeface="+mn-cs"/>
                    <a:sym typeface="Arial"/>
                  </a:defRPr>
                </a:lvl1pPr>
              </a:lstStyle>
              <a:p>
                <a:pPr algn="l"/>
                <a:r>
                  <a:rPr sz="2800" dirty="0"/>
                  <a:t>Octopus</a:t>
                </a:r>
              </a:p>
            </p:txBody>
          </p:sp>
        </p:grpSp>
        <p:grpSp>
          <p:nvGrpSpPr>
            <p:cNvPr id="535" name="Group"/>
            <p:cNvGrpSpPr/>
            <p:nvPr/>
          </p:nvGrpSpPr>
          <p:grpSpPr>
            <a:xfrm>
              <a:off x="1637506" y="1528311"/>
              <a:ext cx="4662183" cy="714667"/>
              <a:chOff x="0" y="0"/>
              <a:chExt cx="6630658" cy="1016414"/>
            </a:xfrm>
            <a:solidFill>
              <a:srgbClr val="0017A4"/>
            </a:solidFill>
          </p:grpSpPr>
          <p:sp>
            <p:nvSpPr>
              <p:cNvPr id="533" name="Rectangle"/>
              <p:cNvSpPr/>
              <p:nvPr/>
            </p:nvSpPr>
            <p:spPr>
              <a:xfrm>
                <a:off x="0" y="0"/>
                <a:ext cx="6630659" cy="1016415"/>
              </a:xfrm>
              <a:prstGeom prst="rect">
                <a:avLst/>
              </a:prstGeom>
              <a:grpFill/>
              <a:ln w="12700" cap="flat">
                <a:solidFill>
                  <a:srgbClr val="00D2A9"/>
                </a:solidFill>
                <a:prstDash val="solid"/>
                <a:miter lim="400000"/>
              </a:ln>
              <a:effectLst/>
            </p:spPr>
            <p:txBody>
              <a:bodyPr wrap="square" lIns="53578" tIns="53578" rIns="53578" bIns="53578" numCol="1" anchor="ctr">
                <a:noAutofit/>
              </a:bodyPr>
              <a:lstStyle/>
              <a:p>
                <a:endParaRPr sz="2800"/>
              </a:p>
            </p:txBody>
          </p:sp>
          <p:sp>
            <p:nvSpPr>
              <p:cNvPr id="534" name="Humphrey"/>
              <p:cNvSpPr/>
              <p:nvPr/>
            </p:nvSpPr>
            <p:spPr>
              <a:xfrm>
                <a:off x="911" y="0"/>
                <a:ext cx="6628837" cy="794738"/>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53578" tIns="53578" rIns="53578" bIns="53578" numCol="1" anchor="t">
                <a:noAutofit/>
              </a:bodyPr>
              <a:lstStyle>
                <a:lvl1pPr algn="ctr">
                  <a:defRPr sz="4400">
                    <a:solidFill>
                      <a:srgbClr val="FFFB31"/>
                    </a:solidFill>
                    <a:uFill>
                      <a:solidFill>
                        <a:srgbClr val="FFFB31"/>
                      </a:solidFill>
                    </a:uFill>
                    <a:latin typeface="+mn-lt"/>
                    <a:ea typeface="+mn-ea"/>
                    <a:cs typeface="+mn-cs"/>
                    <a:sym typeface="Arial"/>
                  </a:defRPr>
                </a:lvl1pPr>
              </a:lstStyle>
              <a:p>
                <a:pPr algn="l"/>
                <a:r>
                  <a:rPr sz="2600" dirty="0"/>
                  <a:t>Humphrey</a:t>
                </a:r>
              </a:p>
            </p:txBody>
          </p:sp>
        </p:grpSp>
        <p:sp>
          <p:nvSpPr>
            <p:cNvPr id="536" name="Line"/>
            <p:cNvSpPr/>
            <p:nvPr/>
          </p:nvSpPr>
          <p:spPr>
            <a:xfrm>
              <a:off x="1637506" y="1528311"/>
              <a:ext cx="8915401" cy="1584"/>
            </a:xfrm>
            <a:prstGeom prst="line">
              <a:avLst/>
            </a:prstGeom>
            <a:solidFill>
              <a:srgbClr val="0017A4"/>
            </a:solidFill>
            <a:ln w="254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37" name="Line"/>
            <p:cNvSpPr/>
            <p:nvPr/>
          </p:nvSpPr>
          <p:spPr>
            <a:xfrm>
              <a:off x="1637506" y="2855548"/>
              <a:ext cx="8915401" cy="1585"/>
            </a:xfrm>
            <a:prstGeom prst="line">
              <a:avLst/>
            </a:prstGeom>
            <a:solidFill>
              <a:srgbClr val="0017A4"/>
            </a:solid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38" name="Line"/>
            <p:cNvSpPr/>
            <p:nvPr/>
          </p:nvSpPr>
          <p:spPr>
            <a:xfrm>
              <a:off x="1637506" y="3468119"/>
              <a:ext cx="8915401" cy="1585"/>
            </a:xfrm>
            <a:prstGeom prst="line">
              <a:avLst/>
            </a:prstGeom>
            <a:solidFill>
              <a:srgbClr val="0017A4"/>
            </a:solid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39" name="Line"/>
            <p:cNvSpPr/>
            <p:nvPr/>
          </p:nvSpPr>
          <p:spPr>
            <a:xfrm>
              <a:off x="1637506" y="4080691"/>
              <a:ext cx="8915401" cy="1585"/>
            </a:xfrm>
            <a:prstGeom prst="line">
              <a:avLst/>
            </a:prstGeom>
            <a:solidFill>
              <a:srgbClr val="0017A4"/>
            </a:solidFill>
            <a:ln w="127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2" name="Line"/>
            <p:cNvSpPr/>
            <p:nvPr/>
          </p:nvSpPr>
          <p:spPr>
            <a:xfrm flipH="1">
              <a:off x="6298099" y="1528311"/>
              <a:ext cx="1589" cy="3163367"/>
            </a:xfrm>
            <a:prstGeom prst="line">
              <a:avLst/>
            </a:prstGeom>
            <a:solidFill>
              <a:srgbClr val="0017A4"/>
            </a:solidFill>
            <a:ln w="254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3" name="Line"/>
            <p:cNvSpPr/>
            <p:nvPr/>
          </p:nvSpPr>
          <p:spPr>
            <a:xfrm>
              <a:off x="1637506" y="2242977"/>
              <a:ext cx="8915401" cy="1584"/>
            </a:xfrm>
            <a:prstGeom prst="line">
              <a:avLst/>
            </a:prstGeom>
            <a:solidFill>
              <a:srgbClr val="0017A4"/>
            </a:solidFill>
            <a:ln w="254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4" name="Line"/>
            <p:cNvSpPr/>
            <p:nvPr/>
          </p:nvSpPr>
          <p:spPr>
            <a:xfrm flipH="1">
              <a:off x="1635917" y="2242977"/>
              <a:ext cx="1589" cy="2448701"/>
            </a:xfrm>
            <a:prstGeom prst="line">
              <a:avLst/>
            </a:prstGeom>
            <a:solidFill>
              <a:srgbClr val="0017A4"/>
            </a:solidFill>
            <a:ln w="254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5" name="Line"/>
            <p:cNvSpPr/>
            <p:nvPr/>
          </p:nvSpPr>
          <p:spPr>
            <a:xfrm>
              <a:off x="1637506" y="1528311"/>
              <a:ext cx="1588" cy="714667"/>
            </a:xfrm>
            <a:prstGeom prst="line">
              <a:avLst/>
            </a:prstGeom>
            <a:solidFill>
              <a:srgbClr val="0017A4"/>
            </a:solidFill>
            <a:ln w="254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6" name="Line"/>
            <p:cNvSpPr/>
            <p:nvPr/>
          </p:nvSpPr>
          <p:spPr>
            <a:xfrm flipH="1">
              <a:off x="10551317" y="2242977"/>
              <a:ext cx="1589" cy="2447116"/>
            </a:xfrm>
            <a:prstGeom prst="line">
              <a:avLst/>
            </a:prstGeom>
            <a:solidFill>
              <a:srgbClr val="0017A4"/>
            </a:solidFill>
            <a:ln w="25400" cap="flat">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sp>
          <p:nvSpPr>
            <p:cNvPr id="547" name="Line"/>
            <p:cNvSpPr/>
            <p:nvPr/>
          </p:nvSpPr>
          <p:spPr>
            <a:xfrm>
              <a:off x="10552907" y="1528311"/>
              <a:ext cx="1588" cy="714667"/>
            </a:xfrm>
            <a:prstGeom prst="line">
              <a:avLst/>
            </a:prstGeom>
            <a:solidFill>
              <a:srgbClr val="0017A4"/>
            </a:solidFill>
            <a:ln w="25400" cap="sq">
              <a:solidFill>
                <a:srgbClr val="00D2A9"/>
              </a:solidFill>
              <a:prstDash val="solid"/>
              <a:miter lim="400000"/>
            </a:ln>
            <a:effectLst/>
          </p:spPr>
          <p:txBody>
            <a:bodyPr wrap="square" lIns="0" tIns="0" rIns="0" bIns="0" numCol="1" anchor="t">
              <a:noAutofit/>
            </a:bodyPr>
            <a:lstStyle/>
            <a:p>
              <a:pPr defTabSz="321457">
                <a:defRPr sz="1200">
                  <a:uFillTx/>
                  <a:latin typeface="Helvetica"/>
                  <a:ea typeface="Helvetica"/>
                  <a:cs typeface="Helvetica"/>
                  <a:sym typeface="Helvetica"/>
                </a:defRPr>
              </a:pPr>
              <a:endParaRPr sz="2600"/>
            </a:p>
          </p:txBody>
        </p:sp>
      </p:grpSp>
      <p:sp>
        <p:nvSpPr>
          <p:cNvPr id="64" name="Rectangle 1026">
            <a:extLst>
              <a:ext uri="{FF2B5EF4-FFF2-40B4-BE49-F238E27FC236}">
                <a16:creationId xmlns:a16="http://schemas.microsoft.com/office/drawing/2014/main" id="{BEC294C0-F928-8240-A9FF-A08B25126D9B}"/>
              </a:ext>
            </a:extLst>
          </p:cNvPr>
          <p:cNvSpPr txBox="1">
            <a:spLocks noChangeArrowheads="1"/>
          </p:cNvSpPr>
          <p:nvPr/>
        </p:nvSpPr>
        <p:spPr>
          <a:xfrm>
            <a:off x="2964873" y="334818"/>
            <a:ext cx="88773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NZ" altLang="en-US" sz="3200" dirty="0"/>
              <a:t>Humphrey vs. Octopus perimetry: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077BC471-D7E2-E042-9378-C50C572C89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5" name="Group 4">
            <a:extLst>
              <a:ext uri="{FF2B5EF4-FFF2-40B4-BE49-F238E27FC236}">
                <a16:creationId xmlns:a16="http://schemas.microsoft.com/office/drawing/2014/main" id="{B320DFBC-9ADC-5E43-B040-0257957D2AD2}"/>
              </a:ext>
            </a:extLst>
          </p:cNvPr>
          <p:cNvGrpSpPr>
            <a:grpSpLocks/>
          </p:cNvGrpSpPr>
          <p:nvPr/>
        </p:nvGrpSpPr>
        <p:grpSpPr bwMode="auto">
          <a:xfrm>
            <a:off x="1820864" y="5310188"/>
            <a:ext cx="2130425" cy="584200"/>
            <a:chOff x="243" y="3345"/>
            <a:chExt cx="1342" cy="368"/>
          </a:xfrm>
        </p:grpSpPr>
        <p:sp>
          <p:nvSpPr>
            <p:cNvPr id="85020" name="Text Box 5">
              <a:extLst>
                <a:ext uri="{FF2B5EF4-FFF2-40B4-BE49-F238E27FC236}">
                  <a16:creationId xmlns:a16="http://schemas.microsoft.com/office/drawing/2014/main" id="{012736DF-2A15-814D-82B0-8A2F12B2B87A}"/>
                </a:ext>
              </a:extLst>
            </p:cNvPr>
            <p:cNvSpPr txBox="1">
              <a:spLocks noChangeArrowheads="1"/>
            </p:cNvSpPr>
            <p:nvPr/>
          </p:nvSpPr>
          <p:spPr bwMode="auto">
            <a:xfrm>
              <a:off x="243" y="3345"/>
              <a:ext cx="957" cy="368"/>
            </a:xfrm>
            <a:prstGeom prst="rect">
              <a:avLst/>
            </a:prstGeom>
            <a:solidFill>
              <a:srgbClr val="0017A4"/>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a:solidFill>
                    <a:schemeClr val="bg1"/>
                  </a:solidFill>
                </a:rPr>
                <a:t>Probability plots</a:t>
              </a:r>
              <a:endParaRPr lang="en-AU" altLang="en-US" sz="1600" dirty="0">
                <a:solidFill>
                  <a:schemeClr val="bg1"/>
                </a:solidFill>
              </a:endParaRPr>
            </a:p>
          </p:txBody>
        </p:sp>
        <p:sp>
          <p:nvSpPr>
            <p:cNvPr id="85021" name="AutoShape 6">
              <a:extLst>
                <a:ext uri="{FF2B5EF4-FFF2-40B4-BE49-F238E27FC236}">
                  <a16:creationId xmlns:a16="http://schemas.microsoft.com/office/drawing/2014/main" id="{CD9E625D-9E10-DA45-87F2-605EA9F9E849}"/>
                </a:ext>
              </a:extLst>
            </p:cNvPr>
            <p:cNvSpPr>
              <a:spLocks noChangeAspect="1" noChangeArrowheads="1"/>
            </p:cNvSpPr>
            <p:nvPr/>
          </p:nvSpPr>
          <p:spPr bwMode="auto">
            <a:xfrm rot="-5400000">
              <a:off x="1318" y="3344"/>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4996" name="Group 7">
            <a:extLst>
              <a:ext uri="{FF2B5EF4-FFF2-40B4-BE49-F238E27FC236}">
                <a16:creationId xmlns:a16="http://schemas.microsoft.com/office/drawing/2014/main" id="{AEC55257-0FBB-4949-94A9-021C63E41D1B}"/>
              </a:ext>
            </a:extLst>
          </p:cNvPr>
          <p:cNvGrpSpPr>
            <a:grpSpLocks/>
          </p:cNvGrpSpPr>
          <p:nvPr/>
        </p:nvGrpSpPr>
        <p:grpSpPr bwMode="auto">
          <a:xfrm>
            <a:off x="1820863" y="3733800"/>
            <a:ext cx="2127250" cy="584200"/>
            <a:chOff x="187" y="2352"/>
            <a:chExt cx="1340" cy="368"/>
          </a:xfrm>
        </p:grpSpPr>
        <p:sp>
          <p:nvSpPr>
            <p:cNvPr id="85018" name="Text Box 8">
              <a:extLst>
                <a:ext uri="{FF2B5EF4-FFF2-40B4-BE49-F238E27FC236}">
                  <a16:creationId xmlns:a16="http://schemas.microsoft.com/office/drawing/2014/main" id="{DBE48B85-9CB4-AC4C-9B85-2EF442BE56C0}"/>
                </a:ext>
              </a:extLst>
            </p:cNvPr>
            <p:cNvSpPr txBox="1">
              <a:spLocks noChangeArrowheads="1"/>
            </p:cNvSpPr>
            <p:nvPr/>
          </p:nvSpPr>
          <p:spPr bwMode="auto">
            <a:xfrm>
              <a:off x="187" y="2352"/>
              <a:ext cx="957" cy="368"/>
            </a:xfrm>
            <a:prstGeom prst="rect">
              <a:avLst/>
            </a:prstGeom>
            <a:solidFill>
              <a:srgbClr val="040D86"/>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a:solidFill>
                    <a:schemeClr val="bg1"/>
                  </a:solidFill>
                </a:rPr>
                <a:t>Comparison tables</a:t>
              </a:r>
              <a:endParaRPr lang="en-AU" altLang="en-US" sz="1600" dirty="0">
                <a:solidFill>
                  <a:schemeClr val="bg1"/>
                </a:solidFill>
              </a:endParaRPr>
            </a:p>
          </p:txBody>
        </p:sp>
        <p:sp>
          <p:nvSpPr>
            <p:cNvPr id="85019" name="AutoShape 9">
              <a:extLst>
                <a:ext uri="{FF2B5EF4-FFF2-40B4-BE49-F238E27FC236}">
                  <a16:creationId xmlns:a16="http://schemas.microsoft.com/office/drawing/2014/main" id="{28691BCE-C209-A746-95FD-9309BB64E560}"/>
                </a:ext>
              </a:extLst>
            </p:cNvPr>
            <p:cNvSpPr>
              <a:spLocks noChangeAspect="1" noChangeArrowheads="1"/>
            </p:cNvSpPr>
            <p:nvPr/>
          </p:nvSpPr>
          <p:spPr bwMode="auto">
            <a:xfrm rot="-5400000">
              <a:off x="1260" y="2357"/>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4997" name="Group 10">
            <a:extLst>
              <a:ext uri="{FF2B5EF4-FFF2-40B4-BE49-F238E27FC236}">
                <a16:creationId xmlns:a16="http://schemas.microsoft.com/office/drawing/2014/main" id="{78811496-0A58-7F4D-84EE-F6A38846D40D}"/>
              </a:ext>
            </a:extLst>
          </p:cNvPr>
          <p:cNvGrpSpPr>
            <a:grpSpLocks/>
          </p:cNvGrpSpPr>
          <p:nvPr/>
        </p:nvGrpSpPr>
        <p:grpSpPr bwMode="auto">
          <a:xfrm>
            <a:off x="1831976" y="2133603"/>
            <a:ext cx="2130425" cy="338138"/>
            <a:chOff x="201" y="1344"/>
            <a:chExt cx="1342" cy="213"/>
          </a:xfrm>
        </p:grpSpPr>
        <p:sp>
          <p:nvSpPr>
            <p:cNvPr id="85016" name="Text Box 11">
              <a:extLst>
                <a:ext uri="{FF2B5EF4-FFF2-40B4-BE49-F238E27FC236}">
                  <a16:creationId xmlns:a16="http://schemas.microsoft.com/office/drawing/2014/main" id="{5F19476A-6C1C-E244-A3A3-46EB59D4EE41}"/>
                </a:ext>
              </a:extLst>
            </p:cNvPr>
            <p:cNvSpPr txBox="1">
              <a:spLocks noChangeArrowheads="1"/>
            </p:cNvSpPr>
            <p:nvPr/>
          </p:nvSpPr>
          <p:spPr bwMode="auto">
            <a:xfrm>
              <a:off x="201" y="1344"/>
              <a:ext cx="957" cy="213"/>
            </a:xfrm>
            <a:prstGeom prst="rect">
              <a:avLst/>
            </a:prstGeom>
            <a:solidFill>
              <a:srgbClr val="0017A4"/>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a:solidFill>
                    <a:schemeClr val="bg1"/>
                  </a:solidFill>
                </a:rPr>
                <a:t>Grey scale</a:t>
              </a:r>
              <a:endParaRPr lang="en-AU" altLang="en-US" sz="1600">
                <a:solidFill>
                  <a:schemeClr val="bg1"/>
                </a:solidFill>
              </a:endParaRPr>
            </a:p>
          </p:txBody>
        </p:sp>
        <p:sp>
          <p:nvSpPr>
            <p:cNvPr id="85017" name="AutoShape 12">
              <a:extLst>
                <a:ext uri="{FF2B5EF4-FFF2-40B4-BE49-F238E27FC236}">
                  <a16:creationId xmlns:a16="http://schemas.microsoft.com/office/drawing/2014/main" id="{C3E8E6DC-9ACE-904D-889A-3524AC49BEE5}"/>
                </a:ext>
              </a:extLst>
            </p:cNvPr>
            <p:cNvSpPr>
              <a:spLocks noChangeAspect="1" noChangeArrowheads="1"/>
            </p:cNvSpPr>
            <p:nvPr/>
          </p:nvSpPr>
          <p:spPr bwMode="auto">
            <a:xfrm rot="-5400000">
              <a:off x="1276" y="1268"/>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4998" name="Group 13">
            <a:extLst>
              <a:ext uri="{FF2B5EF4-FFF2-40B4-BE49-F238E27FC236}">
                <a16:creationId xmlns:a16="http://schemas.microsoft.com/office/drawing/2014/main" id="{56329185-2055-BE45-8719-0271460225FC}"/>
              </a:ext>
            </a:extLst>
          </p:cNvPr>
          <p:cNvGrpSpPr>
            <a:grpSpLocks/>
          </p:cNvGrpSpPr>
          <p:nvPr/>
        </p:nvGrpSpPr>
        <p:grpSpPr bwMode="auto">
          <a:xfrm>
            <a:off x="1831975" y="609600"/>
            <a:ext cx="2128838" cy="584200"/>
            <a:chOff x="201" y="384"/>
            <a:chExt cx="1341" cy="368"/>
          </a:xfrm>
        </p:grpSpPr>
        <p:sp>
          <p:nvSpPr>
            <p:cNvPr id="85014" name="Text Box 14">
              <a:extLst>
                <a:ext uri="{FF2B5EF4-FFF2-40B4-BE49-F238E27FC236}">
                  <a16:creationId xmlns:a16="http://schemas.microsoft.com/office/drawing/2014/main" id="{461279C8-167C-1D4F-8449-29CE3CEB1EBC}"/>
                </a:ext>
              </a:extLst>
            </p:cNvPr>
            <p:cNvSpPr txBox="1">
              <a:spLocks noChangeArrowheads="1"/>
            </p:cNvSpPr>
            <p:nvPr/>
          </p:nvSpPr>
          <p:spPr bwMode="auto">
            <a:xfrm>
              <a:off x="201" y="384"/>
              <a:ext cx="957" cy="368"/>
            </a:xfrm>
            <a:prstGeom prst="rect">
              <a:avLst/>
            </a:prstGeom>
            <a:solidFill>
              <a:srgbClr val="040D86"/>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a:solidFill>
                    <a:schemeClr val="bg1"/>
                  </a:solidFill>
                </a:rPr>
                <a:t>Patient data and refraction</a:t>
              </a:r>
              <a:endParaRPr lang="en-AU" altLang="en-US" sz="1600" dirty="0">
                <a:solidFill>
                  <a:schemeClr val="bg1"/>
                </a:solidFill>
              </a:endParaRPr>
            </a:p>
          </p:txBody>
        </p:sp>
        <p:sp>
          <p:nvSpPr>
            <p:cNvPr id="85015" name="AutoShape 15">
              <a:extLst>
                <a:ext uri="{FF2B5EF4-FFF2-40B4-BE49-F238E27FC236}">
                  <a16:creationId xmlns:a16="http://schemas.microsoft.com/office/drawing/2014/main" id="{73B889D6-7C21-6341-9392-4F6B07DA9754}"/>
                </a:ext>
              </a:extLst>
            </p:cNvPr>
            <p:cNvSpPr>
              <a:spLocks noChangeAspect="1" noChangeArrowheads="1"/>
            </p:cNvSpPr>
            <p:nvPr/>
          </p:nvSpPr>
          <p:spPr bwMode="auto">
            <a:xfrm rot="-5400000">
              <a:off x="1275" y="383"/>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4999" name="Group 16">
            <a:extLst>
              <a:ext uri="{FF2B5EF4-FFF2-40B4-BE49-F238E27FC236}">
                <a16:creationId xmlns:a16="http://schemas.microsoft.com/office/drawing/2014/main" id="{DC8F6AF4-0570-2340-AD52-3367017A7BFE}"/>
              </a:ext>
            </a:extLst>
          </p:cNvPr>
          <p:cNvGrpSpPr>
            <a:grpSpLocks/>
          </p:cNvGrpSpPr>
          <p:nvPr/>
        </p:nvGrpSpPr>
        <p:grpSpPr bwMode="auto">
          <a:xfrm>
            <a:off x="8251826" y="641350"/>
            <a:ext cx="2290763" cy="584200"/>
            <a:chOff x="4238" y="404"/>
            <a:chExt cx="1443" cy="368"/>
          </a:xfrm>
        </p:grpSpPr>
        <p:sp>
          <p:nvSpPr>
            <p:cNvPr id="85012" name="Text Box 17">
              <a:extLst>
                <a:ext uri="{FF2B5EF4-FFF2-40B4-BE49-F238E27FC236}">
                  <a16:creationId xmlns:a16="http://schemas.microsoft.com/office/drawing/2014/main" id="{1F60D717-2ACD-EB42-9E7A-D65C38BC74DD}"/>
                </a:ext>
              </a:extLst>
            </p:cNvPr>
            <p:cNvSpPr txBox="1">
              <a:spLocks noChangeArrowheads="1"/>
            </p:cNvSpPr>
            <p:nvPr/>
          </p:nvSpPr>
          <p:spPr bwMode="auto">
            <a:xfrm>
              <a:off x="4628" y="404"/>
              <a:ext cx="1053" cy="368"/>
            </a:xfrm>
            <a:prstGeom prst="rect">
              <a:avLst/>
            </a:prstGeom>
            <a:solidFill>
              <a:srgbClr val="040D86"/>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a:solidFill>
                    <a:schemeClr val="bg1"/>
                  </a:solidFill>
                </a:rPr>
                <a:t>Strategy and test parameters</a:t>
              </a:r>
              <a:endParaRPr lang="en-AU" altLang="en-US" sz="1600" dirty="0">
                <a:solidFill>
                  <a:schemeClr val="bg1"/>
                </a:solidFill>
              </a:endParaRPr>
            </a:p>
          </p:txBody>
        </p:sp>
        <p:sp>
          <p:nvSpPr>
            <p:cNvPr id="85013" name="AutoShape 18">
              <a:extLst>
                <a:ext uri="{FF2B5EF4-FFF2-40B4-BE49-F238E27FC236}">
                  <a16:creationId xmlns:a16="http://schemas.microsoft.com/office/drawing/2014/main" id="{4418EF13-E04D-074E-8447-A9A2C04B7B65}"/>
                </a:ext>
              </a:extLst>
            </p:cNvPr>
            <p:cNvSpPr>
              <a:spLocks noChangeAspect="1" noChangeArrowheads="1"/>
            </p:cNvSpPr>
            <p:nvPr/>
          </p:nvSpPr>
          <p:spPr bwMode="auto">
            <a:xfrm rot="5400000">
              <a:off x="4356" y="383"/>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5000" name="Group 19">
            <a:extLst>
              <a:ext uri="{FF2B5EF4-FFF2-40B4-BE49-F238E27FC236}">
                <a16:creationId xmlns:a16="http://schemas.microsoft.com/office/drawing/2014/main" id="{66CFE0D4-859A-A84D-BD18-DEBA6C51AF2C}"/>
              </a:ext>
            </a:extLst>
          </p:cNvPr>
          <p:cNvGrpSpPr>
            <a:grpSpLocks/>
          </p:cNvGrpSpPr>
          <p:nvPr/>
        </p:nvGrpSpPr>
        <p:grpSpPr bwMode="auto">
          <a:xfrm>
            <a:off x="8293100" y="2133603"/>
            <a:ext cx="2141538" cy="338138"/>
            <a:chOff x="4264" y="1344"/>
            <a:chExt cx="1349" cy="213"/>
          </a:xfrm>
        </p:grpSpPr>
        <p:sp>
          <p:nvSpPr>
            <p:cNvPr id="85010" name="Text Box 20">
              <a:extLst>
                <a:ext uri="{FF2B5EF4-FFF2-40B4-BE49-F238E27FC236}">
                  <a16:creationId xmlns:a16="http://schemas.microsoft.com/office/drawing/2014/main" id="{1D1C8B11-FF67-8E47-B8C2-4DE74581AAF7}"/>
                </a:ext>
              </a:extLst>
            </p:cNvPr>
            <p:cNvSpPr txBox="1">
              <a:spLocks noChangeArrowheads="1"/>
            </p:cNvSpPr>
            <p:nvPr/>
          </p:nvSpPr>
          <p:spPr bwMode="auto">
            <a:xfrm>
              <a:off x="4656" y="1344"/>
              <a:ext cx="957" cy="213"/>
            </a:xfrm>
            <a:prstGeom prst="rect">
              <a:avLst/>
            </a:prstGeom>
            <a:solidFill>
              <a:srgbClr val="040D86"/>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a:solidFill>
                    <a:schemeClr val="bg1"/>
                  </a:solidFill>
                </a:rPr>
                <a:t>Actual values</a:t>
              </a:r>
              <a:endParaRPr lang="en-AU" altLang="en-US" sz="1600" dirty="0">
                <a:solidFill>
                  <a:schemeClr val="bg1"/>
                </a:solidFill>
              </a:endParaRPr>
            </a:p>
          </p:txBody>
        </p:sp>
        <p:sp>
          <p:nvSpPr>
            <p:cNvPr id="85011" name="AutoShape 21">
              <a:extLst>
                <a:ext uri="{FF2B5EF4-FFF2-40B4-BE49-F238E27FC236}">
                  <a16:creationId xmlns:a16="http://schemas.microsoft.com/office/drawing/2014/main" id="{56E95A42-3AC6-1545-BC19-A8D3977C2902}"/>
                </a:ext>
              </a:extLst>
            </p:cNvPr>
            <p:cNvSpPr>
              <a:spLocks noChangeAspect="1" noChangeArrowheads="1"/>
            </p:cNvSpPr>
            <p:nvPr/>
          </p:nvSpPr>
          <p:spPr bwMode="auto">
            <a:xfrm rot="5400000">
              <a:off x="4382" y="1261"/>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5001" name="Group 22">
            <a:extLst>
              <a:ext uri="{FF2B5EF4-FFF2-40B4-BE49-F238E27FC236}">
                <a16:creationId xmlns:a16="http://schemas.microsoft.com/office/drawing/2014/main" id="{06CFA506-9499-F74C-9419-DB2DC1296575}"/>
              </a:ext>
            </a:extLst>
          </p:cNvPr>
          <p:cNvGrpSpPr>
            <a:grpSpLocks/>
          </p:cNvGrpSpPr>
          <p:nvPr/>
        </p:nvGrpSpPr>
        <p:grpSpPr bwMode="auto">
          <a:xfrm>
            <a:off x="8296276" y="3657600"/>
            <a:ext cx="2138363" cy="584200"/>
            <a:chOff x="4266" y="2304"/>
            <a:chExt cx="1347" cy="368"/>
          </a:xfrm>
        </p:grpSpPr>
        <p:sp>
          <p:nvSpPr>
            <p:cNvPr id="85008" name="Text Box 23">
              <a:extLst>
                <a:ext uri="{FF2B5EF4-FFF2-40B4-BE49-F238E27FC236}">
                  <a16:creationId xmlns:a16="http://schemas.microsoft.com/office/drawing/2014/main" id="{A87EF694-B362-FF43-8F59-508796178430}"/>
                </a:ext>
              </a:extLst>
            </p:cNvPr>
            <p:cNvSpPr txBox="1">
              <a:spLocks noChangeArrowheads="1"/>
            </p:cNvSpPr>
            <p:nvPr/>
          </p:nvSpPr>
          <p:spPr bwMode="auto">
            <a:xfrm>
              <a:off x="4656" y="2304"/>
              <a:ext cx="957" cy="368"/>
            </a:xfrm>
            <a:prstGeom prst="rect">
              <a:avLst/>
            </a:prstGeom>
            <a:solidFill>
              <a:srgbClr val="0017A4"/>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dirty="0" err="1">
                  <a:solidFill>
                    <a:schemeClr val="bg1"/>
                  </a:solidFill>
                </a:rPr>
                <a:t>Bebie</a:t>
              </a:r>
              <a:r>
                <a:rPr lang="en-NZ" altLang="en-US" sz="1600" dirty="0">
                  <a:solidFill>
                    <a:schemeClr val="bg1"/>
                  </a:solidFill>
                </a:rPr>
                <a:t> (defect) curve</a:t>
              </a:r>
              <a:endParaRPr lang="en-AU" altLang="en-US" sz="1600" dirty="0">
                <a:solidFill>
                  <a:schemeClr val="bg1"/>
                </a:solidFill>
              </a:endParaRPr>
            </a:p>
          </p:txBody>
        </p:sp>
        <p:sp>
          <p:nvSpPr>
            <p:cNvPr id="85009" name="AutoShape 24">
              <a:extLst>
                <a:ext uri="{FF2B5EF4-FFF2-40B4-BE49-F238E27FC236}">
                  <a16:creationId xmlns:a16="http://schemas.microsoft.com/office/drawing/2014/main" id="{7EDC1AA9-77BB-3E4E-982D-3E4AC2DE5F27}"/>
                </a:ext>
              </a:extLst>
            </p:cNvPr>
            <p:cNvSpPr>
              <a:spLocks noChangeAspect="1" noChangeArrowheads="1"/>
            </p:cNvSpPr>
            <p:nvPr/>
          </p:nvSpPr>
          <p:spPr bwMode="auto">
            <a:xfrm rot="5400000">
              <a:off x="4384" y="2302"/>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5002" name="Group 25">
            <a:extLst>
              <a:ext uri="{FF2B5EF4-FFF2-40B4-BE49-F238E27FC236}">
                <a16:creationId xmlns:a16="http://schemas.microsoft.com/office/drawing/2014/main" id="{C3865AF0-06F7-5247-BB67-F0B354BF7824}"/>
              </a:ext>
            </a:extLst>
          </p:cNvPr>
          <p:cNvGrpSpPr>
            <a:grpSpLocks/>
          </p:cNvGrpSpPr>
          <p:nvPr/>
        </p:nvGrpSpPr>
        <p:grpSpPr bwMode="auto">
          <a:xfrm>
            <a:off x="8294688" y="4957770"/>
            <a:ext cx="2139950" cy="338138"/>
            <a:chOff x="4265" y="3123"/>
            <a:chExt cx="1348" cy="213"/>
          </a:xfrm>
        </p:grpSpPr>
        <p:sp>
          <p:nvSpPr>
            <p:cNvPr id="85006" name="Text Box 26">
              <a:extLst>
                <a:ext uri="{FF2B5EF4-FFF2-40B4-BE49-F238E27FC236}">
                  <a16:creationId xmlns:a16="http://schemas.microsoft.com/office/drawing/2014/main" id="{9C20A372-DF03-CB4B-99A6-5E9D39F80BEC}"/>
                </a:ext>
              </a:extLst>
            </p:cNvPr>
            <p:cNvSpPr txBox="1">
              <a:spLocks noChangeArrowheads="1"/>
            </p:cNvSpPr>
            <p:nvPr/>
          </p:nvSpPr>
          <p:spPr bwMode="auto">
            <a:xfrm>
              <a:off x="4656" y="3123"/>
              <a:ext cx="957" cy="213"/>
            </a:xfrm>
            <a:prstGeom prst="rect">
              <a:avLst/>
            </a:prstGeom>
            <a:solidFill>
              <a:srgbClr val="040D86"/>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en-NZ" altLang="en-US" sz="1600">
                  <a:solidFill>
                    <a:schemeClr val="bg1"/>
                  </a:solidFill>
                </a:rPr>
                <a:t>Deviation</a:t>
              </a:r>
              <a:endParaRPr lang="en-AU" altLang="en-US" sz="1600">
                <a:solidFill>
                  <a:schemeClr val="bg1"/>
                </a:solidFill>
              </a:endParaRPr>
            </a:p>
          </p:txBody>
        </p:sp>
        <p:sp>
          <p:nvSpPr>
            <p:cNvPr id="85007" name="AutoShape 27">
              <a:extLst>
                <a:ext uri="{FF2B5EF4-FFF2-40B4-BE49-F238E27FC236}">
                  <a16:creationId xmlns:a16="http://schemas.microsoft.com/office/drawing/2014/main" id="{3CCF40CD-9CEF-EF42-8922-14371CC2BD08}"/>
                </a:ext>
              </a:extLst>
            </p:cNvPr>
            <p:cNvSpPr>
              <a:spLocks noChangeAspect="1" noChangeArrowheads="1"/>
            </p:cNvSpPr>
            <p:nvPr/>
          </p:nvSpPr>
          <p:spPr bwMode="auto">
            <a:xfrm rot="5400000">
              <a:off x="4383" y="3045"/>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grpSp>
        <p:nvGrpSpPr>
          <p:cNvPr id="85003" name="Group 28">
            <a:extLst>
              <a:ext uri="{FF2B5EF4-FFF2-40B4-BE49-F238E27FC236}">
                <a16:creationId xmlns:a16="http://schemas.microsoft.com/office/drawing/2014/main" id="{053EC924-F322-4045-880B-93182C5C68F4}"/>
              </a:ext>
            </a:extLst>
          </p:cNvPr>
          <p:cNvGrpSpPr>
            <a:grpSpLocks/>
          </p:cNvGrpSpPr>
          <p:nvPr/>
        </p:nvGrpSpPr>
        <p:grpSpPr bwMode="auto">
          <a:xfrm>
            <a:off x="8296276" y="5915033"/>
            <a:ext cx="2138363" cy="338138"/>
            <a:chOff x="4266" y="3537"/>
            <a:chExt cx="1347" cy="213"/>
          </a:xfrm>
        </p:grpSpPr>
        <p:sp>
          <p:nvSpPr>
            <p:cNvPr id="85004" name="Text Box 29">
              <a:extLst>
                <a:ext uri="{FF2B5EF4-FFF2-40B4-BE49-F238E27FC236}">
                  <a16:creationId xmlns:a16="http://schemas.microsoft.com/office/drawing/2014/main" id="{A98DFD8F-648A-7D46-9C75-7962F8E6A7E7}"/>
                </a:ext>
              </a:extLst>
            </p:cNvPr>
            <p:cNvSpPr txBox="1">
              <a:spLocks noChangeArrowheads="1"/>
            </p:cNvSpPr>
            <p:nvPr/>
          </p:nvSpPr>
          <p:spPr bwMode="auto">
            <a:xfrm>
              <a:off x="4656" y="3537"/>
              <a:ext cx="957" cy="213"/>
            </a:xfrm>
            <a:prstGeom prst="rect">
              <a:avLst/>
            </a:prstGeom>
            <a:solidFill>
              <a:srgbClr val="0017A4"/>
            </a:solidFill>
            <a:ln w="28575">
              <a:solidFill>
                <a:srgbClr val="FF0000"/>
              </a:solidFill>
              <a:miter lim="800000"/>
              <a:headEnd/>
              <a:tailEnd/>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600" dirty="0">
                  <a:solidFill>
                    <a:schemeClr val="bg1"/>
                  </a:solidFill>
                </a:rPr>
                <a:t>Global indices</a:t>
              </a:r>
              <a:endParaRPr lang="en-AU" altLang="en-US" sz="1600" dirty="0">
                <a:solidFill>
                  <a:schemeClr val="bg1"/>
                </a:solidFill>
              </a:endParaRPr>
            </a:p>
          </p:txBody>
        </p:sp>
        <p:sp>
          <p:nvSpPr>
            <p:cNvPr id="85005" name="AutoShape 30">
              <a:extLst>
                <a:ext uri="{FF2B5EF4-FFF2-40B4-BE49-F238E27FC236}">
                  <a16:creationId xmlns:a16="http://schemas.microsoft.com/office/drawing/2014/main" id="{C4E1BC64-B744-2A4A-AB30-0D6A9325C00D}"/>
                </a:ext>
              </a:extLst>
            </p:cNvPr>
            <p:cNvSpPr>
              <a:spLocks noChangeAspect="1" noChangeArrowheads="1"/>
            </p:cNvSpPr>
            <p:nvPr/>
          </p:nvSpPr>
          <p:spPr bwMode="auto">
            <a:xfrm rot="5400000">
              <a:off x="4384" y="3454"/>
              <a:ext cx="150" cy="385"/>
            </a:xfrm>
            <a:prstGeom prst="downArrow">
              <a:avLst>
                <a:gd name="adj1" fmla="val 50000"/>
                <a:gd name="adj2" fmla="val 15889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endParaRPr lang="en-AU" altLang="en-US" b="1">
                <a:solidFill>
                  <a:srgbClr val="FFFF00"/>
                </a:solidFil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Octopus Print out"/>
          <p:cNvSpPr/>
          <p:nvPr/>
        </p:nvSpPr>
        <p:spPr>
          <a:xfrm>
            <a:off x="4300740" y="128763"/>
            <a:ext cx="3422037" cy="539090"/>
          </a:xfrm>
          <a:prstGeom prst="rect">
            <a:avLst/>
          </a:prstGeom>
          <a:ln w="12700">
            <a:miter lim="400000"/>
          </a:ln>
          <a:extLst>
            <a:ext uri="{C572A759-6A51-4108-AA02-DFA0A04FC94B}">
              <ma14:wrappingTextBoxFlag xmlns:ma14="http://schemas.microsoft.com/office/mac/drawingml/2011/main" xmlns="" val="1"/>
            </a:ext>
          </a:extLst>
        </p:spPr>
        <p:txBody>
          <a:bodyPr wrap="square" lIns="53578" tIns="53578" rIns="53578" bIns="53578">
            <a:spAutoFit/>
          </a:bodyPr>
          <a:lstStyle>
            <a:lvl1pPr>
              <a:defRPr sz="3800">
                <a:solidFill>
                  <a:srgbClr val="FFE15F"/>
                </a:solidFill>
                <a:uFill>
                  <a:solidFill>
                    <a:srgbClr val="FFE15F"/>
                  </a:solidFill>
                </a:uFill>
                <a:latin typeface="+mn-lt"/>
                <a:ea typeface="+mn-ea"/>
                <a:cs typeface="+mn-cs"/>
                <a:sym typeface="Arial"/>
              </a:defRPr>
            </a:lvl1pPr>
          </a:lstStyle>
          <a:p>
            <a:r>
              <a:rPr sz="2800" dirty="0"/>
              <a:t>Octopus </a:t>
            </a:r>
            <a:r>
              <a:rPr lang="en-US" sz="2800" dirty="0"/>
              <a:t>perimetry</a:t>
            </a:r>
            <a:endParaRPr sz="2800" dirty="0"/>
          </a:p>
        </p:txBody>
      </p:sp>
      <p:sp>
        <p:nvSpPr>
          <p:cNvPr id="645" name="Defect (Bebie) curve"/>
          <p:cNvSpPr/>
          <p:nvPr/>
        </p:nvSpPr>
        <p:spPr>
          <a:xfrm>
            <a:off x="4300740" y="644590"/>
            <a:ext cx="3064717" cy="539090"/>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lvl1pPr>
              <a:defRPr>
                <a:solidFill>
                  <a:srgbClr val="FFFFFF"/>
                </a:solidFill>
                <a:uFill>
                  <a:solidFill>
                    <a:srgbClr val="FFFFFF"/>
                  </a:solidFill>
                </a:uFill>
                <a:latin typeface="+mn-lt"/>
                <a:ea typeface="+mn-ea"/>
                <a:cs typeface="+mn-cs"/>
                <a:sym typeface="Arial"/>
              </a:defRPr>
            </a:lvl1pPr>
          </a:lstStyle>
          <a:p>
            <a:r>
              <a:rPr sz="2800" dirty="0"/>
              <a:t>Defect (</a:t>
            </a:r>
            <a:r>
              <a:rPr sz="2800" dirty="0" err="1"/>
              <a:t>Bebie</a:t>
            </a:r>
            <a:r>
              <a:rPr sz="2800" dirty="0"/>
              <a:t>) curve</a:t>
            </a:r>
          </a:p>
        </p:txBody>
      </p:sp>
      <p:sp>
        <p:nvSpPr>
          <p:cNvPr id="646" name="Ranking all defects values from left to right, the defect curve shows the actual field results together with the normal bandwidth. It clearly differentiates uniform depression (parallel to the band of normality) from focal defects (steep decline)."/>
          <p:cNvSpPr/>
          <p:nvPr/>
        </p:nvSpPr>
        <p:spPr>
          <a:xfrm>
            <a:off x="772390" y="4812427"/>
            <a:ext cx="10363579" cy="1216198"/>
          </a:xfrm>
          <a:prstGeom prst="rect">
            <a:avLst/>
          </a:prstGeom>
          <a:ln w="12700">
            <a:miter lim="400000"/>
          </a:ln>
          <a:extLst>
            <a:ext uri="{C572A759-6A51-4108-AA02-DFA0A04FC94B}">
              <ma14:wrappingTextBoxFlag xmlns:ma14="http://schemas.microsoft.com/office/mac/drawingml/2011/main" xmlns="" val="1"/>
            </a:ext>
          </a:extLst>
        </p:spPr>
        <p:txBody>
          <a:bodyPr wrap="square" lIns="53578" tIns="53578" rIns="53578" bIns="53578">
            <a:spAutoFit/>
          </a:bodyPr>
          <a:lstStyle>
            <a:lvl1pPr>
              <a:defRPr>
                <a:solidFill>
                  <a:srgbClr val="FFE15F"/>
                </a:solidFill>
                <a:uFill>
                  <a:solidFill>
                    <a:srgbClr val="FFE15F"/>
                  </a:solidFill>
                </a:uFill>
                <a:latin typeface="+mn-lt"/>
                <a:ea typeface="+mn-ea"/>
                <a:cs typeface="+mn-cs"/>
                <a:sym typeface="Arial"/>
              </a:defRPr>
            </a:lvl1pPr>
          </a:lstStyle>
          <a:p>
            <a:r>
              <a:rPr sz="2400" dirty="0">
                <a:solidFill>
                  <a:schemeClr val="bg1"/>
                </a:solidFill>
              </a:rPr>
              <a:t>Ranking all defects values from left to right, the defect curve shows the actual field results together with the normal bandwidth. It clearly differentiates uniform depression (parallel to the band of normality) from focal defects (steep decline).</a:t>
            </a:r>
          </a:p>
        </p:txBody>
      </p:sp>
      <p:pic>
        <p:nvPicPr>
          <p:cNvPr id="647" name="Dumalaog, Jaime Octps OD 8-7-04.jpg" descr="Dumalaog, Jaime Octps OD 8-7-0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8161" y="1954808"/>
            <a:ext cx="2584927" cy="1870510"/>
          </a:xfrm>
          <a:prstGeom prst="rect">
            <a:avLst/>
          </a:prstGeom>
          <a:ln w="12700">
            <a:miter lim="400000"/>
          </a:ln>
        </p:spPr>
      </p:pic>
      <p:pic>
        <p:nvPicPr>
          <p:cNvPr id="648" name="Octopus gen depression OS.jpg" descr="Octopus gen depression O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61253" y="1957093"/>
            <a:ext cx="2644204" cy="1870510"/>
          </a:xfrm>
          <a:prstGeom prst="rect">
            <a:avLst/>
          </a:prstGeom>
          <a:ln w="12700">
            <a:miter lim="400000"/>
          </a:ln>
        </p:spPr>
      </p:pic>
      <p:pic>
        <p:nvPicPr>
          <p:cNvPr id="649" name="Morales, Florencia Octopus OS 5-26-04.jpg" descr="Morales, Florencia Octopus OS 5-26-04.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09253" y="1930742"/>
            <a:ext cx="2713955" cy="1923213"/>
          </a:xfrm>
          <a:prstGeom prst="rect">
            <a:avLst/>
          </a:prstGeom>
          <a:ln w="12700">
            <a:miter lim="400000"/>
          </a:ln>
        </p:spPr>
      </p:pic>
      <p:pic>
        <p:nvPicPr>
          <p:cNvPr id="650" name="Octopus gen depression + non spec cluster OS.jpg" descr="Octopus gen depression + non spec cluster O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061373" y="1875240"/>
            <a:ext cx="2713955" cy="1940139"/>
          </a:xfrm>
          <a:prstGeom prst="rect">
            <a:avLst/>
          </a:prstGeom>
          <a:ln w="12700">
            <a:miter lim="400000"/>
          </a:ln>
        </p:spPr>
      </p:pic>
      <p:sp>
        <p:nvSpPr>
          <p:cNvPr id="2" name="TextBox 1">
            <a:extLst>
              <a:ext uri="{FF2B5EF4-FFF2-40B4-BE49-F238E27FC236}">
                <a16:creationId xmlns:a16="http://schemas.microsoft.com/office/drawing/2014/main" id="{DBF946E5-A2A0-F44D-8F0A-D5D99A2E14FE}"/>
              </a:ext>
            </a:extLst>
          </p:cNvPr>
          <p:cNvSpPr txBox="1"/>
          <p:nvPr/>
        </p:nvSpPr>
        <p:spPr>
          <a:xfrm>
            <a:off x="361574" y="3925109"/>
            <a:ext cx="2192331" cy="369332"/>
          </a:xfrm>
          <a:prstGeom prst="rect">
            <a:avLst/>
          </a:prstGeom>
          <a:solidFill>
            <a:srgbClr val="0017A4"/>
          </a:solidFill>
        </p:spPr>
        <p:txBody>
          <a:bodyPr wrap="none" rtlCol="0">
            <a:spAutoFit/>
          </a:bodyPr>
          <a:lstStyle/>
          <a:p>
            <a:r>
              <a:rPr lang="en-US" b="1" dirty="0">
                <a:solidFill>
                  <a:schemeClr val="bg1"/>
                </a:solidFill>
              </a:rPr>
              <a:t>No visual field defect</a:t>
            </a:r>
          </a:p>
        </p:txBody>
      </p:sp>
      <p:sp>
        <p:nvSpPr>
          <p:cNvPr id="10" name="TextBox 9">
            <a:extLst>
              <a:ext uri="{FF2B5EF4-FFF2-40B4-BE49-F238E27FC236}">
                <a16:creationId xmlns:a16="http://schemas.microsoft.com/office/drawing/2014/main" id="{45AB0B4F-69C2-2A4D-9995-E103D59C8C20}"/>
              </a:ext>
            </a:extLst>
          </p:cNvPr>
          <p:cNvSpPr txBox="1"/>
          <p:nvPr/>
        </p:nvSpPr>
        <p:spPr>
          <a:xfrm>
            <a:off x="3163321" y="3925109"/>
            <a:ext cx="2567114" cy="646331"/>
          </a:xfrm>
          <a:prstGeom prst="rect">
            <a:avLst/>
          </a:prstGeom>
          <a:solidFill>
            <a:srgbClr val="0017A4"/>
          </a:solidFill>
        </p:spPr>
        <p:txBody>
          <a:bodyPr wrap="none" rtlCol="0">
            <a:spAutoFit/>
          </a:bodyPr>
          <a:lstStyle/>
          <a:p>
            <a:pPr algn="ctr"/>
            <a:r>
              <a:rPr lang="en-US" b="1" dirty="0" err="1">
                <a:solidFill>
                  <a:schemeClr val="bg1"/>
                </a:solidFill>
              </a:rPr>
              <a:t>Generalised</a:t>
            </a:r>
            <a:r>
              <a:rPr lang="en-US" b="1" dirty="0">
                <a:solidFill>
                  <a:schemeClr val="bg1"/>
                </a:solidFill>
              </a:rPr>
              <a:t> depression /</a:t>
            </a:r>
          </a:p>
          <a:p>
            <a:pPr algn="ctr"/>
            <a:r>
              <a:rPr lang="en-US" b="1" dirty="0">
                <a:solidFill>
                  <a:schemeClr val="bg1"/>
                </a:solidFill>
              </a:rPr>
              <a:t> Diffuse defect</a:t>
            </a:r>
          </a:p>
        </p:txBody>
      </p:sp>
      <p:sp>
        <p:nvSpPr>
          <p:cNvPr id="11" name="TextBox 10">
            <a:extLst>
              <a:ext uri="{FF2B5EF4-FFF2-40B4-BE49-F238E27FC236}">
                <a16:creationId xmlns:a16="http://schemas.microsoft.com/office/drawing/2014/main" id="{21552BF4-3BA2-9B48-BC14-D693C21F9639}"/>
              </a:ext>
            </a:extLst>
          </p:cNvPr>
          <p:cNvSpPr txBox="1"/>
          <p:nvPr/>
        </p:nvSpPr>
        <p:spPr>
          <a:xfrm>
            <a:off x="6657005" y="3925108"/>
            <a:ext cx="1471621" cy="646331"/>
          </a:xfrm>
          <a:prstGeom prst="rect">
            <a:avLst/>
          </a:prstGeom>
          <a:solidFill>
            <a:srgbClr val="0017A4"/>
          </a:solidFill>
        </p:spPr>
        <p:txBody>
          <a:bodyPr wrap="none" rtlCol="0">
            <a:spAutoFit/>
          </a:bodyPr>
          <a:lstStyle/>
          <a:p>
            <a:pPr algn="ctr"/>
            <a:r>
              <a:rPr lang="en-US" b="1" dirty="0">
                <a:solidFill>
                  <a:schemeClr val="bg1"/>
                </a:solidFill>
              </a:rPr>
              <a:t>Focal defects </a:t>
            </a:r>
          </a:p>
          <a:p>
            <a:pPr algn="ctr"/>
            <a:r>
              <a:rPr lang="en-US" b="1" dirty="0">
                <a:solidFill>
                  <a:schemeClr val="bg1"/>
                </a:solidFill>
              </a:rPr>
              <a:t>(scotoma)</a:t>
            </a:r>
          </a:p>
        </p:txBody>
      </p:sp>
      <p:sp>
        <p:nvSpPr>
          <p:cNvPr id="12" name="TextBox 11">
            <a:extLst>
              <a:ext uri="{FF2B5EF4-FFF2-40B4-BE49-F238E27FC236}">
                <a16:creationId xmlns:a16="http://schemas.microsoft.com/office/drawing/2014/main" id="{F1E2DD4C-8114-514B-99F6-C397930FC5CB}"/>
              </a:ext>
            </a:extLst>
          </p:cNvPr>
          <p:cNvSpPr txBox="1"/>
          <p:nvPr/>
        </p:nvSpPr>
        <p:spPr>
          <a:xfrm>
            <a:off x="9362010" y="3825318"/>
            <a:ext cx="2335896" cy="646331"/>
          </a:xfrm>
          <a:prstGeom prst="rect">
            <a:avLst/>
          </a:prstGeom>
          <a:solidFill>
            <a:srgbClr val="0017A4"/>
          </a:solidFill>
        </p:spPr>
        <p:txBody>
          <a:bodyPr wrap="none" rtlCol="0">
            <a:spAutoFit/>
          </a:bodyPr>
          <a:lstStyle/>
          <a:p>
            <a:pPr algn="ctr"/>
            <a:r>
              <a:rPr lang="en-US" b="1" dirty="0">
                <a:solidFill>
                  <a:schemeClr val="bg1"/>
                </a:solidFill>
              </a:rPr>
              <a:t>Combined diffuse and </a:t>
            </a:r>
          </a:p>
          <a:p>
            <a:pPr algn="ctr"/>
            <a:r>
              <a:rPr lang="en-US" b="1" dirty="0">
                <a:solidFill>
                  <a:schemeClr val="bg1"/>
                </a:solidFill>
              </a:rPr>
              <a:t>focal defects</a:t>
            </a:r>
          </a:p>
        </p:txBody>
      </p:sp>
      <p:sp>
        <p:nvSpPr>
          <p:cNvPr id="13" name="Lat-Luna MM. Automated visual field examination. In: Aquino MV, Tumbocon JA, De Guzman MHP eds. Glaucoma Handbook. Quezon City: St. Luke’s Medical Center; 2012">
            <a:extLst>
              <a:ext uri="{FF2B5EF4-FFF2-40B4-BE49-F238E27FC236}">
                <a16:creationId xmlns:a16="http://schemas.microsoft.com/office/drawing/2014/main" id="{43A0A719-7852-584D-AB67-F3DC6DD49F54}"/>
              </a:ext>
            </a:extLst>
          </p:cNvPr>
          <p:cNvSpPr txBox="1"/>
          <p:nvPr/>
        </p:nvSpPr>
        <p:spPr>
          <a:xfrm>
            <a:off x="548645" y="6092693"/>
            <a:ext cx="10363580" cy="323167"/>
          </a:xfrm>
          <a:prstGeom prst="rect">
            <a:avLst/>
          </a:prstGeom>
          <a:ln w="12700">
            <a:miter lim="400000"/>
          </a:ln>
          <a:extLst>
            <a:ext uri="{C572A759-6A51-4108-AA02-DFA0A04FC94B}">
              <ma14:wrappingTextBoxFlag xmlns:ma14="http://schemas.microsoft.com/office/mac/drawingml/2011/main" xmlns="" val="1"/>
            </a:ext>
          </a:extLst>
        </p:spPr>
        <p:txBody>
          <a:bodyPr wrap="square" lIns="76201" tIns="76201" rIns="76201" bIns="76201">
            <a:spAutoFit/>
          </a:bodyPr>
          <a:lstStyle>
            <a:lvl1pPr marL="57799" marR="57799" defTabSz="1295400">
              <a:defRPr sz="1800" i="1">
                <a:solidFill>
                  <a:srgbClr val="FDBF13"/>
                </a:solidFill>
                <a:uFill>
                  <a:solidFill>
                    <a:srgbClr val="FDBF13"/>
                  </a:solidFill>
                </a:uFill>
                <a:latin typeface="Times New Roman"/>
                <a:ea typeface="Times New Roman"/>
                <a:cs typeface="Times New Roman"/>
                <a:sym typeface="Times New Roman"/>
              </a:defRPr>
            </a:lvl1pPr>
          </a:lstStyle>
          <a:p>
            <a:r>
              <a:rPr sz="1100" dirty="0"/>
              <a:t>Lat-Luna MM. Automated visual field examination. In: Aquino MV, Tumbocon JA, De Guzman MHP eds. Glaucoma Handbook. Quezon City: St. Luke’s Medical Center; 2012</a:t>
            </a:r>
          </a:p>
        </p:txBody>
      </p:sp>
      <p:sp>
        <p:nvSpPr>
          <p:cNvPr id="14" name="Text Box 26">
            <a:extLst>
              <a:ext uri="{FF2B5EF4-FFF2-40B4-BE49-F238E27FC236}">
                <a16:creationId xmlns:a16="http://schemas.microsoft.com/office/drawing/2014/main" id="{C8BDC6EA-BC91-DF44-B3B7-41FE12C733F8}"/>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superior arcuate - left eye.jpg" descr="superior arcuate - left eye.jp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3810000" y="627062"/>
            <a:ext cx="4759523" cy="6078538"/>
          </a:xfrm>
          <a:prstGeom prst="rect">
            <a:avLst/>
          </a:prstGeom>
          <a:ln w="12700">
            <a:miter lim="400000"/>
          </a:ln>
        </p:spPr>
      </p:pic>
      <p:sp>
        <p:nvSpPr>
          <p:cNvPr id="692" name="Octopus Print out"/>
          <p:cNvSpPr/>
          <p:nvPr/>
        </p:nvSpPr>
        <p:spPr>
          <a:xfrm>
            <a:off x="4569024" y="84138"/>
            <a:ext cx="2563875" cy="519405"/>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lvl1pPr>
              <a:defRPr sz="3800">
                <a:solidFill>
                  <a:srgbClr val="FFE15F"/>
                </a:solidFill>
                <a:uFill>
                  <a:solidFill>
                    <a:srgbClr val="FFE15F"/>
                  </a:solidFill>
                </a:uFill>
                <a:latin typeface="+mn-lt"/>
                <a:ea typeface="+mn-ea"/>
                <a:cs typeface="+mn-cs"/>
                <a:sym typeface="Arial"/>
              </a:defRPr>
            </a:lvl1pPr>
          </a:lstStyle>
          <a:p>
            <a:r>
              <a:rPr sz="2672"/>
              <a:t>Octopus Print out</a:t>
            </a:r>
          </a:p>
        </p:txBody>
      </p:sp>
      <p:sp>
        <p:nvSpPr>
          <p:cNvPr id="4" name="Text Box 26">
            <a:extLst>
              <a:ext uri="{FF2B5EF4-FFF2-40B4-BE49-F238E27FC236}">
                <a16:creationId xmlns:a16="http://schemas.microsoft.com/office/drawing/2014/main" id="{352607BB-949E-FE41-81DE-6E85B391BF80}"/>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Octopus Print out"/>
          <p:cNvSpPr/>
          <p:nvPr/>
        </p:nvSpPr>
        <p:spPr>
          <a:xfrm>
            <a:off x="4713513" y="322677"/>
            <a:ext cx="2563875" cy="519405"/>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lvl1pPr>
              <a:defRPr sz="3800">
                <a:solidFill>
                  <a:srgbClr val="FFE15F"/>
                </a:solidFill>
                <a:uFill>
                  <a:solidFill>
                    <a:srgbClr val="FFE15F"/>
                  </a:solidFill>
                </a:uFill>
                <a:latin typeface="+mn-lt"/>
                <a:ea typeface="+mn-ea"/>
                <a:cs typeface="+mn-cs"/>
                <a:sym typeface="Arial"/>
              </a:defRPr>
            </a:lvl1pPr>
          </a:lstStyle>
          <a:p>
            <a:r>
              <a:rPr sz="2672" dirty="0"/>
              <a:t>Octopus Print out</a:t>
            </a:r>
          </a:p>
        </p:txBody>
      </p:sp>
      <p:sp>
        <p:nvSpPr>
          <p:cNvPr id="698" name="Comparison table: difference between patient test results and age-matched normals. The “+” symbols indicate normal sensitivity with a tolerance ranges of 4 dB.…"/>
          <p:cNvSpPr/>
          <p:nvPr/>
        </p:nvSpPr>
        <p:spPr>
          <a:xfrm>
            <a:off x="8523436" y="1398052"/>
            <a:ext cx="3392556" cy="2324194"/>
          </a:xfrm>
          <a:prstGeom prst="rect">
            <a:avLst/>
          </a:prstGeom>
          <a:solidFill>
            <a:srgbClr val="0017A4"/>
          </a:solidFill>
          <a:ln w="12700">
            <a:miter lim="400000"/>
          </a:ln>
          <a:extLst>
            <a:ext uri="{C572A759-6A51-4108-AA02-DFA0A04FC94B}">
              <ma14:wrappingTextBoxFlag xmlns:ma14="http://schemas.microsoft.com/office/mac/drawingml/2011/main" xmlns="" val="1"/>
            </a:ext>
          </a:extLst>
        </p:spPr>
        <p:txBody>
          <a:bodyPr wrap="square" lIns="53578" tIns="53578" rIns="53578" bIns="53578">
            <a:spAutoFit/>
          </a:bodyPr>
          <a:lstStyle/>
          <a:p>
            <a:r>
              <a:rPr sz="1600" dirty="0">
                <a:solidFill>
                  <a:srgbClr val="FFE15F"/>
                </a:solidFill>
                <a:uFill>
                  <a:solidFill>
                    <a:srgbClr val="FFE15F"/>
                  </a:solidFill>
                </a:uFill>
                <a:sym typeface="Arial"/>
              </a:rPr>
              <a:t>Comparison table: </a:t>
            </a:r>
            <a:r>
              <a:rPr sz="1600" dirty="0">
                <a:solidFill>
                  <a:srgbClr val="FFFFFF"/>
                </a:solidFill>
                <a:uFill>
                  <a:solidFill>
                    <a:srgbClr val="FFFFFF"/>
                  </a:solidFill>
                </a:uFill>
                <a:sym typeface="Arial"/>
              </a:rPr>
              <a:t>difference between patient test results and age-matched normal</a:t>
            </a:r>
            <a:r>
              <a:rPr lang="en-US" sz="1600" dirty="0">
                <a:solidFill>
                  <a:srgbClr val="FFFFFF"/>
                </a:solidFill>
                <a:uFill>
                  <a:solidFill>
                    <a:srgbClr val="FFFFFF"/>
                  </a:solidFill>
                </a:uFill>
                <a:sym typeface="Arial"/>
              </a:rPr>
              <a:t>.</a:t>
            </a:r>
            <a:r>
              <a:rPr sz="1600" dirty="0">
                <a:solidFill>
                  <a:srgbClr val="FFFFFF"/>
                </a:solidFill>
                <a:uFill>
                  <a:solidFill>
                    <a:srgbClr val="FFFFFF"/>
                  </a:solidFill>
                </a:uFill>
                <a:sym typeface="Arial"/>
              </a:rPr>
              <a:t> The “+” symbols indicate normal sensitivity with a tolerance ranges of 4 </a:t>
            </a:r>
            <a:r>
              <a:rPr sz="1600" dirty="0" err="1">
                <a:solidFill>
                  <a:srgbClr val="FFFFFF"/>
                </a:solidFill>
                <a:uFill>
                  <a:solidFill>
                    <a:srgbClr val="FFFFFF"/>
                  </a:solidFill>
                </a:uFill>
                <a:sym typeface="Arial"/>
              </a:rPr>
              <a:t>dB.</a:t>
            </a:r>
            <a:r>
              <a:rPr sz="1600" dirty="0">
                <a:solidFill>
                  <a:srgbClr val="FFFFFF"/>
                </a:solidFill>
                <a:uFill>
                  <a:solidFill>
                    <a:srgbClr val="FFFFFF"/>
                  </a:solidFill>
                </a:uFill>
                <a:sym typeface="Arial"/>
              </a:rPr>
              <a:t> </a:t>
            </a:r>
            <a:r>
              <a:rPr lang="en-US" sz="1600" dirty="0">
                <a:solidFill>
                  <a:srgbClr val="FFFFFF"/>
                </a:solidFill>
                <a:uFill>
                  <a:solidFill>
                    <a:srgbClr val="FFFFFF"/>
                  </a:solidFill>
                </a:uFill>
                <a:sym typeface="Arial"/>
              </a:rPr>
              <a:t>Test points with values indicate decreased sensitivity</a:t>
            </a:r>
            <a:endParaRPr sz="1600" dirty="0">
              <a:solidFill>
                <a:srgbClr val="FFFFFF"/>
              </a:solidFill>
              <a:uFill>
                <a:solidFill>
                  <a:srgbClr val="FFFFFF"/>
                </a:solidFill>
              </a:uFill>
              <a:sym typeface="Arial"/>
            </a:endParaRPr>
          </a:p>
          <a:p>
            <a:r>
              <a:rPr sz="1600" dirty="0">
                <a:solidFill>
                  <a:srgbClr val="FFE15F"/>
                </a:solidFill>
                <a:uFill>
                  <a:solidFill>
                    <a:srgbClr val="FFE15F"/>
                  </a:solidFill>
                </a:uFill>
                <a:sym typeface="Arial"/>
              </a:rPr>
              <a:t>Corrected comparison table:  </a:t>
            </a:r>
            <a:r>
              <a:rPr lang="en-US" sz="1600" dirty="0">
                <a:solidFill>
                  <a:srgbClr val="FFFFFF"/>
                </a:solidFill>
                <a:uFill>
                  <a:solidFill>
                    <a:srgbClr val="FFFFFF"/>
                  </a:solidFill>
                </a:uFill>
                <a:sym typeface="Arial"/>
              </a:rPr>
              <a:t>removes diffuse  loss/ </a:t>
            </a:r>
            <a:r>
              <a:rPr lang="en-US" sz="1600" dirty="0" err="1">
                <a:solidFill>
                  <a:srgbClr val="FFFFFF"/>
                </a:solidFill>
                <a:uFill>
                  <a:solidFill>
                    <a:srgbClr val="FFFFFF"/>
                  </a:solidFill>
                </a:uFill>
                <a:sym typeface="Arial"/>
              </a:rPr>
              <a:t>generalised</a:t>
            </a:r>
            <a:r>
              <a:rPr lang="en-US" sz="1600" dirty="0">
                <a:solidFill>
                  <a:srgbClr val="FFFFFF"/>
                </a:solidFill>
                <a:uFill>
                  <a:solidFill>
                    <a:srgbClr val="FFFFFF"/>
                  </a:solidFill>
                </a:uFill>
                <a:sym typeface="Arial"/>
              </a:rPr>
              <a:t> depression to reveal </a:t>
            </a:r>
            <a:r>
              <a:rPr sz="1600" dirty="0">
                <a:solidFill>
                  <a:srgbClr val="FFFFFF"/>
                </a:solidFill>
                <a:uFill>
                  <a:solidFill>
                    <a:srgbClr val="FFFFFF"/>
                  </a:solidFill>
                </a:uFill>
                <a:sym typeface="Arial"/>
              </a:rPr>
              <a:t>“hidden” focal loss.</a:t>
            </a:r>
          </a:p>
        </p:txBody>
      </p:sp>
      <p:pic>
        <p:nvPicPr>
          <p:cNvPr id="8" name="superior arcuate - left eye.jpg" descr="superior arcuate - left eye.jpg">
            <a:extLst>
              <a:ext uri="{FF2B5EF4-FFF2-40B4-BE49-F238E27FC236}">
                <a16:creationId xmlns:a16="http://schemas.microsoft.com/office/drawing/2014/main" id="{542A30A1-BE5A-FF49-A196-28619FA57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b="-2"/>
          <a:stretch/>
        </p:blipFill>
        <p:spPr>
          <a:xfrm>
            <a:off x="3665042" y="1398052"/>
            <a:ext cx="4660818" cy="4751183"/>
          </a:xfrm>
          <a:prstGeom prst="rect">
            <a:avLst/>
          </a:prstGeom>
          <a:ln w="12700">
            <a:miter lim="400000"/>
          </a:ln>
        </p:spPr>
      </p:pic>
      <p:sp>
        <p:nvSpPr>
          <p:cNvPr id="9" name="These plots show the probability of a real defect. The full black box indicates that fewer than 0.5% of reliable normal fields in the data base has a sensitivity value that low">
            <a:extLst>
              <a:ext uri="{FF2B5EF4-FFF2-40B4-BE49-F238E27FC236}">
                <a16:creationId xmlns:a16="http://schemas.microsoft.com/office/drawing/2014/main" id="{C059EC4C-A580-EF4C-ADA9-E76CF02CEB05}"/>
              </a:ext>
            </a:extLst>
          </p:cNvPr>
          <p:cNvSpPr/>
          <p:nvPr/>
        </p:nvSpPr>
        <p:spPr>
          <a:xfrm>
            <a:off x="8479077" y="4458371"/>
            <a:ext cx="3392556" cy="1138773"/>
          </a:xfrm>
          <a:prstGeom prst="rect">
            <a:avLst/>
          </a:prstGeom>
          <a:solidFill>
            <a:srgbClr val="0017A4"/>
          </a:solidFill>
          <a:ln w="12700">
            <a:miter lim="400000"/>
          </a:ln>
          <a:extLst>
            <a:ext uri="{C572A759-6A51-4108-AA02-DFA0A04FC94B}">
              <ma14:wrappingTextBoxFlag xmlns:ma14="http://schemas.microsoft.com/office/mac/drawingml/2011/main" xmlns="" val="1"/>
            </a:ext>
          </a:extLst>
        </p:spPr>
        <p:txBody>
          <a:bodyPr wrap="square" lIns="76200" tIns="76200" rIns="76200" bIns="76200">
            <a:spAutoFit/>
          </a:bodyPr>
          <a:lstStyle>
            <a:lvl1pPr>
              <a:defRPr>
                <a:solidFill>
                  <a:srgbClr val="FFE15F"/>
                </a:solidFill>
                <a:uFill>
                  <a:solidFill>
                    <a:srgbClr val="FFE15F"/>
                  </a:solidFill>
                </a:uFill>
                <a:latin typeface="+mn-lt"/>
                <a:ea typeface="+mn-ea"/>
                <a:cs typeface="+mn-cs"/>
                <a:sym typeface="Arial"/>
              </a:defRPr>
            </a:lvl1pPr>
          </a:lstStyle>
          <a:p>
            <a:r>
              <a:rPr lang="en-US" sz="1600" dirty="0">
                <a:solidFill>
                  <a:schemeClr val="bg1"/>
                </a:solidFill>
              </a:rPr>
              <a:t>Probability Plots: </a:t>
            </a:r>
            <a:r>
              <a:rPr sz="1600" dirty="0">
                <a:solidFill>
                  <a:schemeClr val="bg1"/>
                </a:solidFill>
              </a:rPr>
              <a:t>The full black box indicates that fewer than 0.5% of reliable normal fields in the data base has a sensitivity value that low </a:t>
            </a:r>
          </a:p>
        </p:txBody>
      </p:sp>
      <p:pic>
        <p:nvPicPr>
          <p:cNvPr id="11" name="superior arcuate - left eye.jpg" descr="superior arcuate - left eye.jpg">
            <a:extLst>
              <a:ext uri="{FF2B5EF4-FFF2-40B4-BE49-F238E27FC236}">
                <a16:creationId xmlns:a16="http://schemas.microsoft.com/office/drawing/2014/main" id="{52344D51-128F-1F44-89E5-16254E612A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1" b="-528"/>
          <a:stretch/>
        </p:blipFill>
        <p:spPr>
          <a:xfrm>
            <a:off x="172278" y="488635"/>
            <a:ext cx="3339547" cy="5588631"/>
          </a:xfrm>
          <a:prstGeom prst="rect">
            <a:avLst/>
          </a:prstGeom>
          <a:ln w="12700">
            <a:miter lim="400000"/>
          </a:ln>
        </p:spPr>
      </p:pic>
      <p:sp>
        <p:nvSpPr>
          <p:cNvPr id="7" name="Text Box 26">
            <a:extLst>
              <a:ext uri="{FF2B5EF4-FFF2-40B4-BE49-F238E27FC236}">
                <a16:creationId xmlns:a16="http://schemas.microsoft.com/office/drawing/2014/main" id="{56CAE54A-0F1E-B345-8810-0B9E0BE73B15}"/>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extLst>
      <p:ext uri="{BB962C8B-B14F-4D97-AF65-F5344CB8AC3E}">
        <p14:creationId xmlns:p14="http://schemas.microsoft.com/office/powerpoint/2010/main" val="2154809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Octopus Print out"/>
          <p:cNvSpPr/>
          <p:nvPr/>
        </p:nvSpPr>
        <p:spPr>
          <a:xfrm>
            <a:off x="4713513" y="322677"/>
            <a:ext cx="2563875" cy="519405"/>
          </a:xfrm>
          <a:prstGeom prst="rect">
            <a:avLst/>
          </a:prstGeom>
          <a:ln w="12700">
            <a:miter lim="400000"/>
          </a:ln>
          <a:extLst>
            <a:ext uri="{C572A759-6A51-4108-AA02-DFA0A04FC94B}">
              <ma14:wrappingTextBoxFlag xmlns:ma14="http://schemas.microsoft.com/office/mac/drawingml/2011/main" xmlns="" val="1"/>
            </a:ext>
          </a:extLst>
        </p:spPr>
        <p:txBody>
          <a:bodyPr wrap="none" lIns="53578" tIns="53578" rIns="53578" bIns="53578">
            <a:spAutoFit/>
          </a:bodyPr>
          <a:lstStyle>
            <a:lvl1pPr>
              <a:defRPr sz="3800">
                <a:solidFill>
                  <a:srgbClr val="FFE15F"/>
                </a:solidFill>
                <a:uFill>
                  <a:solidFill>
                    <a:srgbClr val="FFE15F"/>
                  </a:solidFill>
                </a:uFill>
                <a:latin typeface="+mn-lt"/>
                <a:ea typeface="+mn-ea"/>
                <a:cs typeface="+mn-cs"/>
                <a:sym typeface="Arial"/>
              </a:defRPr>
            </a:lvl1pPr>
          </a:lstStyle>
          <a:p>
            <a:r>
              <a:rPr sz="2672" dirty="0"/>
              <a:t>Octopus Print out</a:t>
            </a:r>
          </a:p>
        </p:txBody>
      </p:sp>
      <p:pic>
        <p:nvPicPr>
          <p:cNvPr id="8" name="superior arcuate - left eye.jpg" descr="superior arcuate - left eye.jpg">
            <a:extLst>
              <a:ext uri="{FF2B5EF4-FFF2-40B4-BE49-F238E27FC236}">
                <a16:creationId xmlns:a16="http://schemas.microsoft.com/office/drawing/2014/main" id="{542A30A1-BE5A-FF49-A196-28619FA57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b="-2"/>
          <a:stretch/>
        </p:blipFill>
        <p:spPr>
          <a:xfrm>
            <a:off x="3665042" y="1398052"/>
            <a:ext cx="4660818" cy="4751183"/>
          </a:xfrm>
          <a:prstGeom prst="rect">
            <a:avLst/>
          </a:prstGeom>
          <a:ln w="12700">
            <a:miter lim="400000"/>
          </a:ln>
        </p:spPr>
      </p:pic>
      <p:sp>
        <p:nvSpPr>
          <p:cNvPr id="7" name="Rectangle 3">
            <a:extLst>
              <a:ext uri="{FF2B5EF4-FFF2-40B4-BE49-F238E27FC236}">
                <a16:creationId xmlns:a16="http://schemas.microsoft.com/office/drawing/2014/main" id="{D4654C1D-F8D5-9546-915B-E21194714D85}"/>
              </a:ext>
            </a:extLst>
          </p:cNvPr>
          <p:cNvSpPr txBox="1">
            <a:spLocks noChangeArrowheads="1"/>
          </p:cNvSpPr>
          <p:nvPr/>
        </p:nvSpPr>
        <p:spPr>
          <a:xfrm>
            <a:off x="8587408" y="1696393"/>
            <a:ext cx="3432314" cy="3828193"/>
          </a:xfrm>
          <a:prstGeom prst="rect">
            <a:avLst/>
          </a:prstGeom>
          <a:solidFill>
            <a:srgbClr val="0017A4"/>
          </a:solidFill>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en-US" sz="2400" dirty="0"/>
              <a:t>Octopus criteria for a visual field defect</a:t>
            </a:r>
          </a:p>
          <a:p>
            <a:pPr marL="342900" indent="-342900">
              <a:lnSpc>
                <a:spcPct val="120000"/>
              </a:lnSpc>
              <a:buFont typeface="Arial" panose="020B0604020202020204" pitchFamily="34" charset="0"/>
              <a:buChar char="•"/>
            </a:pPr>
            <a:r>
              <a:rPr lang="en-US" altLang="en-US" sz="2400" dirty="0"/>
              <a:t>MD greater than 2 dB</a:t>
            </a:r>
          </a:p>
          <a:p>
            <a:pPr marL="342900" indent="-342900">
              <a:lnSpc>
                <a:spcPct val="120000"/>
              </a:lnSpc>
              <a:buFont typeface="Arial" panose="020B0604020202020204" pitchFamily="34" charset="0"/>
              <a:buChar char="•"/>
            </a:pPr>
            <a:r>
              <a:rPr lang="en-US" altLang="en-US" sz="2400" dirty="0"/>
              <a:t>LV greater than 6 dB</a:t>
            </a:r>
          </a:p>
          <a:p>
            <a:pPr marL="342900" indent="-342900">
              <a:lnSpc>
                <a:spcPct val="120000"/>
              </a:lnSpc>
              <a:buFont typeface="Arial" panose="020B0604020202020204" pitchFamily="34" charset="0"/>
              <a:buChar char="•"/>
            </a:pPr>
            <a:r>
              <a:rPr lang="en-US" altLang="en-US" sz="2400" dirty="0"/>
              <a:t>At least 7 points with sensitivity decreased by </a:t>
            </a:r>
            <a:r>
              <a:rPr lang="en-US" altLang="en-US" sz="2400" dirty="0">
                <a:sym typeface="Symbol" pitchFamily="2" charset="2"/>
              </a:rPr>
              <a:t> </a:t>
            </a:r>
            <a:r>
              <a:rPr lang="en-US" altLang="en-US" sz="2400" dirty="0"/>
              <a:t>5 dB, three of them being contiguous</a:t>
            </a:r>
          </a:p>
        </p:txBody>
      </p:sp>
      <p:sp>
        <p:nvSpPr>
          <p:cNvPr id="11" name="Text Box 5">
            <a:extLst>
              <a:ext uri="{FF2B5EF4-FFF2-40B4-BE49-F238E27FC236}">
                <a16:creationId xmlns:a16="http://schemas.microsoft.com/office/drawing/2014/main" id="{4510FD2D-91E9-E348-85C1-A8126F083521}"/>
              </a:ext>
            </a:extLst>
          </p:cNvPr>
          <p:cNvSpPr txBox="1">
            <a:spLocks noChangeArrowheads="1"/>
          </p:cNvSpPr>
          <p:nvPr/>
        </p:nvSpPr>
        <p:spPr bwMode="auto">
          <a:xfrm>
            <a:off x="5058955" y="6400807"/>
            <a:ext cx="5692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en-NZ" altLang="en-US" sz="1400" dirty="0">
                <a:solidFill>
                  <a:schemeClr val="bg1"/>
                </a:solidFill>
                <a:cs typeface="Times New Roman" panose="02020603050405020304" pitchFamily="18" charset="0"/>
              </a:rPr>
              <a:t>Morales J </a:t>
            </a:r>
            <a:r>
              <a:rPr lang="en-NZ" altLang="en-US" sz="1400" i="1" dirty="0">
                <a:solidFill>
                  <a:schemeClr val="bg1"/>
                </a:solidFill>
                <a:cs typeface="Times New Roman" panose="02020603050405020304" pitchFamily="18" charset="0"/>
              </a:rPr>
              <a:t>et al.</a:t>
            </a:r>
            <a:r>
              <a:rPr lang="en-NZ" altLang="en-US" sz="1400" dirty="0">
                <a:solidFill>
                  <a:schemeClr val="bg1"/>
                </a:solidFill>
                <a:cs typeface="Times New Roman" panose="02020603050405020304" pitchFamily="18" charset="0"/>
              </a:rPr>
              <a:t> </a:t>
            </a:r>
            <a:r>
              <a:rPr lang="en-NZ" altLang="en-US" sz="1400" i="1" dirty="0">
                <a:solidFill>
                  <a:schemeClr val="bg1"/>
                </a:solidFill>
                <a:cs typeface="Times New Roman" panose="02020603050405020304" pitchFamily="18" charset="0"/>
              </a:rPr>
              <a:t>Ophthalmology</a:t>
            </a:r>
            <a:r>
              <a:rPr lang="en-NZ" altLang="en-US" sz="1400" dirty="0">
                <a:solidFill>
                  <a:schemeClr val="bg1"/>
                </a:solidFill>
                <a:cs typeface="Times New Roman" panose="02020603050405020304" pitchFamily="18" charset="0"/>
              </a:rPr>
              <a:t> 2000; 107: 134–42.</a:t>
            </a:r>
            <a:r>
              <a:rPr lang="en-AU" altLang="en-US" sz="1400" dirty="0">
                <a:solidFill>
                  <a:schemeClr val="bg1"/>
                </a:solidFill>
              </a:rPr>
              <a:t> </a:t>
            </a:r>
          </a:p>
        </p:txBody>
      </p:sp>
      <p:pic>
        <p:nvPicPr>
          <p:cNvPr id="9" name="superior arcuate - left eye.jpg" descr="superior arcuate - left eye.jpg">
            <a:extLst>
              <a:ext uri="{FF2B5EF4-FFF2-40B4-BE49-F238E27FC236}">
                <a16:creationId xmlns:a16="http://schemas.microsoft.com/office/drawing/2014/main" id="{19DCC8B1-5D44-6846-A56D-2C8B3D20C1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1" b="-528"/>
          <a:stretch/>
        </p:blipFill>
        <p:spPr>
          <a:xfrm>
            <a:off x="172278" y="488634"/>
            <a:ext cx="3339547" cy="5588631"/>
          </a:xfrm>
          <a:prstGeom prst="rect">
            <a:avLst/>
          </a:prstGeom>
          <a:ln w="12700">
            <a:miter lim="400000"/>
          </a:ln>
        </p:spPr>
      </p:pic>
      <p:sp>
        <p:nvSpPr>
          <p:cNvPr id="13" name="Text Box 26">
            <a:extLst>
              <a:ext uri="{FF2B5EF4-FFF2-40B4-BE49-F238E27FC236}">
                <a16:creationId xmlns:a16="http://schemas.microsoft.com/office/drawing/2014/main" id="{A5985DC1-CB82-F649-B0FC-24C85F28351B}"/>
              </a:ext>
            </a:extLst>
          </p:cNvPr>
          <p:cNvSpPr txBox="1">
            <a:spLocks noChangeArrowheads="1"/>
          </p:cNvSpPr>
          <p:nvPr/>
        </p:nvSpPr>
        <p:spPr bwMode="auto">
          <a:xfrm>
            <a:off x="107784" y="6077266"/>
            <a:ext cx="1189685" cy="1024896"/>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400" dirty="0">
                <a:solidFill>
                  <a:schemeClr val="bg1"/>
                </a:solidFill>
                <a:latin typeface="Arial" charset="0"/>
              </a:rPr>
              <a:t>© Thomas R</a:t>
            </a:r>
          </a:p>
          <a:p>
            <a:pPr marL="533400" indent="-533400">
              <a:lnSpc>
                <a:spcPct val="80000"/>
              </a:lnSpc>
              <a:spcBef>
                <a:spcPct val="50000"/>
              </a:spcBef>
              <a:buClr>
                <a:srgbClr val="BDB7D7"/>
              </a:buClr>
              <a:defRPr/>
            </a:pPr>
            <a:r>
              <a:rPr lang="en-AU" sz="1200" i="1" dirty="0">
                <a:solidFill>
                  <a:schemeClr val="bg1"/>
                </a:solidFill>
                <a:latin typeface="Arial" charset="0"/>
              </a:rPr>
              <a:t>Modified by </a:t>
            </a:r>
          </a:p>
          <a:p>
            <a:pPr marL="533400" indent="-533400">
              <a:lnSpc>
                <a:spcPct val="80000"/>
              </a:lnSpc>
              <a:spcBef>
                <a:spcPct val="50000"/>
              </a:spcBef>
              <a:buClr>
                <a:srgbClr val="BDB7D7"/>
              </a:buClr>
              <a:defRPr/>
            </a:pPr>
            <a:r>
              <a:rPr lang="en-AU" sz="1200" i="1" dirty="0" err="1">
                <a:solidFill>
                  <a:schemeClr val="bg1"/>
                </a:solidFill>
                <a:latin typeface="Arial" charset="0"/>
              </a:rPr>
              <a:t>Tumbocon</a:t>
            </a:r>
            <a:r>
              <a:rPr lang="en-AU" sz="1200" i="1" dirty="0">
                <a:solidFill>
                  <a:schemeClr val="bg1"/>
                </a:solidFill>
                <a:latin typeface="Arial" charset="0"/>
              </a:rPr>
              <a:t> JA</a:t>
            </a:r>
          </a:p>
          <a:p>
            <a:pPr marL="533400" indent="-533400">
              <a:lnSpc>
                <a:spcPct val="80000"/>
              </a:lnSpc>
              <a:spcBef>
                <a:spcPct val="50000"/>
              </a:spcBef>
              <a:buClr>
                <a:srgbClr val="BDB7D7"/>
              </a:buClr>
              <a:defRPr/>
            </a:pPr>
            <a:endParaRPr lang="en-US" sz="1400" dirty="0">
              <a:solidFill>
                <a:schemeClr val="bg1"/>
              </a:solidFill>
              <a:latin typeface="Arial" charset="0"/>
            </a:endParaRPr>
          </a:p>
        </p:txBody>
      </p:sp>
    </p:spTree>
    <p:extLst>
      <p:ext uri="{BB962C8B-B14F-4D97-AF65-F5344CB8AC3E}">
        <p14:creationId xmlns:p14="http://schemas.microsoft.com/office/powerpoint/2010/main" val="365204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2F3C96B-B391-B842-BBDB-2ED754C1BC38}"/>
              </a:ext>
            </a:extLst>
          </p:cNvPr>
          <p:cNvSpPr txBox="1">
            <a:spLocks noChangeArrowheads="1"/>
          </p:cNvSpPr>
          <p:nvPr/>
        </p:nvSpPr>
        <p:spPr>
          <a:xfrm>
            <a:off x="220573" y="191450"/>
            <a:ext cx="9015845" cy="56796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20000"/>
              </a:lnSpc>
            </a:pPr>
            <a:r>
              <a:rPr lang="en-US" altLang="en-US" sz="2800" dirty="0"/>
              <a:t>Octopus trend analysis</a:t>
            </a:r>
            <a:endParaRPr lang="en-US" altLang="en-US" sz="2800" dirty="0">
              <a:solidFill>
                <a:srgbClr val="FFFF00"/>
              </a:solidFill>
            </a:endParaRPr>
          </a:p>
        </p:txBody>
      </p:sp>
      <p:pic>
        <p:nvPicPr>
          <p:cNvPr id="6" name="Picture 5">
            <a:extLst>
              <a:ext uri="{FF2B5EF4-FFF2-40B4-BE49-F238E27FC236}">
                <a16:creationId xmlns:a16="http://schemas.microsoft.com/office/drawing/2014/main" id="{F04E8A45-D22F-D143-8C48-2CB53AEA66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3019" y="932868"/>
            <a:ext cx="8512392" cy="5591586"/>
          </a:xfrm>
          <a:prstGeom prst="rect">
            <a:avLst/>
          </a:prstGeom>
        </p:spPr>
      </p:pic>
      <p:sp>
        <p:nvSpPr>
          <p:cNvPr id="8" name="Text Box 26">
            <a:extLst>
              <a:ext uri="{FF2B5EF4-FFF2-40B4-BE49-F238E27FC236}">
                <a16:creationId xmlns:a16="http://schemas.microsoft.com/office/drawing/2014/main" id="{E5E9935A-94A1-A94F-9572-759E1F04C830}"/>
              </a:ext>
            </a:extLst>
          </p:cNvPr>
          <p:cNvSpPr txBox="1">
            <a:spLocks noChangeArrowheads="1"/>
          </p:cNvSpPr>
          <p:nvPr/>
        </p:nvSpPr>
        <p:spPr bwMode="auto">
          <a:xfrm>
            <a:off x="62630" y="6479928"/>
            <a:ext cx="1484189" cy="609398"/>
          </a:xfrm>
          <a:prstGeom prst="rect">
            <a:avLst/>
          </a:prstGeom>
          <a:noFill/>
          <a:ln w="9525">
            <a:noFill/>
            <a:miter lim="800000"/>
            <a:headEnd/>
            <a:tailEnd/>
          </a:ln>
          <a:effectLst/>
        </p:spPr>
        <p:txBody>
          <a:bodyPr wrap="none">
            <a:spAutoFit/>
          </a:bodyPr>
          <a:lstStyle/>
          <a:p>
            <a:pPr marL="533400" indent="-533400">
              <a:lnSpc>
                <a:spcPct val="80000"/>
              </a:lnSpc>
              <a:spcBef>
                <a:spcPct val="50000"/>
              </a:spcBef>
              <a:buClr>
                <a:srgbClr val="BDB7D7"/>
              </a:buClr>
              <a:defRPr/>
            </a:pPr>
            <a:r>
              <a:rPr lang="en-AU" sz="1600" dirty="0">
                <a:solidFill>
                  <a:schemeClr val="bg1"/>
                </a:solidFill>
                <a:latin typeface="Arial" charset="0"/>
              </a:rPr>
              <a:t>© </a:t>
            </a:r>
            <a:r>
              <a:rPr lang="en-AU" sz="1400" dirty="0" err="1">
                <a:solidFill>
                  <a:schemeClr val="bg1"/>
                </a:solidFill>
                <a:latin typeface="Arial" charset="0"/>
              </a:rPr>
              <a:t>Tumbocon</a:t>
            </a:r>
            <a:r>
              <a:rPr lang="en-AU" sz="1400" dirty="0">
                <a:solidFill>
                  <a:schemeClr val="bg1"/>
                </a:solidFill>
                <a:latin typeface="Arial" charset="0"/>
              </a:rPr>
              <a:t> JA</a:t>
            </a:r>
          </a:p>
          <a:p>
            <a:pPr marL="533400" indent="-533400">
              <a:lnSpc>
                <a:spcPct val="80000"/>
              </a:lnSpc>
              <a:spcBef>
                <a:spcPct val="50000"/>
              </a:spcBef>
              <a:buClr>
                <a:srgbClr val="BDB7D7"/>
              </a:buClr>
              <a:defRPr/>
            </a:pPr>
            <a:endParaRPr lang="en-US" sz="1600" dirty="0">
              <a:solidFill>
                <a:schemeClr val="bg1"/>
              </a:solidFill>
              <a:latin typeface="Arial" charset="0"/>
            </a:endParaRPr>
          </a:p>
        </p:txBody>
      </p:sp>
    </p:spTree>
    <p:extLst>
      <p:ext uri="{BB962C8B-B14F-4D97-AF65-F5344CB8AC3E}">
        <p14:creationId xmlns:p14="http://schemas.microsoft.com/office/powerpoint/2010/main" val="14928718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7C31ECDD-FCC0-CF4B-B349-5E3AC3317DED}"/>
              </a:ext>
            </a:extLst>
          </p:cNvPr>
          <p:cNvSpPr>
            <a:spLocks noGrp="1" noChangeArrowheads="1"/>
          </p:cNvSpPr>
          <p:nvPr>
            <p:ph type="subTitle" idx="4294967295"/>
          </p:nvPr>
        </p:nvSpPr>
        <p:spPr>
          <a:xfrm>
            <a:off x="6639339" y="2552700"/>
            <a:ext cx="5155096" cy="2748170"/>
          </a:xfrm>
        </p:spPr>
        <p:txBody>
          <a:bodyPr>
            <a:normAutofit/>
          </a:bodyPr>
          <a:lstStyle/>
          <a:p>
            <a:pPr eaLnBrk="1" hangingPunct="1">
              <a:lnSpc>
                <a:spcPct val="150000"/>
              </a:lnSpc>
            </a:pPr>
            <a:r>
              <a:rPr lang="en-US" altLang="en-US" sz="3600" dirty="0"/>
              <a:t>Comparison of Octopus and Humphrey  fields from a single patient</a:t>
            </a:r>
          </a:p>
        </p:txBody>
      </p:sp>
      <p:sp>
        <p:nvSpPr>
          <p:cNvPr id="89091" name="Text Box 4">
            <a:extLst>
              <a:ext uri="{FF2B5EF4-FFF2-40B4-BE49-F238E27FC236}">
                <a16:creationId xmlns:a16="http://schemas.microsoft.com/office/drawing/2014/main" id="{D518C0F9-BD83-EB41-AB44-880B1DF8B8E9}"/>
              </a:ext>
            </a:extLst>
          </p:cNvPr>
          <p:cNvSpPr txBox="1">
            <a:spLocks noChangeArrowheads="1"/>
          </p:cNvSpPr>
          <p:nvPr/>
        </p:nvSpPr>
        <p:spPr bwMode="auto">
          <a:xfrm>
            <a:off x="9682164" y="6589714"/>
            <a:ext cx="9223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Sihota R</a:t>
            </a:r>
            <a:endParaRPr lang="en-US" alt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7">
            <a:extLst>
              <a:ext uri="{FF2B5EF4-FFF2-40B4-BE49-F238E27FC236}">
                <a16:creationId xmlns:a16="http://schemas.microsoft.com/office/drawing/2014/main" id="{4E887843-B252-8147-B209-8C2EC53FAE67}"/>
              </a:ext>
            </a:extLst>
          </p:cNvPr>
          <p:cNvSpPr txBox="1">
            <a:spLocks noChangeArrowheads="1"/>
          </p:cNvSpPr>
          <p:nvPr/>
        </p:nvSpPr>
        <p:spPr bwMode="auto">
          <a:xfrm>
            <a:off x="2284126" y="5245719"/>
            <a:ext cx="699928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921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2" eaLnBrk="1" hangingPunct="1">
              <a:lnSpc>
                <a:spcPct val="90000"/>
              </a:lnSpc>
              <a:spcBef>
                <a:spcPct val="20000"/>
              </a:spcBef>
              <a:buFontTx/>
              <a:buChar char="•"/>
            </a:pPr>
            <a:r>
              <a:rPr lang="en-AU" altLang="en-US" sz="3600" dirty="0">
                <a:solidFill>
                  <a:srgbClr val="FFFF00"/>
                </a:solidFill>
              </a:rPr>
              <a:t>1 glaucoma patient</a:t>
            </a:r>
          </a:p>
          <a:p>
            <a:pPr lvl="2" eaLnBrk="1" hangingPunct="1">
              <a:lnSpc>
                <a:spcPct val="90000"/>
              </a:lnSpc>
              <a:spcBef>
                <a:spcPct val="20000"/>
              </a:spcBef>
              <a:buFontTx/>
              <a:buChar char="•"/>
            </a:pPr>
            <a:r>
              <a:rPr lang="en-AU" altLang="en-US" sz="3600" dirty="0">
                <a:solidFill>
                  <a:srgbClr val="FFFF00"/>
                </a:solidFill>
              </a:rPr>
              <a:t>5 normal individuals</a:t>
            </a:r>
          </a:p>
        </p:txBody>
      </p:sp>
      <p:sp>
        <p:nvSpPr>
          <p:cNvPr id="7" name="Rectangle 5">
            <a:extLst>
              <a:ext uri="{FF2B5EF4-FFF2-40B4-BE49-F238E27FC236}">
                <a16:creationId xmlns:a16="http://schemas.microsoft.com/office/drawing/2014/main" id="{E404C74A-30D5-3D4D-97D2-3AC97C355985}"/>
              </a:ext>
            </a:extLst>
          </p:cNvPr>
          <p:cNvSpPr txBox="1">
            <a:spLocks noChangeArrowheads="1"/>
          </p:cNvSpPr>
          <p:nvPr/>
        </p:nvSpPr>
        <p:spPr>
          <a:xfrm>
            <a:off x="3458817" y="423243"/>
            <a:ext cx="4386470" cy="140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r>
              <a:rPr lang="en-US" altLang="en-US" dirty="0"/>
              <a:t>Perimeter logic (2)</a:t>
            </a:r>
          </a:p>
        </p:txBody>
      </p:sp>
      <p:sp>
        <p:nvSpPr>
          <p:cNvPr id="10" name="Rectangle 6">
            <a:extLst>
              <a:ext uri="{FF2B5EF4-FFF2-40B4-BE49-F238E27FC236}">
                <a16:creationId xmlns:a16="http://schemas.microsoft.com/office/drawing/2014/main" id="{324CC0D1-4D4B-E24F-96B7-A92B523AC434}"/>
              </a:ext>
            </a:extLst>
          </p:cNvPr>
          <p:cNvSpPr txBox="1">
            <a:spLocks noChangeArrowheads="1"/>
          </p:cNvSpPr>
          <p:nvPr/>
        </p:nvSpPr>
        <p:spPr>
          <a:xfrm>
            <a:off x="1261716" y="1838430"/>
            <a:ext cx="9770717" cy="3142214"/>
          </a:xfrm>
          <a:prstGeom prst="rect">
            <a:avLst/>
          </a:prstGeom>
          <a:solidFill>
            <a:srgbClr val="040D86"/>
          </a:solidFill>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US" altLang="en-US" sz="3200" dirty="0"/>
              <a:t>General population – 100 tested</a:t>
            </a:r>
          </a:p>
          <a:p>
            <a:pPr marL="457200" indent="-457200">
              <a:lnSpc>
                <a:spcPct val="150000"/>
              </a:lnSpc>
              <a:buFont typeface="Arial" panose="020B0604020202020204" pitchFamily="34" charset="0"/>
              <a:buChar char="•"/>
            </a:pPr>
            <a:r>
              <a:rPr lang="en-US" altLang="en-US" sz="3200" dirty="0"/>
              <a:t>1% glaucoma; 99% normal</a:t>
            </a:r>
          </a:p>
          <a:p>
            <a:pPr marL="457200" indent="-457200">
              <a:lnSpc>
                <a:spcPct val="150000"/>
              </a:lnSpc>
              <a:buFont typeface="Arial" panose="020B0604020202020204" pitchFamily="34" charset="0"/>
              <a:buChar char="•"/>
            </a:pPr>
            <a:r>
              <a:rPr lang="en-US" altLang="en-US" sz="3200" dirty="0"/>
              <a:t>Six will have abnormal tests</a:t>
            </a:r>
          </a:p>
        </p:txBody>
      </p:sp>
      <p:sp>
        <p:nvSpPr>
          <p:cNvPr id="5" name="Text Box 26">
            <a:extLst>
              <a:ext uri="{FF2B5EF4-FFF2-40B4-BE49-F238E27FC236}">
                <a16:creationId xmlns:a16="http://schemas.microsoft.com/office/drawing/2014/main" id="{2949ECD1-BE59-E94D-8D94-3BBD2F73FBD2}"/>
              </a:ext>
            </a:extLst>
          </p:cNvPr>
          <p:cNvSpPr txBox="1">
            <a:spLocks noChangeArrowheads="1"/>
          </p:cNvSpPr>
          <p:nvPr/>
        </p:nvSpPr>
        <p:spPr bwMode="auto">
          <a:xfrm>
            <a:off x="72032" y="6502925"/>
            <a:ext cx="1189685" cy="264688"/>
          </a:xfrm>
          <a:prstGeom prst="rect">
            <a:avLst/>
          </a:prstGeom>
          <a:noFill/>
          <a:ln w="9525">
            <a:noFill/>
            <a:miter lim="800000"/>
            <a:headEnd/>
            <a:tailEnd/>
          </a:ln>
          <a:effectLst/>
        </p:spPr>
        <p:txBody>
          <a:bodyPr wrap="none">
            <a:spAutoFit/>
          </a:bodyPr>
          <a:lstStyle/>
          <a:p>
            <a:pPr marL="533400" indent="-533400" algn="r">
              <a:lnSpc>
                <a:spcPct val="80000"/>
              </a:lnSpc>
              <a:spcBef>
                <a:spcPct val="50000"/>
              </a:spcBef>
              <a:buClr>
                <a:srgbClr val="BDB7D7"/>
              </a:buClr>
              <a:defRPr/>
            </a:pPr>
            <a:r>
              <a:rPr lang="en-AU" sz="1400" dirty="0">
                <a:solidFill>
                  <a:schemeClr val="bg1"/>
                </a:solidFill>
                <a:latin typeface="Arial" charset="0"/>
              </a:rPr>
              <a:t>© Thomas R</a:t>
            </a:r>
            <a:endParaRPr lang="en-US" sz="1400" dirty="0">
              <a:solidFill>
                <a:schemeClr val="bg1"/>
              </a:solidFill>
              <a:latin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a:extLst>
              <a:ext uri="{FF2B5EF4-FFF2-40B4-BE49-F238E27FC236}">
                <a16:creationId xmlns:a16="http://schemas.microsoft.com/office/drawing/2014/main" id="{157F0DBD-BFBA-3A4F-8D06-DC87BE454B92}"/>
              </a:ext>
            </a:extLst>
          </p:cNvPr>
          <p:cNvGrpSpPr>
            <a:grpSpLocks/>
          </p:cNvGrpSpPr>
          <p:nvPr/>
        </p:nvGrpSpPr>
        <p:grpSpPr bwMode="auto">
          <a:xfrm>
            <a:off x="2617788" y="2144713"/>
            <a:ext cx="6400800" cy="2286000"/>
            <a:chOff x="689" y="1351"/>
            <a:chExt cx="4032" cy="1440"/>
          </a:xfrm>
        </p:grpSpPr>
        <p:pic>
          <p:nvPicPr>
            <p:cNvPr id="90121" name="Picture 3">
              <a:extLst>
                <a:ext uri="{FF2B5EF4-FFF2-40B4-BE49-F238E27FC236}">
                  <a16:creationId xmlns:a16="http://schemas.microsoft.com/office/drawing/2014/main" id="{048D66B7-650E-534F-B3F2-DC53F0B90F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 y="1351"/>
              <a:ext cx="403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22" name="Group 4">
              <a:extLst>
                <a:ext uri="{FF2B5EF4-FFF2-40B4-BE49-F238E27FC236}">
                  <a16:creationId xmlns:a16="http://schemas.microsoft.com/office/drawing/2014/main" id="{006AF3A2-DAD5-7F47-A2B0-0F9E4971B31A}"/>
                </a:ext>
              </a:extLst>
            </p:cNvPr>
            <p:cNvGrpSpPr>
              <a:grpSpLocks/>
            </p:cNvGrpSpPr>
            <p:nvPr/>
          </p:nvGrpSpPr>
          <p:grpSpPr bwMode="auto">
            <a:xfrm>
              <a:off x="2112" y="1776"/>
              <a:ext cx="384" cy="192"/>
              <a:chOff x="2112" y="1776"/>
              <a:chExt cx="384" cy="192"/>
            </a:xfrm>
          </p:grpSpPr>
          <p:sp>
            <p:nvSpPr>
              <p:cNvPr id="90123" name="Rectangle 5">
                <a:extLst>
                  <a:ext uri="{FF2B5EF4-FFF2-40B4-BE49-F238E27FC236}">
                    <a16:creationId xmlns:a16="http://schemas.microsoft.com/office/drawing/2014/main" id="{DE7DAD2E-4AA3-034F-968A-017B3ECDC42E}"/>
                  </a:ext>
                </a:extLst>
              </p:cNvPr>
              <p:cNvSpPr>
                <a:spLocks noChangeArrowheads="1"/>
              </p:cNvSpPr>
              <p:nvPr/>
            </p:nvSpPr>
            <p:spPr bwMode="auto">
              <a:xfrm>
                <a:off x="2208" y="1776"/>
                <a:ext cx="288"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0124" name="Rectangle 6">
                <a:extLst>
                  <a:ext uri="{FF2B5EF4-FFF2-40B4-BE49-F238E27FC236}">
                    <a16:creationId xmlns:a16="http://schemas.microsoft.com/office/drawing/2014/main" id="{28D6B647-0F76-2845-8273-9B0A091412D2}"/>
                  </a:ext>
                </a:extLst>
              </p:cNvPr>
              <p:cNvSpPr>
                <a:spLocks noChangeArrowheads="1"/>
              </p:cNvSpPr>
              <p:nvPr/>
            </p:nvSpPr>
            <p:spPr bwMode="auto">
              <a:xfrm>
                <a:off x="2112" y="1872"/>
                <a:ext cx="384"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grpSp>
      <p:grpSp>
        <p:nvGrpSpPr>
          <p:cNvPr id="90115" name="Group 7">
            <a:extLst>
              <a:ext uri="{FF2B5EF4-FFF2-40B4-BE49-F238E27FC236}">
                <a16:creationId xmlns:a16="http://schemas.microsoft.com/office/drawing/2014/main" id="{DAC8A794-80E7-D546-83A7-4ABD268D8FBB}"/>
              </a:ext>
            </a:extLst>
          </p:cNvPr>
          <p:cNvGrpSpPr>
            <a:grpSpLocks/>
          </p:cNvGrpSpPr>
          <p:nvPr/>
        </p:nvGrpSpPr>
        <p:grpSpPr bwMode="auto">
          <a:xfrm>
            <a:off x="2562225" y="4605338"/>
            <a:ext cx="6477000" cy="1447800"/>
            <a:chOff x="654" y="2901"/>
            <a:chExt cx="4080" cy="912"/>
          </a:xfrm>
        </p:grpSpPr>
        <p:pic>
          <p:nvPicPr>
            <p:cNvPr id="90119" name="Picture 8">
              <a:extLst>
                <a:ext uri="{FF2B5EF4-FFF2-40B4-BE49-F238E27FC236}">
                  <a16:creationId xmlns:a16="http://schemas.microsoft.com/office/drawing/2014/main" id="{1E7B4AEE-AE0C-424B-9197-7454495844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 y="2901"/>
              <a:ext cx="40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Rectangle 9">
              <a:extLst>
                <a:ext uri="{FF2B5EF4-FFF2-40B4-BE49-F238E27FC236}">
                  <a16:creationId xmlns:a16="http://schemas.microsoft.com/office/drawing/2014/main" id="{95403B4B-A9FA-DA41-B968-5F3F5E399007}"/>
                </a:ext>
              </a:extLst>
            </p:cNvPr>
            <p:cNvSpPr>
              <a:spLocks noChangeArrowheads="1"/>
            </p:cNvSpPr>
            <p:nvPr/>
          </p:nvSpPr>
          <p:spPr bwMode="auto">
            <a:xfrm>
              <a:off x="1096" y="3110"/>
              <a:ext cx="528"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90116" name="Rectangle 10">
            <a:extLst>
              <a:ext uri="{FF2B5EF4-FFF2-40B4-BE49-F238E27FC236}">
                <a16:creationId xmlns:a16="http://schemas.microsoft.com/office/drawing/2014/main" id="{E2232017-987A-AE40-A044-A410FF003A77}"/>
              </a:ext>
            </a:extLst>
          </p:cNvPr>
          <p:cNvSpPr>
            <a:spLocks noChangeArrowheads="1"/>
          </p:cNvSpPr>
          <p:nvPr/>
        </p:nvSpPr>
        <p:spPr bwMode="auto">
          <a:xfrm>
            <a:off x="9601200" y="6477000"/>
            <a:ext cx="1066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0117" name="Rectangle 11">
            <a:extLst>
              <a:ext uri="{FF2B5EF4-FFF2-40B4-BE49-F238E27FC236}">
                <a16:creationId xmlns:a16="http://schemas.microsoft.com/office/drawing/2014/main" id="{F74A569B-D548-2940-BAEF-A9E7496D9B91}"/>
              </a:ext>
            </a:extLst>
          </p:cNvPr>
          <p:cNvSpPr>
            <a:spLocks noGrp="1" noChangeArrowheads="1"/>
          </p:cNvSpPr>
          <p:nvPr>
            <p:ph type="title" idx="4294967295"/>
          </p:nvPr>
        </p:nvSpPr>
        <p:spPr>
          <a:xfrm>
            <a:off x="2922863" y="508312"/>
            <a:ext cx="7215050" cy="1400175"/>
          </a:xfrm>
        </p:spPr>
        <p:txBody>
          <a:bodyPr>
            <a:normAutofit fontScale="90000"/>
          </a:bodyPr>
          <a:lstStyle/>
          <a:p>
            <a:pPr eaLnBrk="1" hangingPunct="1">
              <a:lnSpc>
                <a:spcPct val="150000"/>
              </a:lnSpc>
            </a:pPr>
            <a:r>
              <a:rPr lang="en-NZ" altLang="en-US" sz="3200" dirty="0"/>
              <a:t>Patient data, strategy and test parameters</a:t>
            </a:r>
            <a:endParaRPr lang="en-AU" altLang="en-US" sz="3200" dirty="0"/>
          </a:p>
        </p:txBody>
      </p:sp>
      <p:sp>
        <p:nvSpPr>
          <p:cNvPr id="90118" name="Text Box 12">
            <a:extLst>
              <a:ext uri="{FF2B5EF4-FFF2-40B4-BE49-F238E27FC236}">
                <a16:creationId xmlns:a16="http://schemas.microsoft.com/office/drawing/2014/main" id="{7D42CE49-C817-FB41-969D-B5D27B4FBC1A}"/>
              </a:ext>
            </a:extLst>
          </p:cNvPr>
          <p:cNvSpPr txBox="1">
            <a:spLocks noChangeArrowheads="1"/>
          </p:cNvSpPr>
          <p:nvPr/>
        </p:nvSpPr>
        <p:spPr bwMode="auto">
          <a:xfrm>
            <a:off x="9682164" y="6589714"/>
            <a:ext cx="9223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Sihota R</a:t>
            </a:r>
            <a:endParaRPr lang="en-US" altLang="en-US" sz="1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47F08AD1-6208-BC48-B4C0-F811DE5DBFF7}"/>
              </a:ext>
            </a:extLst>
          </p:cNvPr>
          <p:cNvSpPr>
            <a:spLocks noGrp="1"/>
          </p:cNvSpPr>
          <p:nvPr>
            <p:ph type="title" idx="4294967295"/>
          </p:nvPr>
        </p:nvSpPr>
        <p:spPr>
          <a:xfrm>
            <a:off x="3445565" y="98425"/>
            <a:ext cx="9404350" cy="1400175"/>
          </a:xfrm>
        </p:spPr>
        <p:txBody>
          <a:bodyPr/>
          <a:lstStyle/>
          <a:p>
            <a:r>
              <a:rPr lang="en-NZ" altLang="en-US" dirty="0"/>
              <a:t>Grey scale</a:t>
            </a:r>
          </a:p>
        </p:txBody>
      </p:sp>
      <p:sp>
        <p:nvSpPr>
          <p:cNvPr id="91140" name="Text Box 7">
            <a:extLst>
              <a:ext uri="{FF2B5EF4-FFF2-40B4-BE49-F238E27FC236}">
                <a16:creationId xmlns:a16="http://schemas.microsoft.com/office/drawing/2014/main" id="{77AFB1F1-04D7-264E-ABAF-1CAD66AC5E4B}"/>
              </a:ext>
            </a:extLst>
          </p:cNvPr>
          <p:cNvSpPr txBox="1">
            <a:spLocks noChangeArrowheads="1"/>
          </p:cNvSpPr>
          <p:nvPr/>
        </p:nvSpPr>
        <p:spPr bwMode="auto">
          <a:xfrm>
            <a:off x="9723439" y="6597651"/>
            <a:ext cx="922337" cy="238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Sihota R</a:t>
            </a:r>
            <a:endParaRPr lang="en-US" altLang="en-US" sz="1200"/>
          </a:p>
        </p:txBody>
      </p:sp>
      <p:pic>
        <p:nvPicPr>
          <p:cNvPr id="91141" name="Picture 4">
            <a:extLst>
              <a:ext uri="{FF2B5EF4-FFF2-40B4-BE49-F238E27FC236}">
                <a16:creationId xmlns:a16="http://schemas.microsoft.com/office/drawing/2014/main" id="{38DD2183-7642-0545-9193-685951446F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601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5">
            <a:extLst>
              <a:ext uri="{FF2B5EF4-FFF2-40B4-BE49-F238E27FC236}">
                <a16:creationId xmlns:a16="http://schemas.microsoft.com/office/drawing/2014/main" id="{208979D5-2D93-5B4D-9174-9D16D96BD4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4388" y="2095500"/>
            <a:ext cx="59563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01D3134-41BC-2440-83BC-07C6D3594654}"/>
              </a:ext>
            </a:extLst>
          </p:cNvPr>
          <p:cNvSpPr>
            <a:spLocks noChangeArrowheads="1"/>
          </p:cNvSpPr>
          <p:nvPr/>
        </p:nvSpPr>
        <p:spPr bwMode="auto">
          <a:xfrm>
            <a:off x="9601200" y="6477000"/>
            <a:ext cx="1066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2163" name="Text Box 3">
            <a:extLst>
              <a:ext uri="{FF2B5EF4-FFF2-40B4-BE49-F238E27FC236}">
                <a16:creationId xmlns:a16="http://schemas.microsoft.com/office/drawing/2014/main" id="{9648D886-C6AF-9848-A0B9-6CA839272474}"/>
              </a:ext>
            </a:extLst>
          </p:cNvPr>
          <p:cNvSpPr txBox="1">
            <a:spLocks noChangeArrowheads="1"/>
          </p:cNvSpPr>
          <p:nvPr/>
        </p:nvSpPr>
        <p:spPr bwMode="auto">
          <a:xfrm>
            <a:off x="9682164" y="6589714"/>
            <a:ext cx="9223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Sihota R</a:t>
            </a:r>
            <a:endParaRPr lang="en-US" altLang="en-US" sz="1200"/>
          </a:p>
        </p:txBody>
      </p:sp>
      <p:sp>
        <p:nvSpPr>
          <p:cNvPr id="92164" name="Rectangle 4">
            <a:extLst>
              <a:ext uri="{FF2B5EF4-FFF2-40B4-BE49-F238E27FC236}">
                <a16:creationId xmlns:a16="http://schemas.microsoft.com/office/drawing/2014/main" id="{5E5BC1CC-F137-1147-904F-C7F6D08BEC33}"/>
              </a:ext>
            </a:extLst>
          </p:cNvPr>
          <p:cNvSpPr>
            <a:spLocks noGrp="1" noChangeArrowheads="1"/>
          </p:cNvSpPr>
          <p:nvPr>
            <p:ph type="title" idx="4294967295"/>
          </p:nvPr>
        </p:nvSpPr>
        <p:spPr>
          <a:xfrm>
            <a:off x="3114261" y="428625"/>
            <a:ext cx="9404350" cy="1400175"/>
          </a:xfrm>
        </p:spPr>
        <p:txBody>
          <a:bodyPr/>
          <a:lstStyle/>
          <a:p>
            <a:pPr eaLnBrk="1" hangingPunct="1"/>
            <a:r>
              <a:rPr lang="en-NZ" altLang="en-US" dirty="0"/>
              <a:t>Octopus: comparison tables</a:t>
            </a:r>
            <a:endParaRPr lang="en-AU" altLang="en-US" dirty="0"/>
          </a:p>
        </p:txBody>
      </p:sp>
      <p:grpSp>
        <p:nvGrpSpPr>
          <p:cNvPr id="92165" name="Group 5">
            <a:extLst>
              <a:ext uri="{FF2B5EF4-FFF2-40B4-BE49-F238E27FC236}">
                <a16:creationId xmlns:a16="http://schemas.microsoft.com/office/drawing/2014/main" id="{3AAF5B12-E2DF-904F-A25E-3DCC92FEE2B3}"/>
              </a:ext>
            </a:extLst>
          </p:cNvPr>
          <p:cNvGrpSpPr>
            <a:grpSpLocks/>
          </p:cNvGrpSpPr>
          <p:nvPr/>
        </p:nvGrpSpPr>
        <p:grpSpPr bwMode="auto">
          <a:xfrm>
            <a:off x="1905000" y="1828800"/>
            <a:ext cx="6781800" cy="4114800"/>
            <a:chOff x="672" y="1344"/>
            <a:chExt cx="4272" cy="2592"/>
          </a:xfrm>
        </p:grpSpPr>
        <p:pic>
          <p:nvPicPr>
            <p:cNvPr id="92169" name="Picture 6">
              <a:extLst>
                <a:ext uri="{FF2B5EF4-FFF2-40B4-BE49-F238E27FC236}">
                  <a16:creationId xmlns:a16="http://schemas.microsoft.com/office/drawing/2014/main" id="{597256F0-2103-044E-87A2-BA2AE7E87E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1344"/>
              <a:ext cx="4272"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Rectangle 7">
              <a:extLst>
                <a:ext uri="{FF2B5EF4-FFF2-40B4-BE49-F238E27FC236}">
                  <a16:creationId xmlns:a16="http://schemas.microsoft.com/office/drawing/2014/main" id="{13B6D286-853D-6943-A91F-9B68688BE6A1}"/>
                </a:ext>
              </a:extLst>
            </p:cNvPr>
            <p:cNvSpPr>
              <a:spLocks noChangeArrowheads="1"/>
            </p:cNvSpPr>
            <p:nvPr/>
          </p:nvSpPr>
          <p:spPr bwMode="auto">
            <a:xfrm>
              <a:off x="3600" y="3264"/>
              <a:ext cx="1296" cy="62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grpSp>
        <p:nvGrpSpPr>
          <p:cNvPr id="92166" name="Group 8">
            <a:extLst>
              <a:ext uri="{FF2B5EF4-FFF2-40B4-BE49-F238E27FC236}">
                <a16:creationId xmlns:a16="http://schemas.microsoft.com/office/drawing/2014/main" id="{9598B880-58D7-8147-937E-A40CAA323DBB}"/>
              </a:ext>
            </a:extLst>
          </p:cNvPr>
          <p:cNvGrpSpPr>
            <a:grpSpLocks/>
          </p:cNvGrpSpPr>
          <p:nvPr/>
        </p:nvGrpSpPr>
        <p:grpSpPr bwMode="auto">
          <a:xfrm>
            <a:off x="6477000" y="4114800"/>
            <a:ext cx="3733800" cy="2133600"/>
            <a:chOff x="2976" y="2736"/>
            <a:chExt cx="2352" cy="1392"/>
          </a:xfrm>
        </p:grpSpPr>
        <p:sp>
          <p:nvSpPr>
            <p:cNvPr id="92167" name="Rectangle 9">
              <a:extLst>
                <a:ext uri="{FF2B5EF4-FFF2-40B4-BE49-F238E27FC236}">
                  <a16:creationId xmlns:a16="http://schemas.microsoft.com/office/drawing/2014/main" id="{C8451DCF-CC0D-4F45-B44B-B5349E5157D6}"/>
                </a:ext>
              </a:extLst>
            </p:cNvPr>
            <p:cNvSpPr>
              <a:spLocks noChangeArrowheads="1"/>
            </p:cNvSpPr>
            <p:nvPr/>
          </p:nvSpPr>
          <p:spPr bwMode="auto">
            <a:xfrm>
              <a:off x="2976" y="2736"/>
              <a:ext cx="2352" cy="1392"/>
            </a:xfrm>
            <a:prstGeom prst="rect">
              <a:avLst/>
            </a:prstGeom>
            <a:solidFill>
              <a:schemeClr val="tx1"/>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2168" name="Text Box 10">
              <a:extLst>
                <a:ext uri="{FF2B5EF4-FFF2-40B4-BE49-F238E27FC236}">
                  <a16:creationId xmlns:a16="http://schemas.microsoft.com/office/drawing/2014/main" id="{651E49A7-9078-7A4F-9A07-8AFF2A5DC9FA}"/>
                </a:ext>
              </a:extLst>
            </p:cNvPr>
            <p:cNvSpPr txBox="1">
              <a:spLocks noChangeArrowheads="1"/>
            </p:cNvSpPr>
            <p:nvPr/>
          </p:nvSpPr>
          <p:spPr bwMode="auto">
            <a:xfrm>
              <a:off x="3024" y="2784"/>
              <a:ext cx="2256" cy="1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NZ" altLang="en-US" sz="1600" dirty="0">
                  <a:solidFill>
                    <a:srgbClr val="000000"/>
                  </a:solidFill>
                </a:rPr>
                <a:t>	Phase I	Phase 2	Mean</a:t>
              </a:r>
              <a:br>
                <a:rPr lang="en-NZ" altLang="en-US" sz="1600" dirty="0">
                  <a:solidFill>
                    <a:srgbClr val="000000"/>
                  </a:solidFill>
                </a:rPr>
              </a:br>
              <a:r>
                <a:rPr lang="en-NZ" altLang="en-US" sz="1600" dirty="0">
                  <a:solidFill>
                    <a:srgbClr val="000000"/>
                  </a:solidFill>
                </a:rPr>
                <a:t>#	59	59	59</a:t>
              </a:r>
              <a:br>
                <a:rPr lang="en-NZ" altLang="en-US" sz="1600" dirty="0">
                  <a:solidFill>
                    <a:srgbClr val="000000"/>
                  </a:solidFill>
                </a:rPr>
              </a:br>
              <a:r>
                <a:rPr lang="en-NZ" altLang="en-US" sz="1600" dirty="0">
                  <a:solidFill>
                    <a:srgbClr val="000000"/>
                  </a:solidFill>
                </a:rPr>
                <a:t>MS	21.8	18.6	20.2</a:t>
              </a:r>
              <a:br>
                <a:rPr lang="en-NZ" altLang="en-US" sz="1600" dirty="0">
                  <a:solidFill>
                    <a:srgbClr val="000000"/>
                  </a:solidFill>
                </a:rPr>
              </a:br>
              <a:r>
                <a:rPr lang="en-NZ" altLang="en-US" sz="1600" dirty="0">
                  <a:solidFill>
                    <a:srgbClr val="000000"/>
                  </a:solidFill>
                </a:rPr>
                <a:t>MD	6.8	10.1	8.5</a:t>
              </a:r>
              <a:br>
                <a:rPr lang="en-NZ" altLang="en-US" sz="1600" dirty="0">
                  <a:solidFill>
                    <a:srgbClr val="000000"/>
                  </a:solidFill>
                </a:rPr>
              </a:br>
              <a:r>
                <a:rPr lang="en-NZ" altLang="en-US" sz="1600" dirty="0">
                  <a:solidFill>
                    <a:srgbClr val="000000"/>
                  </a:solidFill>
                </a:rPr>
                <a:t>LV	46.6	73.2	51.0</a:t>
              </a:r>
              <a:br>
                <a:rPr lang="en-NZ" altLang="en-US" sz="1600" dirty="0">
                  <a:solidFill>
                    <a:srgbClr val="000000"/>
                  </a:solidFill>
                </a:rPr>
              </a:br>
              <a:r>
                <a:rPr lang="en-NZ" altLang="en-US" sz="1600" dirty="0">
                  <a:solidFill>
                    <a:srgbClr val="000000"/>
                  </a:solidFill>
                </a:rPr>
                <a:t>CLV			42.2</a:t>
              </a:r>
              <a:br>
                <a:rPr lang="en-NZ" altLang="en-US" sz="1600" dirty="0">
                  <a:solidFill>
                    <a:srgbClr val="000000"/>
                  </a:solidFill>
                </a:rPr>
              </a:br>
              <a:r>
                <a:rPr lang="en-NZ" altLang="en-US" sz="1600" dirty="0">
                  <a:solidFill>
                    <a:srgbClr val="000000"/>
                  </a:solidFill>
                </a:rPr>
                <a:t>SF			4.9</a:t>
              </a:r>
              <a:br>
                <a:rPr lang="en-NZ" altLang="en-US" sz="1600" dirty="0">
                  <a:solidFill>
                    <a:srgbClr val="000000"/>
                  </a:solidFill>
                </a:rPr>
              </a:br>
              <a:r>
                <a:rPr lang="en-NZ" altLang="en-US" sz="1600" dirty="0">
                  <a:solidFill>
                    <a:srgbClr val="000000"/>
                  </a:solidFill>
                </a:rPr>
                <a:t>RF			3.1</a:t>
              </a:r>
              <a:endParaRPr lang="en-AU" altLang="en-US" sz="1600" dirty="0">
                <a:solidFill>
                  <a:srgbClr val="000000"/>
                </a:solidFill>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843152D8-341E-6C4D-B760-233F9E63E9BC}"/>
              </a:ext>
            </a:extLst>
          </p:cNvPr>
          <p:cNvSpPr>
            <a:spLocks noChangeArrowheads="1"/>
          </p:cNvSpPr>
          <p:nvPr/>
        </p:nvSpPr>
        <p:spPr bwMode="auto">
          <a:xfrm>
            <a:off x="9601200" y="6477000"/>
            <a:ext cx="1066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3187" name="Text Box 3">
            <a:extLst>
              <a:ext uri="{FF2B5EF4-FFF2-40B4-BE49-F238E27FC236}">
                <a16:creationId xmlns:a16="http://schemas.microsoft.com/office/drawing/2014/main" id="{88691286-2EAC-4D4B-AD7D-6A962B200579}"/>
              </a:ext>
            </a:extLst>
          </p:cNvPr>
          <p:cNvSpPr txBox="1">
            <a:spLocks noChangeArrowheads="1"/>
          </p:cNvSpPr>
          <p:nvPr/>
        </p:nvSpPr>
        <p:spPr bwMode="auto">
          <a:xfrm>
            <a:off x="9682164" y="6589714"/>
            <a:ext cx="92233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33400" indent="-5334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lnSpc>
                <a:spcPct val="80000"/>
              </a:lnSpc>
              <a:spcBef>
                <a:spcPct val="50000"/>
              </a:spcBef>
              <a:buClr>
                <a:srgbClr val="BDB7D7"/>
              </a:buClr>
            </a:pPr>
            <a:r>
              <a:rPr lang="en-AU" altLang="en-US" sz="1200"/>
              <a:t>© Sihota R</a:t>
            </a:r>
            <a:endParaRPr lang="en-US" altLang="en-US" sz="1200"/>
          </a:p>
        </p:txBody>
      </p:sp>
      <p:grpSp>
        <p:nvGrpSpPr>
          <p:cNvPr id="93188" name="Group 4">
            <a:extLst>
              <a:ext uri="{FF2B5EF4-FFF2-40B4-BE49-F238E27FC236}">
                <a16:creationId xmlns:a16="http://schemas.microsoft.com/office/drawing/2014/main" id="{CC2A2727-B884-D243-AEAA-EBB89905DB85}"/>
              </a:ext>
            </a:extLst>
          </p:cNvPr>
          <p:cNvGrpSpPr>
            <a:grpSpLocks/>
          </p:cNvGrpSpPr>
          <p:nvPr/>
        </p:nvGrpSpPr>
        <p:grpSpPr bwMode="auto">
          <a:xfrm>
            <a:off x="1905000" y="1828800"/>
            <a:ext cx="8420100" cy="4343400"/>
            <a:chOff x="240" y="1248"/>
            <a:chExt cx="5304" cy="2736"/>
          </a:xfrm>
        </p:grpSpPr>
        <p:grpSp>
          <p:nvGrpSpPr>
            <p:cNvPr id="93190" name="Group 5">
              <a:extLst>
                <a:ext uri="{FF2B5EF4-FFF2-40B4-BE49-F238E27FC236}">
                  <a16:creationId xmlns:a16="http://schemas.microsoft.com/office/drawing/2014/main" id="{4B9C2C61-65C1-6A4A-8174-187290C3F0E3}"/>
                </a:ext>
              </a:extLst>
            </p:cNvPr>
            <p:cNvGrpSpPr>
              <a:grpSpLocks/>
            </p:cNvGrpSpPr>
            <p:nvPr/>
          </p:nvGrpSpPr>
          <p:grpSpPr bwMode="auto">
            <a:xfrm>
              <a:off x="240" y="1248"/>
              <a:ext cx="3792" cy="2736"/>
              <a:chOff x="240" y="1248"/>
              <a:chExt cx="3792" cy="2736"/>
            </a:xfrm>
          </p:grpSpPr>
          <p:pic>
            <p:nvPicPr>
              <p:cNvPr id="93193" name="Picture 6">
                <a:extLst>
                  <a:ext uri="{FF2B5EF4-FFF2-40B4-BE49-F238E27FC236}">
                    <a16:creationId xmlns:a16="http://schemas.microsoft.com/office/drawing/2014/main" id="{A2F9F562-DC48-6D46-81CD-7A95B70312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 y="1248"/>
                <a:ext cx="3792"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7">
                <a:extLst>
                  <a:ext uri="{FF2B5EF4-FFF2-40B4-BE49-F238E27FC236}">
                    <a16:creationId xmlns:a16="http://schemas.microsoft.com/office/drawing/2014/main" id="{EAAF61D7-FF50-8743-BAAD-2450ADABA2F6}"/>
                  </a:ext>
                </a:extLst>
              </p:cNvPr>
              <p:cNvSpPr>
                <a:spLocks noChangeArrowheads="1"/>
              </p:cNvSpPr>
              <p:nvPr/>
            </p:nvSpPr>
            <p:spPr bwMode="auto">
              <a:xfrm>
                <a:off x="3072" y="1344"/>
                <a:ext cx="864" cy="1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grpSp>
        <p:sp>
          <p:nvSpPr>
            <p:cNvPr id="93191" name="Rectangle 8">
              <a:extLst>
                <a:ext uri="{FF2B5EF4-FFF2-40B4-BE49-F238E27FC236}">
                  <a16:creationId xmlns:a16="http://schemas.microsoft.com/office/drawing/2014/main" id="{9AE07D00-9B54-7C4F-9E66-3944C75BBF51}"/>
                </a:ext>
              </a:extLst>
            </p:cNvPr>
            <p:cNvSpPr>
              <a:spLocks noChangeArrowheads="1"/>
            </p:cNvSpPr>
            <p:nvPr/>
          </p:nvSpPr>
          <p:spPr bwMode="auto">
            <a:xfrm>
              <a:off x="3288" y="1776"/>
              <a:ext cx="2256" cy="1383"/>
            </a:xfrm>
            <a:prstGeom prst="rect">
              <a:avLst/>
            </a:prstGeom>
            <a:solidFill>
              <a:schemeClr val="tx1"/>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SG" altLang="en-US"/>
            </a:p>
          </p:txBody>
        </p:sp>
        <p:sp>
          <p:nvSpPr>
            <p:cNvPr id="93192" name="Rectangle 9">
              <a:extLst>
                <a:ext uri="{FF2B5EF4-FFF2-40B4-BE49-F238E27FC236}">
                  <a16:creationId xmlns:a16="http://schemas.microsoft.com/office/drawing/2014/main" id="{F54BB238-DB53-4F47-AA13-CE2A3F7448AA}"/>
                </a:ext>
              </a:extLst>
            </p:cNvPr>
            <p:cNvSpPr>
              <a:spLocks noChangeArrowheads="1"/>
            </p:cNvSpPr>
            <p:nvPr/>
          </p:nvSpPr>
          <p:spPr bwMode="auto">
            <a:xfrm>
              <a:off x="3329" y="1864"/>
              <a:ext cx="2190" cy="1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20000"/>
                </a:lnSpc>
                <a:spcBef>
                  <a:spcPct val="50000"/>
                </a:spcBef>
              </a:pPr>
              <a:r>
                <a:rPr lang="en-US" altLang="en-US" sz="2000" dirty="0">
                  <a:solidFill>
                    <a:srgbClr val="000000"/>
                  </a:solidFill>
                </a:rPr>
                <a:t>GHT	Outside normal limits</a:t>
              </a:r>
              <a:br>
                <a:rPr lang="en-US" altLang="en-US" sz="2000" dirty="0">
                  <a:solidFill>
                    <a:srgbClr val="000000"/>
                  </a:solidFill>
                </a:rPr>
              </a:br>
              <a:r>
                <a:rPr lang="en-US" altLang="en-US" sz="2000" dirty="0">
                  <a:solidFill>
                    <a:srgbClr val="000000"/>
                  </a:solidFill>
                </a:rPr>
                <a:t>MD        </a:t>
              </a:r>
              <a:r>
                <a:rPr lang="en-US" altLang="en-US" sz="2000" dirty="0">
                  <a:solidFill>
                    <a:srgbClr val="000000"/>
                  </a:solidFill>
                  <a:cs typeface="Arial" panose="020B0604020202020204" pitchFamily="34" charset="0"/>
                </a:rPr>
                <a:t>–</a:t>
              </a:r>
              <a:r>
                <a:rPr lang="en-US" altLang="en-US" sz="2000" dirty="0">
                  <a:solidFill>
                    <a:srgbClr val="000000"/>
                  </a:solidFill>
                </a:rPr>
                <a:t>7.58 dB;  p &lt; 0.5%</a:t>
              </a:r>
              <a:br>
                <a:rPr lang="en-US" altLang="en-US" sz="2000" dirty="0">
                  <a:solidFill>
                    <a:srgbClr val="000000"/>
                  </a:solidFill>
                </a:rPr>
              </a:br>
              <a:r>
                <a:rPr lang="en-US" altLang="en-US" sz="2000" dirty="0">
                  <a:solidFill>
                    <a:srgbClr val="000000"/>
                  </a:solidFill>
                </a:rPr>
                <a:t>PSD        6.30 dB;  p &lt; 2%</a:t>
              </a:r>
              <a:br>
                <a:rPr lang="en-US" altLang="en-US" sz="2000" dirty="0">
                  <a:solidFill>
                    <a:srgbClr val="000000"/>
                  </a:solidFill>
                </a:rPr>
              </a:br>
              <a:r>
                <a:rPr lang="en-US" altLang="en-US" sz="2000" dirty="0">
                  <a:solidFill>
                    <a:srgbClr val="000000"/>
                  </a:solidFill>
                </a:rPr>
                <a:t>SF           2.27 dB;  p &lt; 10%</a:t>
              </a:r>
              <a:br>
                <a:rPr lang="en-US" altLang="en-US" sz="2000" dirty="0">
                  <a:solidFill>
                    <a:srgbClr val="000000"/>
                  </a:solidFill>
                </a:rPr>
              </a:br>
              <a:r>
                <a:rPr lang="en-US" altLang="en-US" sz="2000" dirty="0">
                  <a:solidFill>
                    <a:srgbClr val="000000"/>
                  </a:solidFill>
                </a:rPr>
                <a:t>CPSD      5.75 dB;</a:t>
              </a:r>
              <a:r>
                <a:rPr lang="en-US" altLang="en-US" sz="800" dirty="0">
                  <a:solidFill>
                    <a:srgbClr val="000000"/>
                  </a:solidFill>
                </a:rPr>
                <a:t>    </a:t>
              </a:r>
              <a:r>
                <a:rPr lang="en-US" altLang="en-US" sz="2000" dirty="0">
                  <a:solidFill>
                    <a:srgbClr val="000000"/>
                  </a:solidFill>
                </a:rPr>
                <a:t>p &lt; 1%</a:t>
              </a:r>
            </a:p>
          </p:txBody>
        </p:sp>
      </p:grpSp>
      <p:sp>
        <p:nvSpPr>
          <p:cNvPr id="93189" name="Rectangle 10">
            <a:extLst>
              <a:ext uri="{FF2B5EF4-FFF2-40B4-BE49-F238E27FC236}">
                <a16:creationId xmlns:a16="http://schemas.microsoft.com/office/drawing/2014/main" id="{72C47FF6-2A83-5740-A0F5-278C7C62D85E}"/>
              </a:ext>
            </a:extLst>
          </p:cNvPr>
          <p:cNvSpPr>
            <a:spLocks noGrp="1" noChangeArrowheads="1"/>
          </p:cNvSpPr>
          <p:nvPr>
            <p:ph type="title" idx="4294967295"/>
          </p:nvPr>
        </p:nvSpPr>
        <p:spPr>
          <a:xfrm>
            <a:off x="3070225" y="398464"/>
            <a:ext cx="9404350" cy="1400175"/>
          </a:xfrm>
        </p:spPr>
        <p:txBody>
          <a:bodyPr>
            <a:normAutofit/>
          </a:bodyPr>
          <a:lstStyle/>
          <a:p>
            <a:pPr eaLnBrk="1" hangingPunct="1">
              <a:lnSpc>
                <a:spcPct val="100000"/>
              </a:lnSpc>
            </a:pPr>
            <a:r>
              <a:rPr lang="en-NZ" altLang="en-US" dirty="0"/>
              <a:t>Humphrey : </a:t>
            </a:r>
            <a:br>
              <a:rPr lang="en-NZ" altLang="en-US" dirty="0"/>
            </a:br>
            <a:r>
              <a:rPr lang="en-NZ" altLang="en-US" dirty="0"/>
              <a:t>Total and Pattern deviation</a:t>
            </a:r>
            <a:endParaRPr lang="en-AU"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5F1A-33A4-0F48-8FE4-15D80E4216BD}"/>
              </a:ext>
            </a:extLst>
          </p:cNvPr>
          <p:cNvSpPr>
            <a:spLocks noGrp="1"/>
          </p:cNvSpPr>
          <p:nvPr>
            <p:ph type="title"/>
          </p:nvPr>
        </p:nvSpPr>
        <p:spPr>
          <a:xfrm>
            <a:off x="4730308" y="501343"/>
            <a:ext cx="6096718" cy="716692"/>
          </a:xfrm>
        </p:spPr>
        <p:txBody>
          <a:bodyPr/>
          <a:lstStyle/>
          <a:p>
            <a:r>
              <a:rPr lang="en-US" dirty="0">
                <a:solidFill>
                  <a:srgbClr val="FFFF00"/>
                </a:solidFill>
              </a:rPr>
              <a:t>Guidelines</a:t>
            </a:r>
          </a:p>
        </p:txBody>
      </p:sp>
      <p:sp>
        <p:nvSpPr>
          <p:cNvPr id="3" name="Content Placeholder 2">
            <a:extLst>
              <a:ext uri="{FF2B5EF4-FFF2-40B4-BE49-F238E27FC236}">
                <a16:creationId xmlns:a16="http://schemas.microsoft.com/office/drawing/2014/main" id="{EB10B656-0618-234A-83FC-97174D00DF8D}"/>
              </a:ext>
            </a:extLst>
          </p:cNvPr>
          <p:cNvSpPr>
            <a:spLocks noGrp="1"/>
          </p:cNvSpPr>
          <p:nvPr>
            <p:ph idx="1"/>
          </p:nvPr>
        </p:nvSpPr>
        <p:spPr>
          <a:xfrm>
            <a:off x="921026" y="1337305"/>
            <a:ext cx="10349947" cy="4506904"/>
          </a:xfrm>
          <a:solidFill>
            <a:srgbClr val="040D86"/>
          </a:solidFill>
        </p:spPr>
        <p:txBody>
          <a:bodyPr>
            <a:noAutofit/>
          </a:bodyPr>
          <a:lstStyle/>
          <a:p>
            <a:pPr marL="457200" indent="-457200">
              <a:lnSpc>
                <a:spcPct val="150000"/>
              </a:lnSpc>
              <a:spcBef>
                <a:spcPts val="0"/>
              </a:spcBef>
              <a:buFont typeface="Arial" panose="020B0604020202020204" pitchFamily="34" charset="0"/>
              <a:buChar char="•"/>
            </a:pPr>
            <a:r>
              <a:rPr lang="en-PH" dirty="0"/>
              <a:t>Clinical decisions should not be based on a single visual field examination</a:t>
            </a:r>
          </a:p>
          <a:p>
            <a:pPr marL="914400" lvl="1" indent="-457200">
              <a:lnSpc>
                <a:spcPct val="150000"/>
              </a:lnSpc>
              <a:spcBef>
                <a:spcPts val="0"/>
              </a:spcBef>
              <a:buFontTx/>
              <a:buChar char="-"/>
            </a:pPr>
            <a:r>
              <a:rPr lang="en-PH" sz="2600" dirty="0"/>
              <a:t>Correlate the visual field examination with anatomic findings (e.g. optic nerve head  and RNFL) </a:t>
            </a:r>
          </a:p>
          <a:p>
            <a:pPr marL="914400" lvl="1" indent="-457200">
              <a:lnSpc>
                <a:spcPct val="150000"/>
              </a:lnSpc>
              <a:spcBef>
                <a:spcPts val="0"/>
              </a:spcBef>
              <a:buFontTx/>
              <a:buChar char="-"/>
            </a:pPr>
            <a:r>
              <a:rPr lang="en-PH" sz="2600" dirty="0"/>
              <a:t>The visual field examination results must be reproducible</a:t>
            </a:r>
          </a:p>
          <a:p>
            <a:pPr marL="457200" indent="-457200">
              <a:lnSpc>
                <a:spcPct val="150000"/>
              </a:lnSpc>
              <a:spcBef>
                <a:spcPts val="0"/>
              </a:spcBef>
              <a:buClr>
                <a:srgbClr val="FFFFFF"/>
              </a:buClr>
              <a:buFont typeface="Arial" panose="020B0604020202020204" pitchFamily="34" charset="0"/>
              <a:buChar char="•"/>
              <a:defRPr>
                <a:effectLst/>
              </a:defRPr>
            </a:pPr>
            <a:r>
              <a:rPr lang="en-PH" dirty="0"/>
              <a:t>All available  clinical information about a patient must be taken into account before treatment decisions are made</a:t>
            </a:r>
          </a:p>
          <a:p>
            <a:pPr marL="457200" indent="-457200">
              <a:lnSpc>
                <a:spcPct val="150000"/>
              </a:lnSpc>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094298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DE113-EDE7-AA41-96AA-14F9FF2EE4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2097" y="1813700"/>
            <a:ext cx="7800506" cy="3747855"/>
          </a:xfrm>
          <a:prstGeom prst="rect">
            <a:avLst/>
          </a:prstGeom>
          <a:solidFill>
            <a:schemeClr val="bg1"/>
          </a:solidFill>
        </p:spPr>
      </p:pic>
    </p:spTree>
    <p:extLst>
      <p:ext uri="{BB962C8B-B14F-4D97-AF65-F5344CB8AC3E}">
        <p14:creationId xmlns:p14="http://schemas.microsoft.com/office/powerpoint/2010/main" val="327098384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2454780F992A4C8096E6D2C94D0B4A" ma:contentTypeVersion="17" ma:contentTypeDescription="Create a new document." ma:contentTypeScope="" ma:versionID="f8b18a7cd6ed9ca71f07520738972b6e">
  <xsd:schema xmlns:xsd="http://www.w3.org/2001/XMLSchema" xmlns:xs="http://www.w3.org/2001/XMLSchema" xmlns:p="http://schemas.microsoft.com/office/2006/metadata/properties" xmlns:ns2="4b8de850-2ddb-4a38-b1a8-cad8555fb9fe" xmlns:ns3="f29c146f-ca64-45cf-b82c-af0b7bc1ff21" targetNamespace="http://schemas.microsoft.com/office/2006/metadata/properties" ma:root="true" ma:fieldsID="d651f329d9b6d692d7ad64e48f6a0ec7" ns2:_="" ns3:_="">
    <xsd:import namespace="4b8de850-2ddb-4a38-b1a8-cad8555fb9fe"/>
    <xsd:import namespace="f29c146f-ca64-45cf-b82c-af0b7bc1ff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de850-2ddb-4a38-b1a8-cad8555fb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9c146f-ca64-45cf-b82c-af0b7bc1ff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0d3c84-0159-4866-b544-a27e180b865b}" ma:internalName="TaxCatchAll" ma:showField="CatchAllData" ma:web="f29c146f-ca64-45cf-b82c-af0b7bc1f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29c146f-ca64-45cf-b82c-af0b7bc1ff21" xsi:nil="true"/>
    <lcf76f155ced4ddcb4097134ff3c332f xmlns="4b8de850-2ddb-4a38-b1a8-cad8555fb9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83328E-D1DE-4C9E-B017-EAF792B6E833}"/>
</file>

<file path=customXml/itemProps2.xml><?xml version="1.0" encoding="utf-8"?>
<ds:datastoreItem xmlns:ds="http://schemas.openxmlformats.org/officeDocument/2006/customXml" ds:itemID="{977BA5BB-4FB7-45D2-89AF-663E9194A108}"/>
</file>

<file path=customXml/itemProps3.xml><?xml version="1.0" encoding="utf-8"?>
<ds:datastoreItem xmlns:ds="http://schemas.openxmlformats.org/officeDocument/2006/customXml" ds:itemID="{0692ACD9-87AF-40F9-A3B5-7087D73EB780}"/>
</file>

<file path=docProps/app.xml><?xml version="1.0" encoding="utf-8"?>
<Properties xmlns="http://schemas.openxmlformats.org/officeDocument/2006/extended-properties" xmlns:vt="http://schemas.openxmlformats.org/officeDocument/2006/docPropsVTypes">
  <Template>office theme</Template>
  <TotalTime>1656</TotalTime>
  <Words>8479</Words>
  <Application>Microsoft Office PowerPoint</Application>
  <PresentationFormat>와이드스크린</PresentationFormat>
  <Paragraphs>1006</Paragraphs>
  <Slides>95</Slides>
  <Notes>82</Notes>
  <HiddenSlides>0</HiddenSlides>
  <MMClips>0</MMClips>
  <ScaleCrop>false</ScaleCrop>
  <HeadingPairs>
    <vt:vector size="8" baseType="variant">
      <vt:variant>
        <vt:lpstr>사용한 글꼴</vt:lpstr>
      </vt:variant>
      <vt:variant>
        <vt:i4>13</vt:i4>
      </vt:variant>
      <vt:variant>
        <vt:lpstr>테마</vt:lpstr>
      </vt:variant>
      <vt:variant>
        <vt:i4>4</vt:i4>
      </vt:variant>
      <vt:variant>
        <vt:lpstr>포함된 OLE 서버</vt:lpstr>
      </vt:variant>
      <vt:variant>
        <vt:i4>2</vt:i4>
      </vt:variant>
      <vt:variant>
        <vt:lpstr>슬라이드 제목</vt:lpstr>
      </vt:variant>
      <vt:variant>
        <vt:i4>95</vt:i4>
      </vt:variant>
    </vt:vector>
  </HeadingPairs>
  <TitlesOfParts>
    <vt:vector size="114" baseType="lpstr">
      <vt:lpstr>Gill Sans</vt:lpstr>
      <vt:lpstr>맑은 고딕</vt:lpstr>
      <vt:lpstr>Arial</vt:lpstr>
      <vt:lpstr>Brush Script MT</vt:lpstr>
      <vt:lpstr>Calibri</vt:lpstr>
      <vt:lpstr>Calibri Light</vt:lpstr>
      <vt:lpstr>Century Gothic</vt:lpstr>
      <vt:lpstr>Gill Sans MT</vt:lpstr>
      <vt:lpstr>Helvetica</vt:lpstr>
      <vt:lpstr>Symbol</vt:lpstr>
      <vt:lpstr>Times New Roman</vt:lpstr>
      <vt:lpstr>Wingdings</vt:lpstr>
      <vt:lpstr>Wingdings 3</vt:lpstr>
      <vt:lpstr>office theme</vt:lpstr>
      <vt:lpstr>1_Office Theme</vt:lpstr>
      <vt:lpstr>1_Ion</vt:lpstr>
      <vt:lpstr>Ion</vt:lpstr>
      <vt:lpstr>Image</vt:lpstr>
      <vt:lpstr>Slide</vt:lpstr>
      <vt:lpstr> </vt:lpstr>
      <vt:lpstr>Automated perimetry </vt:lpstr>
      <vt:lpstr>Automated perimetry</vt:lpstr>
      <vt:lpstr>Bracketing strategy</vt:lpstr>
      <vt:lpstr>Normal thresholds</vt:lpstr>
      <vt:lpstr>Computers and ease of interpretation</vt:lpstr>
      <vt:lpstr>Perimeter logic (1)</vt:lpstr>
      <vt:lpstr>PowerPoint 프레젠테이션</vt:lpstr>
      <vt:lpstr>PowerPoint 프레젠테이션</vt:lpstr>
      <vt:lpstr>PowerPoint 프레젠테이션</vt:lpstr>
      <vt:lpstr>Interpretation is not child’s play </vt:lpstr>
      <vt:lpstr>Before interpretation …</vt:lpstr>
      <vt:lpstr>Rely on threshold tests</vt:lpstr>
      <vt:lpstr>Screening tests</vt:lpstr>
      <vt:lpstr>Interpreting decibel values is just half the challenge …</vt:lpstr>
      <vt:lpstr>PowerPoint 프레젠테이션</vt:lpstr>
      <vt:lpstr>Optimising patient performance</vt:lpstr>
      <vt:lpstr>A word about the grey scale</vt:lpstr>
      <vt:lpstr>PowerPoint 프레젠테이션</vt:lpstr>
      <vt:lpstr>PowerPoint 프레젠테이션</vt:lpstr>
      <vt:lpstr>PowerPoint 프레젠테이션</vt:lpstr>
      <vt:lpstr>Using the grey scale</vt:lpstr>
      <vt:lpstr>Questions</vt:lpstr>
      <vt:lpstr>Is the visual field abnormal?</vt:lpstr>
      <vt:lpstr>PowerPoint 프레젠테이션</vt:lpstr>
      <vt:lpstr>PowerPoint 프레젠테이션</vt:lpstr>
      <vt:lpstr>PowerPoint 프레젠테이션</vt:lpstr>
      <vt:lpstr>Zone 4: total deviation</vt:lpstr>
      <vt:lpstr>Normal “Hill of vision”</vt:lpstr>
      <vt:lpstr>PowerPoint 프레젠테이션</vt:lpstr>
      <vt:lpstr>PowerPoint 프레젠테이션</vt:lpstr>
      <vt:lpstr>PowerPoint 프레젠테이션</vt:lpstr>
      <vt:lpstr>Zone 5: pattern deviation</vt:lpstr>
      <vt:lpstr>PowerPoint 프레젠테이션</vt:lpstr>
      <vt:lpstr>Normal ‘hill’ of vision</vt:lpstr>
      <vt:lpstr>PowerPoint 프레젠테이션</vt:lpstr>
      <vt:lpstr>PowerPoint 프레젠테이션</vt:lpstr>
      <vt:lpstr>PowerPoint 프레젠테이션</vt:lpstr>
      <vt:lpstr>PowerPoint 프레젠테이션</vt:lpstr>
      <vt:lpstr>Global indices</vt:lpstr>
      <vt:lpstr>PowerPoint 프레젠테이션</vt:lpstr>
      <vt:lpstr>PowerPoint 프레젠테이션</vt:lpstr>
      <vt:lpstr>Global indices: Pattern Standard Deviation</vt:lpstr>
      <vt:lpstr>Global indices: Visual Field Index</vt:lpstr>
      <vt:lpstr>PowerPoint 프레젠테이션</vt:lpstr>
      <vt:lpstr>PowerPoint 프레젠테이션</vt:lpstr>
      <vt:lpstr>Zone 7: Glaucoma Hemifield Test </vt:lpstr>
      <vt:lpstr>Zone 7: Glaucoma Hemifield Test </vt:lpstr>
      <vt:lpstr>PowerPoint 프레젠테이션</vt:lpstr>
      <vt:lpstr>PowerPoint 프레젠테이션</vt:lpstr>
      <vt:lpstr>PowerPoint 프레젠테이션</vt:lpstr>
      <vt:lpstr>Questions</vt:lpstr>
      <vt:lpstr>Glaucomatous defects</vt:lpstr>
      <vt:lpstr>Criteria for glaucomatous defects (1)</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Typical cataract</vt:lpstr>
      <vt:lpstr>Typical glaucoma</vt:lpstr>
      <vt:lpstr>PowerPoint 프레젠테이션</vt:lpstr>
      <vt:lpstr>Does this patient have glaucoma? (1)</vt:lpstr>
      <vt:lpstr>PowerPoint 프레젠테이션</vt:lpstr>
      <vt:lpstr>Questions</vt:lpstr>
      <vt:lpstr>Visual field progression</vt:lpstr>
      <vt:lpstr>Detecting progression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Automated perimetry: warning</vt:lpstr>
      <vt:lpstr>PowerPoint 프레젠테이션</vt:lpstr>
      <vt:lpstr>Humphrey vs. Octopus perimetry </vt:lpstr>
      <vt:lpstr>Octopus global indices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Patient data, strategy and test parameters</vt:lpstr>
      <vt:lpstr>Grey scale</vt:lpstr>
      <vt:lpstr>Octopus: comparison tables</vt:lpstr>
      <vt:lpstr>Humphrey :  Total and Pattern deviation</vt:lpstr>
      <vt:lpstr>Guidelines</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Hendicott</dc:creator>
  <cp:lastModifiedBy>김찬윤(안과)</cp:lastModifiedBy>
  <cp:revision>74</cp:revision>
  <dcterms:created xsi:type="dcterms:W3CDTF">2021-05-05T00:56:48Z</dcterms:created>
  <dcterms:modified xsi:type="dcterms:W3CDTF">2023-01-31T05:54:13Z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0x0101001C2454780F992A4C8096E6D2C94D0B4A</vt:lpwstr>
  </property>
</Properties>
</file>