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handoutMasterIdLst>
    <p:handoutMasterId r:id="rId85"/>
  </p:handoutMasterIdLst>
  <p:sldIdLst>
    <p:sldId id="256" r:id="rId5"/>
    <p:sldId id="297" r:id="rId6"/>
    <p:sldId id="307" r:id="rId7"/>
    <p:sldId id="275" r:id="rId8"/>
    <p:sldId id="280" r:id="rId9"/>
    <p:sldId id="308" r:id="rId10"/>
    <p:sldId id="377" r:id="rId11"/>
    <p:sldId id="311" r:id="rId12"/>
    <p:sldId id="289" r:id="rId13"/>
    <p:sldId id="374" r:id="rId14"/>
    <p:sldId id="375" r:id="rId15"/>
    <p:sldId id="376" r:id="rId16"/>
    <p:sldId id="312" r:id="rId17"/>
    <p:sldId id="267" r:id="rId18"/>
    <p:sldId id="290" r:id="rId19"/>
    <p:sldId id="291" r:id="rId20"/>
    <p:sldId id="310" r:id="rId21"/>
    <p:sldId id="300" r:id="rId22"/>
    <p:sldId id="301" r:id="rId23"/>
    <p:sldId id="302" r:id="rId24"/>
    <p:sldId id="303" r:id="rId25"/>
    <p:sldId id="304" r:id="rId26"/>
    <p:sldId id="305" r:id="rId27"/>
    <p:sldId id="372" r:id="rId28"/>
    <p:sldId id="369" r:id="rId29"/>
    <p:sldId id="370" r:id="rId30"/>
    <p:sldId id="379" r:id="rId31"/>
    <p:sldId id="380" r:id="rId32"/>
    <p:sldId id="381" r:id="rId33"/>
    <p:sldId id="382" r:id="rId34"/>
    <p:sldId id="383" r:id="rId35"/>
    <p:sldId id="384" r:id="rId36"/>
    <p:sldId id="378" r:id="rId37"/>
    <p:sldId id="371" r:id="rId38"/>
    <p:sldId id="323" r:id="rId39"/>
    <p:sldId id="324" r:id="rId40"/>
    <p:sldId id="325" r:id="rId41"/>
    <p:sldId id="326" r:id="rId42"/>
    <p:sldId id="327" r:id="rId43"/>
    <p:sldId id="328" r:id="rId44"/>
    <p:sldId id="329" r:id="rId45"/>
    <p:sldId id="330" r:id="rId46"/>
    <p:sldId id="331" r:id="rId47"/>
    <p:sldId id="332" r:id="rId48"/>
    <p:sldId id="333" r:id="rId49"/>
    <p:sldId id="334" r:id="rId50"/>
    <p:sldId id="335" r:id="rId51"/>
    <p:sldId id="336" r:id="rId52"/>
    <p:sldId id="337" r:id="rId53"/>
    <p:sldId id="338" r:id="rId54"/>
    <p:sldId id="339" r:id="rId55"/>
    <p:sldId id="340" r:id="rId56"/>
    <p:sldId id="341" r:id="rId57"/>
    <p:sldId id="342" r:id="rId58"/>
    <p:sldId id="343" r:id="rId59"/>
    <p:sldId id="344" r:id="rId60"/>
    <p:sldId id="345" r:id="rId61"/>
    <p:sldId id="346" r:id="rId62"/>
    <p:sldId id="347" r:id="rId63"/>
    <p:sldId id="348" r:id="rId64"/>
    <p:sldId id="349" r:id="rId65"/>
    <p:sldId id="350" r:id="rId66"/>
    <p:sldId id="351" r:id="rId67"/>
    <p:sldId id="352" r:id="rId68"/>
    <p:sldId id="353" r:id="rId69"/>
    <p:sldId id="354"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720">
          <p15:clr>
            <a:srgbClr val="A4A3A4"/>
          </p15:clr>
        </p15:guide>
        <p15:guide id="2" orient="horz" pos="672">
          <p15:clr>
            <a:srgbClr val="A4A3A4"/>
          </p15:clr>
        </p15:guide>
        <p15:guide id="3" orient="horz" pos="4272">
          <p15:clr>
            <a:srgbClr val="A4A3A4"/>
          </p15:clr>
        </p15:guide>
        <p15:guide id="4" orient="horz" pos="1296">
          <p15:clr>
            <a:srgbClr val="A4A3A4"/>
          </p15:clr>
        </p15:guide>
        <p15:guide id="5" pos="240">
          <p15:clr>
            <a:srgbClr val="A4A3A4"/>
          </p15:clr>
        </p15:guide>
        <p15:guide id="6" pos="480">
          <p15:clr>
            <a:srgbClr val="A4A3A4"/>
          </p15:clr>
        </p15:guide>
        <p15:guide id="7" pos="5712">
          <p15:clr>
            <a:srgbClr val="A4A3A4"/>
          </p15:clr>
        </p15:guide>
      </p15:sldGuideLst>
    </p:ext>
    <p:ext uri="{2D200454-40CA-4A62-9FC3-DE9A4176ACB9}">
      <p15:notesGuideLst xmlns:p15="http://schemas.microsoft.com/office/powerpoint/2012/main">
        <p15:guide id="1" orient="horz" pos="3126">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P" initials="RP" lastIdx="1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40587"/>
    <a:srgbClr val="FFFF66"/>
    <a:srgbClr val="FFE091"/>
    <a:srgbClr val="FFE0A1"/>
    <a:srgbClr val="FFCC99"/>
    <a:srgbClr val="FFCC66"/>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4" autoAdjust="0"/>
    <p:restoredTop sz="81818" autoAdjust="0"/>
  </p:normalViewPr>
  <p:slideViewPr>
    <p:cSldViewPr snapToGrid="0">
      <p:cViewPr>
        <p:scale>
          <a:sx n="80" d="100"/>
          <a:sy n="80" d="100"/>
        </p:scale>
        <p:origin x="-750" y="-126"/>
      </p:cViewPr>
      <p:guideLst>
        <p:guide orient="horz" pos="720"/>
        <p:guide orient="horz" pos="672"/>
        <p:guide orient="horz" pos="4272"/>
        <p:guide orient="horz" pos="1296"/>
        <p:guide pos="240"/>
        <p:guide pos="480"/>
        <p:guide pos="5712"/>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5826"/>
    </p:cViewPr>
  </p:sorterViewPr>
  <p:notesViewPr>
    <p:cSldViewPr snapToGrid="0">
      <p:cViewPr>
        <p:scale>
          <a:sx n="120" d="100"/>
          <a:sy n="120" d="100"/>
        </p:scale>
        <p:origin x="-1194" y="1590"/>
      </p:cViewPr>
      <p:guideLst>
        <p:guide orient="horz" pos="3126"/>
        <p:guide pos="2142"/>
      </p:guideLst>
    </p:cSldViewPr>
  </p:notes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_rels/viewProps.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elique Torrano" userId="S::angelique.torrano@wearemci.com::11f0a54d-f13e-4a4d-adfa-02688667c32f" providerId="AD" clId="Web-{B5C1D3AC-E851-F155-59E7-07B6912FB26E}"/>
    <pc:docChg chg="mod modMainMaster">
      <pc:chgData name="Angelique Torrano" userId="S::angelique.torrano@wearemci.com::11f0a54d-f13e-4a4d-adfa-02688667c32f" providerId="AD" clId="Web-{B5C1D3AC-E851-F155-59E7-07B6912FB26E}" dt="2023-02-23T03:24:35.019" v="1" actId="33475"/>
      <pc:docMkLst>
        <pc:docMk/>
      </pc:docMkLst>
      <pc:sldMasterChg chg="addSp">
        <pc:chgData name="Angelique Torrano" userId="S::angelique.torrano@wearemci.com::11f0a54d-f13e-4a4d-adfa-02688667c32f" providerId="AD" clId="Web-{B5C1D3AC-E851-F155-59E7-07B6912FB26E}" dt="2023-02-23T03:24:35.019" v="0" actId="33475"/>
        <pc:sldMasterMkLst>
          <pc:docMk/>
          <pc:sldMasterMk cId="0" sldId="2147483648"/>
        </pc:sldMasterMkLst>
        <pc:spChg chg="add">
          <ac:chgData name="Angelique Torrano" userId="S::angelique.torrano@wearemci.com::11f0a54d-f13e-4a4d-adfa-02688667c32f" providerId="AD" clId="Web-{B5C1D3AC-E851-F155-59E7-07B6912FB26E}" dt="2023-02-23T03:24:35.019" v="0" actId="33475"/>
          <ac:spMkLst>
            <pc:docMk/>
            <pc:sldMasterMk cId="0" sldId="2147483648"/>
            <ac:spMk id="3" creationId="{7010F2DE-CF20-CC45-FA25-654E92978FA2}"/>
          </ac:spMkLst>
        </pc:sp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2946576"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AU"/>
          </a:p>
        </p:txBody>
      </p:sp>
      <p:sp>
        <p:nvSpPr>
          <p:cNvPr id="131075" name="Rectangle 3"/>
          <p:cNvSpPr>
            <a:spLocks noGrp="1" noChangeArrowheads="1"/>
          </p:cNvSpPr>
          <p:nvPr>
            <p:ph type="dt" sz="quarter" idx="1"/>
          </p:nvPr>
        </p:nvSpPr>
        <p:spPr bwMode="auto">
          <a:xfrm>
            <a:off x="3851099" y="0"/>
            <a:ext cx="2946576"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AU"/>
          </a:p>
        </p:txBody>
      </p:sp>
      <p:sp>
        <p:nvSpPr>
          <p:cNvPr id="131076" name="Rectangle 4"/>
          <p:cNvSpPr>
            <a:spLocks noGrp="1" noChangeArrowheads="1"/>
          </p:cNvSpPr>
          <p:nvPr>
            <p:ph type="ftr" sz="quarter" idx="2"/>
          </p:nvPr>
        </p:nvSpPr>
        <p:spPr bwMode="auto">
          <a:xfrm>
            <a:off x="0" y="9429750"/>
            <a:ext cx="2946576"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AU"/>
          </a:p>
        </p:txBody>
      </p:sp>
      <p:sp>
        <p:nvSpPr>
          <p:cNvPr id="131077" name="Rectangle 5"/>
          <p:cNvSpPr>
            <a:spLocks noGrp="1" noChangeArrowheads="1"/>
          </p:cNvSpPr>
          <p:nvPr>
            <p:ph type="sldNum" sz="quarter" idx="3"/>
          </p:nvPr>
        </p:nvSpPr>
        <p:spPr bwMode="auto">
          <a:xfrm>
            <a:off x="3851099" y="9429750"/>
            <a:ext cx="2946576"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072607A-F276-40A6-BA9A-3ECEAD1358CB}" type="slidenum">
              <a:rPr lang="en-AU"/>
              <a:pPr>
                <a:defRPr/>
              </a:pPr>
              <a:t>‹#›</a:t>
            </a:fld>
            <a:endParaRPr lang="en-A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2946576"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AU"/>
          </a:p>
        </p:txBody>
      </p:sp>
      <p:sp>
        <p:nvSpPr>
          <p:cNvPr id="46083" name="Rectangle 3"/>
          <p:cNvSpPr>
            <a:spLocks noGrp="1" noChangeArrowheads="1"/>
          </p:cNvSpPr>
          <p:nvPr>
            <p:ph type="dt" idx="1"/>
          </p:nvPr>
        </p:nvSpPr>
        <p:spPr bwMode="auto">
          <a:xfrm>
            <a:off x="3851099" y="0"/>
            <a:ext cx="2946576"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AU"/>
          </a:p>
        </p:txBody>
      </p:sp>
      <p:sp>
        <p:nvSpPr>
          <p:cNvPr id="10035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46085" name="Rectangle 5"/>
          <p:cNvSpPr>
            <a:spLocks noGrp="1" noChangeArrowheads="1"/>
          </p:cNvSpPr>
          <p:nvPr>
            <p:ph type="body" sz="quarter" idx="3"/>
          </p:nvPr>
        </p:nvSpPr>
        <p:spPr bwMode="auto">
          <a:xfrm>
            <a:off x="1132676" y="4714876"/>
            <a:ext cx="4532323"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46086" name="Rectangle 6"/>
          <p:cNvSpPr>
            <a:spLocks noGrp="1" noChangeArrowheads="1"/>
          </p:cNvSpPr>
          <p:nvPr>
            <p:ph type="ftr" sz="quarter" idx="4"/>
          </p:nvPr>
        </p:nvSpPr>
        <p:spPr bwMode="auto">
          <a:xfrm>
            <a:off x="0" y="9429750"/>
            <a:ext cx="2946576"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AU"/>
          </a:p>
        </p:txBody>
      </p:sp>
      <p:sp>
        <p:nvSpPr>
          <p:cNvPr id="46087" name="Rectangle 7"/>
          <p:cNvSpPr>
            <a:spLocks noGrp="1" noChangeArrowheads="1"/>
          </p:cNvSpPr>
          <p:nvPr>
            <p:ph type="sldNum" sz="quarter" idx="5"/>
          </p:nvPr>
        </p:nvSpPr>
        <p:spPr bwMode="auto">
          <a:xfrm>
            <a:off x="3851099" y="9429750"/>
            <a:ext cx="2946576"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ED9C0C1-9E11-4949-8A70-BC47CF44E4DE}" type="slidenum">
              <a:rPr lang="en-AU"/>
              <a:pPr>
                <a:defRPr/>
              </a:pPr>
              <a:t>‹#›</a:t>
            </a:fld>
            <a:endParaRPr lang="en-A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381000" indent="-171450" algn="l" rtl="0" eaLnBrk="0" fontAlgn="base" hangingPunct="0">
      <a:spcBef>
        <a:spcPct val="30000"/>
      </a:spcBef>
      <a:spcAft>
        <a:spcPct val="0"/>
      </a:spcAft>
      <a:defRPr sz="1000" kern="1200">
        <a:solidFill>
          <a:schemeClr val="tx1"/>
        </a:solidFill>
        <a:latin typeface="Arial" charset="0"/>
        <a:ea typeface="+mn-ea"/>
        <a:cs typeface="+mn-cs"/>
      </a:defRPr>
    </a:lvl2pPr>
    <a:lvl3pPr marL="762000" indent="-190500" algn="l" rtl="0" eaLnBrk="0" fontAlgn="base" hangingPunct="0">
      <a:spcBef>
        <a:spcPct val="30000"/>
      </a:spcBef>
      <a:spcAft>
        <a:spcPct val="0"/>
      </a:spcAft>
      <a:defRPr sz="1000" kern="1200">
        <a:solidFill>
          <a:schemeClr val="tx1"/>
        </a:solidFill>
        <a:latin typeface="Arial" charset="0"/>
        <a:ea typeface="+mn-ea"/>
        <a:cs typeface="+mn-cs"/>
      </a:defRPr>
    </a:lvl3pPr>
    <a:lvl4pPr marL="1143000" indent="-190500" algn="l" rtl="0" eaLnBrk="0" fontAlgn="base" hangingPunct="0">
      <a:spcBef>
        <a:spcPct val="30000"/>
      </a:spcBef>
      <a:spcAft>
        <a:spcPct val="0"/>
      </a:spcAft>
      <a:defRPr sz="1000" kern="1200">
        <a:solidFill>
          <a:schemeClr val="tx1"/>
        </a:solidFill>
        <a:latin typeface="Arial" charset="0"/>
        <a:ea typeface="+mn-ea"/>
        <a:cs typeface="+mn-cs"/>
      </a:defRPr>
    </a:lvl4pPr>
    <a:lvl5pPr marL="1524000" indent="-190500" algn="l" rtl="0" eaLnBrk="0" fontAlgn="base" hangingPunct="0">
      <a:spcBef>
        <a:spcPct val="30000"/>
      </a:spcBef>
      <a:spcAft>
        <a:spcPct val="0"/>
      </a:spcAft>
      <a:defRPr sz="10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1B80EA30-2F41-4D50-BCC2-39261B9B3918}" type="slidenum">
              <a:rPr lang="en-AU" smtClean="0"/>
              <a:pPr/>
              <a:t>1</a:t>
            </a:fld>
            <a:endParaRPr lang="en-AU" dirty="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AU" dirty="0">
                <a:latin typeface="Arial" pitchFamily="34" charset="0"/>
              </a:rPr>
              <a:t>This module is intended to aid clinicians in the long-term management of patients with glaucoma. The strategies outlined in this module are not intended as a guide for care immediately following a surgical or laser procedure; this is covered in more detail in previous modules.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NZ" dirty="0">
                <a:latin typeface="Arial" pitchFamily="34" charset="0"/>
              </a:rPr>
              <a:t>The adverse effects of treatment should be actively identified using both general and specific questioning.</a:t>
            </a:r>
          </a:p>
          <a:p>
            <a:pPr eaLnBrk="1" hangingPunct="1"/>
            <a:endParaRPr lang="en-NZ" dirty="0">
              <a:latin typeface="Arial" pitchFamily="34" charset="0"/>
            </a:endParaRPr>
          </a:p>
          <a:p>
            <a:pPr eaLnBrk="1" hangingPunct="1"/>
            <a:r>
              <a:rPr lang="en-US" b="1" dirty="0">
                <a:latin typeface="Arial" pitchFamily="34" charset="0"/>
              </a:rPr>
              <a:t>Reference</a:t>
            </a:r>
            <a:endParaRPr lang="en-NZ" dirty="0">
              <a:solidFill>
                <a:srgbClr val="FF0000"/>
              </a:solidFill>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a:p>
            <a:endParaRPr lang="en-NZ" dirty="0"/>
          </a:p>
        </p:txBody>
      </p:sp>
      <p:sp>
        <p:nvSpPr>
          <p:cNvPr id="4" name="Slide Number Placeholder 3"/>
          <p:cNvSpPr>
            <a:spLocks noGrp="1"/>
          </p:cNvSpPr>
          <p:nvPr>
            <p:ph type="sldNum" sz="quarter" idx="10"/>
          </p:nvPr>
        </p:nvSpPr>
        <p:spPr/>
        <p:txBody>
          <a:bodyPr/>
          <a:lstStyle/>
          <a:p>
            <a:pPr>
              <a:defRPr/>
            </a:pPr>
            <a:fld id="{BED9C0C1-9E11-4949-8A70-BC47CF44E4DE}" type="slidenum">
              <a:rPr lang="en-AU" smtClean="0"/>
              <a:pPr>
                <a:defRPr/>
              </a:pPr>
              <a:t>10</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pPr eaLnBrk="1" hangingPunct="1"/>
            <a:endParaRPr lang="en-AU" sz="900" dirty="0">
              <a:latin typeface="Arial" pitchFamily="34" charset="0"/>
            </a:endParaRPr>
          </a:p>
        </p:txBody>
      </p:sp>
      <p:sp>
        <p:nvSpPr>
          <p:cNvPr id="176132" name="Slide Number Placeholder 3"/>
          <p:cNvSpPr>
            <a:spLocks noGrp="1"/>
          </p:cNvSpPr>
          <p:nvPr>
            <p:ph type="sldNum" sz="quarter" idx="5"/>
          </p:nvPr>
        </p:nvSpPr>
        <p:spPr>
          <a:noFill/>
        </p:spPr>
        <p:txBody>
          <a:bodyPr/>
          <a:lstStyle/>
          <a:p>
            <a:fld id="{23490BC7-7F26-4048-9598-B66DC01EF5BE}" type="slidenum">
              <a:rPr lang="en-AU" smtClean="0"/>
              <a:pPr/>
              <a:t>11</a:t>
            </a:fld>
            <a:endParaRPr lang="en-A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r>
              <a:rPr lang="en-NZ" dirty="0">
                <a:latin typeface="Arial" pitchFamily="34" charset="0"/>
              </a:rPr>
              <a:t>The Glaucoma Quality of Life-15 (</a:t>
            </a:r>
            <a:r>
              <a:rPr lang="en-NZ" dirty="0" err="1">
                <a:latin typeface="Arial" pitchFamily="34" charset="0"/>
              </a:rPr>
              <a:t>GQL</a:t>
            </a:r>
            <a:r>
              <a:rPr lang="en-NZ" dirty="0">
                <a:latin typeface="Arial" pitchFamily="34" charset="0"/>
              </a:rPr>
              <a:t>-15) questionnaire asks patients with glaucoma to rate their level of difficulty in performing a list of daily activities that showed the strongest relationship with visual field loss in </a:t>
            </a:r>
            <a:r>
              <a:rPr lang="en-NZ" dirty="0" err="1">
                <a:latin typeface="Arial" pitchFamily="34" charset="0"/>
              </a:rPr>
              <a:t>glaucoma.</a:t>
            </a:r>
            <a:r>
              <a:rPr lang="en-NZ" baseline="30000" dirty="0" err="1">
                <a:latin typeface="Arial" pitchFamily="34" charset="0"/>
              </a:rPr>
              <a:t>1</a:t>
            </a:r>
            <a:r>
              <a:rPr lang="en-NZ" dirty="0">
                <a:latin typeface="Arial" pitchFamily="34" charset="0"/>
              </a:rPr>
              <a:t> In a validation study, the </a:t>
            </a:r>
            <a:r>
              <a:rPr lang="en-NZ" dirty="0" err="1">
                <a:latin typeface="Arial" pitchFamily="34" charset="0"/>
              </a:rPr>
              <a:t>GQL</a:t>
            </a:r>
            <a:r>
              <a:rPr lang="en-NZ" dirty="0">
                <a:latin typeface="Arial" pitchFamily="34" charset="0"/>
              </a:rPr>
              <a:t>-15 was found to discriminate between quality of life in patients with glaucoma and healthy controls. The </a:t>
            </a:r>
            <a:r>
              <a:rPr lang="en-NZ" dirty="0" err="1">
                <a:latin typeface="Arial" pitchFamily="34" charset="0"/>
              </a:rPr>
              <a:t>GQL</a:t>
            </a:r>
            <a:r>
              <a:rPr lang="en-NZ" dirty="0">
                <a:latin typeface="Arial" pitchFamily="34" charset="0"/>
              </a:rPr>
              <a:t>-15 score correlated with objective measures of visual function such as visual acuity, disease severity and visual field </a:t>
            </a:r>
            <a:r>
              <a:rPr lang="en-NZ" dirty="0" err="1">
                <a:latin typeface="Arial" pitchFamily="34" charset="0"/>
              </a:rPr>
              <a:t>measurements.</a:t>
            </a:r>
            <a:r>
              <a:rPr lang="en-NZ" baseline="30000" dirty="0" err="1">
                <a:latin typeface="Arial" pitchFamily="34" charset="0"/>
              </a:rPr>
              <a:t>2</a:t>
            </a:r>
            <a:endParaRPr lang="en-NZ" baseline="30000" dirty="0">
              <a:latin typeface="Arial" pitchFamily="34" charset="0"/>
            </a:endParaRPr>
          </a:p>
          <a:p>
            <a:endParaRPr lang="en-NZ" dirty="0">
              <a:latin typeface="Arial" pitchFamily="34" charset="0"/>
            </a:endParaRPr>
          </a:p>
          <a:p>
            <a:pPr eaLnBrk="1" hangingPunct="1"/>
            <a:r>
              <a:rPr lang="en-US" b="1" dirty="0">
                <a:latin typeface="Arial" pitchFamily="34" charset="0"/>
              </a:rPr>
              <a:t>References</a:t>
            </a:r>
            <a:endParaRPr lang="en-US" dirty="0">
              <a:latin typeface="Arial" pitchFamily="34" charset="0"/>
            </a:endParaRPr>
          </a:p>
          <a:p>
            <a:pPr eaLnBrk="1" hangingPunct="1"/>
            <a:r>
              <a:rPr lang="en-NZ" sz="900" dirty="0">
                <a:latin typeface="Arial" pitchFamily="34" charset="0"/>
              </a:rPr>
              <a:t>1. Nelson P, </a:t>
            </a:r>
            <a:r>
              <a:rPr lang="en-NZ" sz="900" dirty="0" err="1">
                <a:latin typeface="Arial" pitchFamily="34" charset="0"/>
              </a:rPr>
              <a:t>Aspinall</a:t>
            </a:r>
            <a:r>
              <a:rPr lang="en-NZ" sz="900" dirty="0">
                <a:latin typeface="Arial" pitchFamily="34" charset="0"/>
              </a:rPr>
              <a:t> P, </a:t>
            </a:r>
            <a:r>
              <a:rPr lang="en-NZ" sz="900" dirty="0" err="1">
                <a:latin typeface="Arial" pitchFamily="34" charset="0"/>
              </a:rPr>
              <a:t>Papasouliotis</a:t>
            </a:r>
            <a:r>
              <a:rPr lang="en-NZ" sz="900" dirty="0">
                <a:latin typeface="Arial" pitchFamily="34" charset="0"/>
              </a:rPr>
              <a:t> O, </a:t>
            </a:r>
            <a:r>
              <a:rPr lang="en-NZ" sz="900" dirty="0" err="1">
                <a:latin typeface="Arial" pitchFamily="34" charset="0"/>
              </a:rPr>
              <a:t>Worton</a:t>
            </a:r>
            <a:r>
              <a:rPr lang="en-NZ" sz="900" dirty="0">
                <a:latin typeface="Arial" pitchFamily="34" charset="0"/>
              </a:rPr>
              <a:t> B, O'Brien C. Quality of life in glaucoma and its relationship with visual function. </a:t>
            </a:r>
            <a:r>
              <a:rPr lang="en-NZ" sz="900" i="1" dirty="0">
                <a:latin typeface="Arial" pitchFamily="34" charset="0"/>
              </a:rPr>
              <a:t>J Glaucoma</a:t>
            </a:r>
            <a:r>
              <a:rPr lang="en-NZ" sz="900" dirty="0">
                <a:latin typeface="Arial" pitchFamily="34" charset="0"/>
              </a:rPr>
              <a:t> 2003; 12: 139–50.</a:t>
            </a:r>
          </a:p>
          <a:p>
            <a:pPr eaLnBrk="1" hangingPunct="1"/>
            <a:r>
              <a:rPr lang="en-NZ" sz="900" dirty="0">
                <a:latin typeface="Arial" pitchFamily="34" charset="0"/>
              </a:rPr>
              <a:t>2. Goldberg I, Clement CI, Chiang TH </a:t>
            </a:r>
            <a:r>
              <a:rPr lang="en-NZ" sz="900" i="1" dirty="0">
                <a:latin typeface="Arial" pitchFamily="34" charset="0"/>
              </a:rPr>
              <a:t>et al</a:t>
            </a:r>
            <a:r>
              <a:rPr lang="en-NZ" sz="900" dirty="0">
                <a:latin typeface="Arial" pitchFamily="34" charset="0"/>
              </a:rPr>
              <a:t>. Assessing quality of life in patients with glaucoma using the Glaucoma Quality of Life-15 (</a:t>
            </a:r>
            <a:r>
              <a:rPr lang="en-NZ" sz="900" dirty="0" err="1">
                <a:latin typeface="Arial" pitchFamily="34" charset="0"/>
              </a:rPr>
              <a:t>GQL</a:t>
            </a:r>
            <a:r>
              <a:rPr lang="en-NZ" sz="900" dirty="0">
                <a:latin typeface="Arial" pitchFamily="34" charset="0"/>
              </a:rPr>
              <a:t>-15) questionnaire. </a:t>
            </a:r>
            <a:r>
              <a:rPr lang="en-NZ" sz="900" i="1" dirty="0">
                <a:latin typeface="Arial" pitchFamily="34" charset="0"/>
              </a:rPr>
              <a:t>J Glaucoma</a:t>
            </a:r>
            <a:r>
              <a:rPr lang="en-NZ" sz="900" dirty="0">
                <a:latin typeface="Arial" pitchFamily="34" charset="0"/>
              </a:rPr>
              <a:t> 2009; 18: 6–12.</a:t>
            </a:r>
          </a:p>
          <a:p>
            <a:pPr eaLnBrk="1" hangingPunct="1"/>
            <a:endParaRPr lang="en-NZ" dirty="0">
              <a:latin typeface="Arial" pitchFamily="34" charset="0"/>
            </a:endParaRPr>
          </a:p>
          <a:p>
            <a:endParaRPr lang="en-NZ" dirty="0">
              <a:latin typeface="Arial" pitchFamily="34" charset="0"/>
            </a:endParaRPr>
          </a:p>
          <a:p>
            <a:endParaRPr lang="en-NZ" dirty="0">
              <a:latin typeface="Arial" pitchFamily="34" charset="0"/>
            </a:endParaRPr>
          </a:p>
        </p:txBody>
      </p:sp>
      <p:sp>
        <p:nvSpPr>
          <p:cNvPr id="177156" name="Slide Number Placeholder 3"/>
          <p:cNvSpPr>
            <a:spLocks noGrp="1"/>
          </p:cNvSpPr>
          <p:nvPr>
            <p:ph type="sldNum" sz="quarter" idx="5"/>
          </p:nvPr>
        </p:nvSpPr>
        <p:spPr>
          <a:noFill/>
        </p:spPr>
        <p:txBody>
          <a:bodyPr/>
          <a:lstStyle/>
          <a:p>
            <a:fld id="{39FAE8F0-167F-4485-AD5F-C0A56A8652BC}" type="slidenum">
              <a:rPr lang="en-AU" smtClean="0"/>
              <a:pPr/>
              <a:t>12</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5D532ECE-3FDB-4FAD-9CA5-832290B0802F}" type="slidenum">
              <a:rPr lang="en-AU" smtClean="0"/>
              <a:pPr/>
              <a:t>13</a:t>
            </a:fld>
            <a:endParaRPr lang="en-AU"/>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r>
              <a:rPr lang="en-AU" dirty="0">
                <a:latin typeface="Arial" pitchFamily="34" charset="0"/>
              </a:rPr>
              <a:t>As IOP is currently the only major modifiable risk factor for glaucoma, assessment</a:t>
            </a:r>
            <a:r>
              <a:rPr lang="en-AU" baseline="0" dirty="0">
                <a:latin typeface="Arial" pitchFamily="34" charset="0"/>
              </a:rPr>
              <a:t> </a:t>
            </a:r>
            <a:r>
              <a:rPr lang="en-AU" dirty="0">
                <a:latin typeface="Arial" pitchFamily="34" charset="0"/>
              </a:rPr>
              <a:t>at every visit is vital. </a:t>
            </a:r>
          </a:p>
          <a:p>
            <a:pPr eaLnBrk="1" hangingPunct="1"/>
            <a:r>
              <a:rPr lang="en-AU" dirty="0">
                <a:latin typeface="Arial" pitchFamily="34" charset="0"/>
              </a:rPr>
              <a:t>For information</a:t>
            </a:r>
            <a:r>
              <a:rPr lang="en-AU" baseline="0" dirty="0">
                <a:latin typeface="Arial" pitchFamily="34" charset="0"/>
              </a:rPr>
              <a:t> on setting IOP targets, see Module 5: </a:t>
            </a:r>
            <a:r>
              <a:rPr lang="en-AU" i="1" baseline="0" dirty="0">
                <a:latin typeface="Arial" pitchFamily="34" charset="0"/>
              </a:rPr>
              <a:t>IOP targets</a:t>
            </a:r>
            <a:r>
              <a:rPr lang="en-AU" baseline="0" dirty="0">
                <a:latin typeface="Arial" pitchFamily="34" charset="0"/>
              </a:rPr>
              <a:t> (part 1).</a:t>
            </a:r>
            <a:endParaRPr lang="en-AU" dirty="0">
              <a:latin typeface="Arial" pitchFamily="34" charset="0"/>
            </a:endParaRP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BD4141B4-02D8-4E2F-BBD1-7B650E78E2F1}" type="slidenum">
              <a:rPr lang="en-AU" smtClean="0"/>
              <a:pPr/>
              <a:t>14</a:t>
            </a:fld>
            <a:endParaRPr lang="en-AU"/>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NZ" dirty="0">
                <a:latin typeface="Arial" pitchFamily="34" charset="0"/>
              </a:rPr>
              <a:t>LASIK/corneal</a:t>
            </a:r>
            <a:r>
              <a:rPr lang="en-NZ" baseline="0" dirty="0">
                <a:latin typeface="Arial" pitchFamily="34" charset="0"/>
              </a:rPr>
              <a:t> refractive surgery may cause unexpected changes in measured IOP that do not reflect actual IOP. Resolving pathology, such as regression of pigment dispersion, may also cause a reduction in IOP.</a:t>
            </a:r>
            <a:endParaRPr lang="en-NZ" dirty="0">
              <a:latin typeface="Arial" pitchFamily="34" charset="0"/>
            </a:endParaRPr>
          </a:p>
          <a:p>
            <a:pPr eaLnBrk="1" hangingPunct="1"/>
            <a:endParaRPr lang="en-NZ" dirty="0">
              <a:latin typeface="Arial" pitchFamily="34" charset="0"/>
            </a:endParaRPr>
          </a:p>
          <a:p>
            <a:pPr eaLnBrk="1" hangingPunct="1"/>
            <a:r>
              <a:rPr lang="en-US" b="1" dirty="0">
                <a:latin typeface="Arial" pitchFamily="34" charset="0"/>
              </a:rPr>
              <a:t>Reference</a:t>
            </a:r>
            <a:endParaRPr lang="en-NZ" dirty="0">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3B5BD893-22D4-41A7-8B92-132FA8FA4B14}" type="slidenum">
              <a:rPr lang="en-AU" smtClean="0"/>
              <a:pPr/>
              <a:t>15</a:t>
            </a:fld>
            <a:endParaRPr lang="en-AU"/>
          </a:p>
        </p:txBody>
      </p:sp>
      <p:sp>
        <p:nvSpPr>
          <p:cNvPr id="114691" name="Rectangle 1026"/>
          <p:cNvSpPr>
            <a:spLocks noGrp="1" noRot="1" noChangeAspect="1" noChangeArrowheads="1" noTextEdit="1"/>
          </p:cNvSpPr>
          <p:nvPr>
            <p:ph type="sldImg"/>
          </p:nvPr>
        </p:nvSpPr>
        <p:spPr>
          <a:ln/>
        </p:spPr>
      </p:sp>
      <p:sp>
        <p:nvSpPr>
          <p:cNvPr id="114692" name="Rectangle 1027"/>
          <p:cNvSpPr>
            <a:spLocks noGrp="1" noChangeArrowheads="1"/>
          </p:cNvSpPr>
          <p:nvPr>
            <p:ph type="body" idx="1"/>
          </p:nvPr>
        </p:nvSpPr>
        <p:spPr>
          <a:noFill/>
          <a:ln/>
        </p:spPr>
        <p:txBody>
          <a:bodyPr/>
          <a:lstStyle/>
          <a:p>
            <a:pPr eaLnBrk="1" hangingPunct="1"/>
            <a:r>
              <a:rPr lang="en-NZ" sz="900" dirty="0">
                <a:latin typeface="Arial" pitchFamily="34" charset="0"/>
              </a:rPr>
              <a:t>Appositional angle closure</a:t>
            </a:r>
            <a:r>
              <a:rPr lang="en-NZ" sz="900" baseline="0" dirty="0">
                <a:latin typeface="Arial" pitchFamily="34" charset="0"/>
              </a:rPr>
              <a:t> and the presence of new or increased peripheral anterior synechiae (PAS) are associated with a high risk of vision loss. </a:t>
            </a:r>
            <a:r>
              <a:rPr lang="en-NZ" sz="900" dirty="0">
                <a:latin typeface="Arial" pitchFamily="34" charset="0"/>
              </a:rPr>
              <a:t>If available, gonioscopic</a:t>
            </a:r>
            <a:r>
              <a:rPr lang="en-NZ" sz="900" baseline="0" dirty="0">
                <a:latin typeface="Arial" pitchFamily="34" charset="0"/>
              </a:rPr>
              <a:t> photography or anterior segment imaging enables a more objective comparison between visits.</a:t>
            </a:r>
            <a:endParaRPr lang="en-NZ" sz="900" dirty="0">
              <a:latin typeface="Arial" pitchFamily="34" charset="0"/>
            </a:endParaRPr>
          </a:p>
          <a:p>
            <a:pPr eaLnBrk="1" hangingPunct="1"/>
            <a:endParaRPr lang="en-NZ" sz="900" dirty="0">
              <a:latin typeface="Arial" pitchFamily="34" charset="0"/>
            </a:endParaRPr>
          </a:p>
          <a:p>
            <a:pPr eaLnBrk="1" hangingPunct="1"/>
            <a:r>
              <a:rPr lang="en-US" sz="900" b="1" dirty="0">
                <a:latin typeface="Arial" pitchFamily="34" charset="0"/>
              </a:rPr>
              <a:t>Reference</a:t>
            </a:r>
            <a:endParaRPr lang="en-NZ" sz="900" dirty="0">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a:p>
            <a:pPr eaLnBrk="1" hangingPunct="1"/>
            <a:endParaRPr lang="en-AU" sz="900"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35B7330-D2D9-469A-A053-0D774A90938C}" type="slidenum">
              <a:rPr lang="en-AU" smtClean="0"/>
              <a:pPr/>
              <a:t>16</a:t>
            </a:fld>
            <a:endParaRPr lang="en-AU"/>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r>
              <a:rPr lang="en-NZ" dirty="0">
                <a:latin typeface="Arial" pitchFamily="34" charset="0"/>
              </a:rPr>
              <a:t>Detection of optic nerve changes is substantially enhanced when baseline and serial optic disc images are </a:t>
            </a:r>
            <a:r>
              <a:rPr lang="en-NZ" dirty="0" err="1">
                <a:latin typeface="Arial" pitchFamily="34" charset="0"/>
              </a:rPr>
              <a:t>available.</a:t>
            </a:r>
            <a:r>
              <a:rPr lang="en-NZ" baseline="30000" dirty="0" err="1">
                <a:latin typeface="Arial" pitchFamily="34" charset="0"/>
              </a:rPr>
              <a:t>1</a:t>
            </a:r>
            <a:r>
              <a:rPr lang="en-NZ" dirty="0">
                <a:latin typeface="Arial" pitchFamily="34" charset="0"/>
              </a:rPr>
              <a:t> Indeed, optic disc photography</a:t>
            </a:r>
            <a:r>
              <a:rPr lang="en-NZ" baseline="0" dirty="0">
                <a:latin typeface="Arial" pitchFamily="34" charset="0"/>
              </a:rPr>
              <a:t> is probably the best method to detect progression at an early </a:t>
            </a:r>
            <a:r>
              <a:rPr lang="en-NZ" baseline="0" dirty="0" err="1">
                <a:latin typeface="Arial" pitchFamily="34" charset="0"/>
              </a:rPr>
              <a:t>stage.</a:t>
            </a:r>
            <a:r>
              <a:rPr lang="en-NZ" baseline="30000" dirty="0" err="1">
                <a:latin typeface="Arial" pitchFamily="34" charset="0"/>
              </a:rPr>
              <a:t>1</a:t>
            </a:r>
            <a:r>
              <a:rPr lang="en-NZ" baseline="0" dirty="0">
                <a:latin typeface="Arial" pitchFamily="34" charset="0"/>
              </a:rPr>
              <a:t> </a:t>
            </a:r>
            <a:r>
              <a:rPr lang="en-NZ" dirty="0">
                <a:latin typeface="Arial" pitchFamily="34" charset="0"/>
              </a:rPr>
              <a:t>If such photographs are not available, the pupil should be dilated to obtain an adequate view of the disc; if this cannot be done safely, prophylactic iridotomy or iridoplasty should be considered.</a:t>
            </a:r>
            <a:r>
              <a:rPr lang="en-NZ" baseline="30000" dirty="0">
                <a:latin typeface="Arial" pitchFamily="34" charset="0"/>
              </a:rPr>
              <a:t>1</a:t>
            </a:r>
            <a:r>
              <a:rPr lang="en-NZ" dirty="0">
                <a:latin typeface="Arial" pitchFamily="34" charset="0"/>
              </a:rPr>
              <a:t> Pharmacological mydriasis significantly improves the reproducibility of optic disc measurement compared to examination without </a:t>
            </a:r>
            <a:r>
              <a:rPr lang="en-NZ" dirty="0" err="1">
                <a:latin typeface="Arial" pitchFamily="34" charset="0"/>
              </a:rPr>
              <a:t>mydriasis.</a:t>
            </a:r>
            <a:r>
              <a:rPr lang="en-NZ" baseline="30000" dirty="0" err="1">
                <a:latin typeface="Arial" pitchFamily="34" charset="0"/>
              </a:rPr>
              <a:t>2</a:t>
            </a:r>
            <a:endParaRPr lang="en-NZ" baseline="30000" dirty="0">
              <a:latin typeface="Arial" pitchFamily="34" charset="0"/>
            </a:endParaRPr>
          </a:p>
          <a:p>
            <a:pPr eaLnBrk="1" hangingPunct="1"/>
            <a:endParaRPr lang="en-NZ" dirty="0">
              <a:latin typeface="Arial" pitchFamily="34" charset="0"/>
            </a:endParaRPr>
          </a:p>
          <a:p>
            <a:pPr eaLnBrk="1" hangingPunct="1"/>
            <a:r>
              <a:rPr lang="en-US" b="1" dirty="0">
                <a:latin typeface="Arial" pitchFamily="34" charset="0"/>
              </a:rPr>
              <a:t>References</a:t>
            </a:r>
            <a:endParaRPr lang="en-NZ" dirty="0">
              <a:latin typeface="Arial" pitchFamily="34" charset="0"/>
            </a:endParaRPr>
          </a:p>
          <a:p>
            <a:pPr eaLnBrk="1" hangingPunct="1"/>
            <a:r>
              <a:rPr lang="en-NZ" sz="900" dirty="0">
                <a:latin typeface="Arial" pitchFamily="34" charset="0"/>
                <a:cs typeface="Times New Roman" pitchFamily="18" charset="0"/>
              </a:rPr>
              <a:t>1. </a:t>
            </a:r>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cs typeface="Times New Roman" pitchFamily="18" charset="0"/>
              </a:rPr>
              <a:t> </a:t>
            </a:r>
            <a:endParaRPr lang="en-NZ" sz="900" dirty="0">
              <a:latin typeface="Arial" pitchFamily="34" charset="0"/>
              <a:cs typeface="Times New Roman" pitchFamily="18" charset="0"/>
            </a:endParaRPr>
          </a:p>
          <a:p>
            <a:pPr eaLnBrk="1" hangingPunct="1"/>
            <a:r>
              <a:rPr lang="en-NZ" sz="900" dirty="0">
                <a:latin typeface="Arial" pitchFamily="34" charset="0"/>
                <a:cs typeface="Times New Roman" pitchFamily="18" charset="0"/>
              </a:rPr>
              <a:t>2. </a:t>
            </a:r>
            <a:r>
              <a:rPr lang="en-NZ" sz="900" dirty="0" err="1">
                <a:latin typeface="Arial" pitchFamily="34" charset="0"/>
                <a:cs typeface="Times New Roman" pitchFamily="18" charset="0"/>
              </a:rPr>
              <a:t>Kirwan</a:t>
            </a:r>
            <a:r>
              <a:rPr lang="en-NZ" sz="900" dirty="0">
                <a:latin typeface="Arial" pitchFamily="34" charset="0"/>
                <a:cs typeface="Times New Roman" pitchFamily="18" charset="0"/>
              </a:rPr>
              <a:t> </a:t>
            </a:r>
            <a:r>
              <a:rPr lang="en-NZ" sz="900" dirty="0" err="1">
                <a:latin typeface="Arial" pitchFamily="34" charset="0"/>
                <a:cs typeface="Times New Roman" pitchFamily="18" charset="0"/>
              </a:rPr>
              <a:t>JF</a:t>
            </a:r>
            <a:r>
              <a:rPr lang="en-NZ" sz="900" dirty="0">
                <a:latin typeface="Arial" pitchFamily="34" charset="0"/>
                <a:cs typeface="Times New Roman" pitchFamily="18" charset="0"/>
              </a:rPr>
              <a:t>, </a:t>
            </a:r>
            <a:r>
              <a:rPr lang="en-NZ" sz="900" dirty="0" err="1">
                <a:latin typeface="Arial" pitchFamily="34" charset="0"/>
                <a:cs typeface="Times New Roman" pitchFamily="18" charset="0"/>
              </a:rPr>
              <a:t>Gouws</a:t>
            </a:r>
            <a:r>
              <a:rPr lang="en-NZ" sz="900" dirty="0">
                <a:latin typeface="Arial" pitchFamily="34" charset="0"/>
                <a:cs typeface="Times New Roman" pitchFamily="18" charset="0"/>
              </a:rPr>
              <a:t> P, </a:t>
            </a:r>
            <a:r>
              <a:rPr lang="en-NZ" sz="900" dirty="0" err="1">
                <a:latin typeface="Arial" pitchFamily="34" charset="0"/>
                <a:cs typeface="Times New Roman" pitchFamily="18" charset="0"/>
              </a:rPr>
              <a:t>Linnell</a:t>
            </a:r>
            <a:r>
              <a:rPr lang="en-NZ" sz="900" dirty="0">
                <a:latin typeface="Arial" pitchFamily="34" charset="0"/>
                <a:cs typeface="Times New Roman" pitchFamily="18" charset="0"/>
              </a:rPr>
              <a:t> AE, </a:t>
            </a:r>
            <a:r>
              <a:rPr lang="en-NZ" sz="900" dirty="0" err="1">
                <a:latin typeface="Arial" pitchFamily="34" charset="0"/>
                <a:cs typeface="Times New Roman" pitchFamily="18" charset="0"/>
              </a:rPr>
              <a:t>Crowston</a:t>
            </a:r>
            <a:r>
              <a:rPr lang="en-NZ" sz="900" dirty="0">
                <a:latin typeface="Arial" pitchFamily="34" charset="0"/>
                <a:cs typeface="Times New Roman" pitchFamily="18" charset="0"/>
              </a:rPr>
              <a:t> J, </a:t>
            </a:r>
            <a:r>
              <a:rPr lang="en-NZ" sz="900" dirty="0" err="1">
                <a:latin typeface="Arial" pitchFamily="34" charset="0"/>
                <a:cs typeface="Times New Roman" pitchFamily="18" charset="0"/>
              </a:rPr>
              <a:t>Bunce</a:t>
            </a:r>
            <a:r>
              <a:rPr lang="en-NZ" sz="900" dirty="0">
                <a:latin typeface="Arial" pitchFamily="34" charset="0"/>
                <a:cs typeface="Times New Roman" pitchFamily="18" charset="0"/>
              </a:rPr>
              <a:t> C. Pharmacological mydriasis and optic disc examination. </a:t>
            </a:r>
            <a:r>
              <a:rPr lang="en-NZ" sz="900" i="1" dirty="0">
                <a:latin typeface="Arial" pitchFamily="34" charset="0"/>
                <a:cs typeface="Times New Roman" pitchFamily="18" charset="0"/>
              </a:rPr>
              <a:t>Br J </a:t>
            </a:r>
            <a:r>
              <a:rPr lang="en-NZ" sz="900" i="1" dirty="0" err="1">
                <a:latin typeface="Arial" pitchFamily="34" charset="0"/>
                <a:cs typeface="Times New Roman" pitchFamily="18" charset="0"/>
              </a:rPr>
              <a:t>Ophthalmol</a:t>
            </a:r>
            <a:r>
              <a:rPr lang="en-NZ" sz="900" dirty="0">
                <a:latin typeface="Arial" pitchFamily="34" charset="0"/>
                <a:cs typeface="Times New Roman" pitchFamily="18" charset="0"/>
              </a:rPr>
              <a:t> 2000; 84: 894–8.</a:t>
            </a:r>
            <a:r>
              <a:rPr lang="en-AU" sz="900" dirty="0">
                <a:latin typeface="Arial" pitchFamily="34" charset="0"/>
              </a:rP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20EA37D-9F03-4F34-911D-311A13A52FA1}" type="slidenum">
              <a:rPr lang="en-AU" smtClean="0"/>
              <a:pPr/>
              <a:t>17</a:t>
            </a:fld>
            <a:endParaRPr lang="en-AU"/>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NZ" sz="900" dirty="0">
              <a:latin typeface="Arial" pitchFamily="34"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15FD91EB-4E17-44C3-B7F2-B64558533AC8}" type="slidenum">
              <a:rPr lang="en-AU" smtClean="0"/>
              <a:pPr/>
              <a:t>18</a:t>
            </a:fld>
            <a:endParaRPr lang="en-AU"/>
          </a:p>
        </p:txBody>
      </p:sp>
      <p:sp>
        <p:nvSpPr>
          <p:cNvPr id="118787" name="Rectangle 2"/>
          <p:cNvSpPr>
            <a:spLocks noGrp="1" noRot="1" noChangeAspect="1" noChangeArrowheads="1" noTextEdit="1"/>
          </p:cNvSpPr>
          <p:nvPr>
            <p:ph type="sldImg"/>
          </p:nvPr>
        </p:nvSpPr>
        <p:spPr>
          <a:xfrm>
            <a:off x="917575" y="762000"/>
            <a:ext cx="4964113" cy="3722688"/>
          </a:xfrm>
          <a:ln/>
        </p:spPr>
      </p:sp>
      <p:sp>
        <p:nvSpPr>
          <p:cNvPr id="118788" name="Rectangle 3"/>
          <p:cNvSpPr>
            <a:spLocks noGrp="1" noChangeArrowheads="1"/>
          </p:cNvSpPr>
          <p:nvPr>
            <p:ph type="body" idx="1"/>
          </p:nvPr>
        </p:nvSpPr>
        <p:spPr>
          <a:xfrm>
            <a:off x="1033972" y="4732339"/>
            <a:ext cx="4652062" cy="4467225"/>
          </a:xfrm>
          <a:noFill/>
          <a:ln/>
        </p:spPr>
        <p:txBody>
          <a:bodyPr/>
          <a:lstStyle/>
          <a:p>
            <a:pPr eaLnBrk="1" hangingPunct="1"/>
            <a:r>
              <a:rPr lang="en-US" dirty="0">
                <a:latin typeface="Arial" pitchFamily="34" charset="0"/>
              </a:rPr>
              <a:t>Observing the rim width may provide an important indication of progression. In this eye, diffuse enlargement of the cup size is evident at a 10-year follow-up. </a:t>
            </a:r>
          </a:p>
          <a:p>
            <a:pPr eaLnBrk="1" hangingPunct="1"/>
            <a:r>
              <a:rPr lang="en-US" dirty="0">
                <a:latin typeface="Arial" pitchFamily="34" charset="0"/>
              </a:rPr>
              <a:t>For each enlargement of 0.1 in the cup</a:t>
            </a:r>
            <a:r>
              <a:rPr lang="en-US" dirty="0">
                <a:latin typeface="Arial" pitchFamily="34" charset="0"/>
                <a:cs typeface="Arial" pitchFamily="34" charset="0"/>
              </a:rPr>
              <a:t>–disc</a:t>
            </a:r>
            <a:r>
              <a:rPr lang="en-US" dirty="0">
                <a:latin typeface="Arial" pitchFamily="34" charset="0"/>
              </a:rPr>
              <a:t> ratio, or decrease of 0.1 in the neuroretinal rim</a:t>
            </a:r>
            <a:r>
              <a:rPr lang="en-US" dirty="0">
                <a:latin typeface="Arial" pitchFamily="34" charset="0"/>
                <a:cs typeface="Arial" pitchFamily="34" charset="0"/>
              </a:rPr>
              <a:t>–disc area ratio,</a:t>
            </a:r>
            <a:r>
              <a:rPr lang="en-US" dirty="0">
                <a:latin typeface="Arial" pitchFamily="34" charset="0"/>
              </a:rPr>
              <a:t> there is a loss of approximately 10% of the optic nerve </a:t>
            </a:r>
            <a:r>
              <a:rPr lang="en-US" dirty="0" err="1">
                <a:latin typeface="Arial" pitchFamily="34" charset="0"/>
              </a:rPr>
              <a:t>fibres</a:t>
            </a:r>
            <a:r>
              <a:rPr lang="en-US" dirty="0">
                <a:latin typeface="Arial" pitchFamily="34" charset="0"/>
              </a:rPr>
              <a:t>. This data was obtained from a study in </a:t>
            </a:r>
            <a:r>
              <a:rPr lang="en-US" dirty="0" err="1">
                <a:latin typeface="Arial" pitchFamily="34" charset="0"/>
              </a:rPr>
              <a:t>cynomolgus</a:t>
            </a:r>
            <a:r>
              <a:rPr lang="en-US" dirty="0">
                <a:latin typeface="Arial" pitchFamily="34" charset="0"/>
              </a:rPr>
              <a:t> monkeys with an initial cup</a:t>
            </a:r>
            <a:r>
              <a:rPr lang="en-US" dirty="0">
                <a:latin typeface="Arial" pitchFamily="34" charset="0"/>
                <a:cs typeface="Arial" pitchFamily="34" charset="0"/>
              </a:rPr>
              <a:t>–disc</a:t>
            </a:r>
            <a:r>
              <a:rPr lang="en-US" dirty="0">
                <a:latin typeface="Arial" pitchFamily="34" charset="0"/>
              </a:rPr>
              <a:t> ratio of 0.2</a:t>
            </a:r>
            <a:r>
              <a:rPr lang="en-US" dirty="0">
                <a:latin typeface="Arial" pitchFamily="34" charset="0"/>
                <a:cs typeface="Arial" pitchFamily="34" charset="0"/>
              </a:rPr>
              <a:t>–0.3 and an initial </a:t>
            </a:r>
            <a:r>
              <a:rPr lang="en-US" dirty="0">
                <a:latin typeface="Arial" pitchFamily="34" charset="0"/>
              </a:rPr>
              <a:t>neuroretinal rim</a:t>
            </a:r>
            <a:r>
              <a:rPr lang="en-US" dirty="0">
                <a:latin typeface="Arial" pitchFamily="34" charset="0"/>
                <a:cs typeface="Arial" pitchFamily="34" charset="0"/>
              </a:rPr>
              <a:t>–disc area ratio of 0.9.</a:t>
            </a:r>
            <a:endParaRPr lang="en-US" dirty="0">
              <a:latin typeface="Arial" pitchFamily="34" charset="0"/>
            </a:endParaRPr>
          </a:p>
          <a:p>
            <a:pPr eaLnBrk="1" hangingPunct="1"/>
            <a:endParaRPr lang="en-US" dirty="0">
              <a:latin typeface="Arial" pitchFamily="34" charset="0"/>
            </a:endParaRPr>
          </a:p>
          <a:p>
            <a:pPr eaLnBrk="1" hangingPunct="1"/>
            <a:r>
              <a:rPr lang="en-US" b="1" dirty="0">
                <a:latin typeface="Arial" pitchFamily="34" charset="0"/>
              </a:rPr>
              <a:t>Reference</a:t>
            </a:r>
          </a:p>
          <a:p>
            <a:pPr eaLnBrk="1" hangingPunct="1"/>
            <a:r>
              <a:rPr lang="en-US" sz="900" dirty="0" err="1">
                <a:latin typeface="Arial" pitchFamily="34" charset="0"/>
              </a:rPr>
              <a:t>Varma</a:t>
            </a:r>
            <a:r>
              <a:rPr lang="en-US" sz="900" dirty="0">
                <a:latin typeface="Arial" pitchFamily="34" charset="0"/>
              </a:rPr>
              <a:t> R, Quigley HA, Pease ME. Changes in optic disk characteristics and number of nerve fibers in experimental glaucoma. </a:t>
            </a:r>
            <a:r>
              <a:rPr lang="en-US" sz="900" i="1" dirty="0">
                <a:latin typeface="Arial" pitchFamily="34" charset="0"/>
              </a:rPr>
              <a:t>Am J </a:t>
            </a:r>
            <a:r>
              <a:rPr lang="en-US" sz="900" i="1" dirty="0" err="1">
                <a:latin typeface="Arial" pitchFamily="34" charset="0"/>
              </a:rPr>
              <a:t>Ophthalmol</a:t>
            </a:r>
            <a:r>
              <a:rPr lang="en-US" sz="900" dirty="0">
                <a:latin typeface="Arial" pitchFamily="34" charset="0"/>
              </a:rPr>
              <a:t> 1992; 114: 554–9.</a:t>
            </a:r>
            <a:endParaRPr lang="sv-SE" sz="900"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003E9129-8925-4922-871E-0DF0D03A4B90}" type="slidenum">
              <a:rPr lang="en-AU" smtClean="0"/>
              <a:pPr/>
              <a:t>19</a:t>
            </a:fld>
            <a:endParaRPr lang="en-AU"/>
          </a:p>
        </p:txBody>
      </p:sp>
      <p:sp>
        <p:nvSpPr>
          <p:cNvPr id="119811" name="Rectangle 2"/>
          <p:cNvSpPr>
            <a:spLocks noGrp="1" noRot="1" noChangeAspect="1" noChangeArrowheads="1" noTextEdit="1"/>
          </p:cNvSpPr>
          <p:nvPr>
            <p:ph type="sldImg"/>
          </p:nvPr>
        </p:nvSpPr>
        <p:spPr>
          <a:xfrm>
            <a:off x="917575" y="744538"/>
            <a:ext cx="4964113" cy="3722687"/>
          </a:xfrm>
          <a:ln/>
        </p:spPr>
      </p:sp>
      <p:sp>
        <p:nvSpPr>
          <p:cNvPr id="119812" name="Rectangle 3"/>
          <p:cNvSpPr>
            <a:spLocks noGrp="1" noChangeArrowheads="1"/>
          </p:cNvSpPr>
          <p:nvPr>
            <p:ph type="body" idx="1"/>
          </p:nvPr>
        </p:nvSpPr>
        <p:spPr>
          <a:xfrm>
            <a:off x="1033972" y="4714876"/>
            <a:ext cx="4652062" cy="4467225"/>
          </a:xfrm>
          <a:noFill/>
          <a:ln/>
        </p:spPr>
        <p:txBody>
          <a:bodyPr/>
          <a:lstStyle/>
          <a:p>
            <a:pPr eaLnBrk="1" hangingPunct="1"/>
            <a:r>
              <a:rPr lang="sv-SE" dirty="0">
                <a:latin typeface="Arial" pitchFamily="34" charset="0"/>
              </a:rPr>
              <a:t>The black arrow shows increased bending of the blood vessel and the white arrows show enlargement of the RNFL defect over 4 years.</a:t>
            </a:r>
          </a:p>
          <a:p>
            <a:pPr eaLnBrk="1" hangingPunct="1"/>
            <a:endParaRPr lang="sv-SE"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D2F7666-3F04-47BC-B8DF-F0D18001869E}" type="slidenum">
              <a:rPr lang="en-AU" smtClean="0"/>
              <a:pPr/>
              <a:t>2</a:t>
            </a:fld>
            <a:endParaRPr lang="en-AU" dirty="0"/>
          </a:p>
        </p:txBody>
      </p:sp>
      <p:sp>
        <p:nvSpPr>
          <p:cNvPr id="102403" name="Rectangle 2050"/>
          <p:cNvSpPr>
            <a:spLocks noGrp="1" noRot="1" noChangeAspect="1" noChangeArrowheads="1" noTextEdit="1"/>
          </p:cNvSpPr>
          <p:nvPr>
            <p:ph type="sldImg"/>
          </p:nvPr>
        </p:nvSpPr>
        <p:spPr>
          <a:xfrm>
            <a:off x="914400" y="762000"/>
            <a:ext cx="4962525" cy="3722688"/>
          </a:xfrm>
          <a:ln/>
        </p:spPr>
      </p:sp>
      <p:sp>
        <p:nvSpPr>
          <p:cNvPr id="102404" name="Rectangle 2051"/>
          <p:cNvSpPr>
            <a:spLocks noGrp="1" noChangeArrowheads="1"/>
          </p:cNvSpPr>
          <p:nvPr>
            <p:ph type="body" idx="1"/>
          </p:nvPr>
        </p:nvSpPr>
        <p:spPr>
          <a:noFill/>
          <a:ln/>
        </p:spPr>
        <p:txBody>
          <a:bodyPr/>
          <a:lstStyle/>
          <a:p>
            <a:pPr eaLnBrk="1" hangingPunct="1"/>
            <a:r>
              <a:rPr lang="en-AU" dirty="0">
                <a:latin typeface="Arial" pitchFamily="34" charset="0"/>
              </a:rPr>
              <a:t>Upon completion of this module, clinicians should have a good understanding of when and how to monitor</a:t>
            </a:r>
            <a:r>
              <a:rPr lang="en-AU" baseline="0" dirty="0">
                <a:latin typeface="Arial" pitchFamily="34" charset="0"/>
              </a:rPr>
              <a:t> for progression in glaucoma, and be able to assess the </a:t>
            </a:r>
            <a:r>
              <a:rPr lang="en-AU" dirty="0">
                <a:latin typeface="Arial" pitchFamily="34" charset="0"/>
              </a:rPr>
              <a:t>effects of both the disease and its treatment on a patient’s overall well-being.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84D34E5-88C7-4884-AD17-C911F18239A3}" type="slidenum">
              <a:rPr lang="en-AU" smtClean="0"/>
              <a:pPr/>
              <a:t>20</a:t>
            </a:fld>
            <a:endParaRPr lang="en-AU"/>
          </a:p>
        </p:txBody>
      </p:sp>
      <p:sp>
        <p:nvSpPr>
          <p:cNvPr id="120835" name="Rectangle 2"/>
          <p:cNvSpPr>
            <a:spLocks noGrp="1" noRot="1" noChangeAspect="1" noChangeArrowheads="1" noTextEdit="1"/>
          </p:cNvSpPr>
          <p:nvPr>
            <p:ph type="sldImg"/>
          </p:nvPr>
        </p:nvSpPr>
        <p:spPr>
          <a:xfrm>
            <a:off x="917575" y="744538"/>
            <a:ext cx="4964113" cy="3722687"/>
          </a:xfrm>
          <a:ln/>
        </p:spPr>
      </p:sp>
      <p:sp>
        <p:nvSpPr>
          <p:cNvPr id="120836" name="Rectangle 3"/>
          <p:cNvSpPr>
            <a:spLocks noGrp="1" noChangeArrowheads="1"/>
          </p:cNvSpPr>
          <p:nvPr>
            <p:ph type="body" idx="1"/>
          </p:nvPr>
        </p:nvSpPr>
        <p:spPr>
          <a:xfrm>
            <a:off x="1033972" y="4714876"/>
            <a:ext cx="4652062" cy="4467225"/>
          </a:xfrm>
          <a:noFill/>
          <a:ln/>
        </p:spPr>
        <p:txBody>
          <a:bodyPr/>
          <a:lstStyle/>
          <a:p>
            <a:pPr eaLnBrk="1" hangingPunct="1"/>
            <a:r>
              <a:rPr lang="sv-SE" dirty="0">
                <a:latin typeface="Arial" pitchFamily="34" charset="0"/>
              </a:rPr>
              <a:t>The initial photograph (A) shows GON in the right eye associated with thinning of the inferior neuroretinal rim. The follow-up photograph (B) shows progressive thinning of the neuroretinal rim as evidenced by baring of the lamina cribrosa, increased deflection of the circumlinear vessel and increased inferior cupping. Standard automated perimetry shows corresponding defects in the visual field.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0D399A64-9A3E-4306-8DDB-53EC72A3F6F1}" type="slidenum">
              <a:rPr lang="en-AU" smtClean="0"/>
              <a:pPr/>
              <a:t>21</a:t>
            </a:fld>
            <a:endParaRPr lang="en-AU"/>
          </a:p>
        </p:txBody>
      </p:sp>
      <p:sp>
        <p:nvSpPr>
          <p:cNvPr id="121859" name="Rectangle 2"/>
          <p:cNvSpPr>
            <a:spLocks noGrp="1" noRot="1" noChangeAspect="1" noChangeArrowheads="1" noTextEdit="1"/>
          </p:cNvSpPr>
          <p:nvPr>
            <p:ph type="sldImg"/>
          </p:nvPr>
        </p:nvSpPr>
        <p:spPr>
          <a:xfrm>
            <a:off x="917575" y="744538"/>
            <a:ext cx="4964113" cy="3722687"/>
          </a:xfrm>
          <a:ln/>
        </p:spPr>
      </p:sp>
      <p:sp>
        <p:nvSpPr>
          <p:cNvPr id="121860" name="Rectangle 3"/>
          <p:cNvSpPr>
            <a:spLocks noGrp="1" noChangeArrowheads="1"/>
          </p:cNvSpPr>
          <p:nvPr>
            <p:ph type="body" idx="1"/>
          </p:nvPr>
        </p:nvSpPr>
        <p:spPr>
          <a:xfrm>
            <a:off x="1033972" y="4714876"/>
            <a:ext cx="4652062" cy="4467225"/>
          </a:xfrm>
          <a:noFill/>
          <a:ln/>
        </p:spPr>
        <p:txBody>
          <a:bodyPr/>
          <a:lstStyle/>
          <a:p>
            <a:pPr eaLnBrk="1" hangingPunct="1"/>
            <a:r>
              <a:rPr lang="en-US" dirty="0">
                <a:latin typeface="Arial" pitchFamily="34" charset="0"/>
              </a:rPr>
              <a:t>In this slide, note the enlargement of the beta zone after 5 years. A fresh superior optic disc haemorrhage may also be seen in the later photograph. These signs definitely indicate glaucomatous progression.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3B396C10-3D3C-487F-8908-09861C8335F0}" type="slidenum">
              <a:rPr lang="en-AU" smtClean="0"/>
              <a:pPr/>
              <a:t>22</a:t>
            </a:fld>
            <a:endParaRPr lang="en-AU"/>
          </a:p>
        </p:txBody>
      </p:sp>
      <p:sp>
        <p:nvSpPr>
          <p:cNvPr id="122883" name="Rectangle 2"/>
          <p:cNvSpPr>
            <a:spLocks noGrp="1" noRot="1" noChangeAspect="1" noChangeArrowheads="1" noTextEdit="1"/>
          </p:cNvSpPr>
          <p:nvPr>
            <p:ph type="sldImg"/>
          </p:nvPr>
        </p:nvSpPr>
        <p:spPr>
          <a:xfrm>
            <a:off x="917575" y="744538"/>
            <a:ext cx="4964113" cy="3722687"/>
          </a:xfrm>
          <a:ln/>
        </p:spPr>
      </p:sp>
      <p:sp>
        <p:nvSpPr>
          <p:cNvPr id="122884" name="Rectangle 3"/>
          <p:cNvSpPr>
            <a:spLocks noGrp="1" noChangeArrowheads="1"/>
          </p:cNvSpPr>
          <p:nvPr>
            <p:ph type="body" idx="1"/>
          </p:nvPr>
        </p:nvSpPr>
        <p:spPr>
          <a:xfrm>
            <a:off x="1033972" y="4714876"/>
            <a:ext cx="4652062" cy="4467225"/>
          </a:xfrm>
          <a:noFill/>
          <a:ln/>
        </p:spPr>
        <p:txBody>
          <a:bodyPr/>
          <a:lstStyle/>
          <a:p>
            <a:pPr eaLnBrk="1" hangingPunct="1"/>
            <a:r>
              <a:rPr lang="en-US">
                <a:latin typeface="Arial" pitchFamily="34" charset="0"/>
              </a:rPr>
              <a:t>On follow-up after 5 months, this patient has developed localised RNFL loss associated with notching.</a:t>
            </a:r>
          </a:p>
          <a:p>
            <a:pPr eaLnBrk="1" hangingPunct="1"/>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BEC75A8E-2678-4E22-A380-6AEE6554E306}" type="slidenum">
              <a:rPr lang="en-AU" smtClean="0"/>
              <a:pPr/>
              <a:t>23</a:t>
            </a:fld>
            <a:endParaRPr lang="en-AU"/>
          </a:p>
        </p:txBody>
      </p:sp>
      <p:sp>
        <p:nvSpPr>
          <p:cNvPr id="123907" name="Rectangle 2"/>
          <p:cNvSpPr>
            <a:spLocks noGrp="1" noRot="1" noChangeAspect="1" noChangeArrowheads="1" noTextEdit="1"/>
          </p:cNvSpPr>
          <p:nvPr>
            <p:ph type="sldImg"/>
          </p:nvPr>
        </p:nvSpPr>
        <p:spPr>
          <a:xfrm>
            <a:off x="917575" y="744538"/>
            <a:ext cx="4964113" cy="3722687"/>
          </a:xfrm>
          <a:ln/>
        </p:spPr>
      </p:sp>
      <p:sp>
        <p:nvSpPr>
          <p:cNvPr id="123908" name="Rectangle 3"/>
          <p:cNvSpPr>
            <a:spLocks noGrp="1" noChangeArrowheads="1"/>
          </p:cNvSpPr>
          <p:nvPr>
            <p:ph type="body" idx="1"/>
          </p:nvPr>
        </p:nvSpPr>
        <p:spPr>
          <a:xfrm>
            <a:off x="1033972" y="4714876"/>
            <a:ext cx="4652062" cy="4467225"/>
          </a:xfrm>
          <a:noFill/>
          <a:ln/>
        </p:spPr>
        <p:txBody>
          <a:bodyPr/>
          <a:lstStyle/>
          <a:p>
            <a:pPr eaLnBrk="1" hangingPunct="1"/>
            <a:r>
              <a:rPr lang="en-US">
                <a:latin typeface="Arial" pitchFamily="34" charset="0"/>
              </a:rPr>
              <a:t>Here, nasal cupping and diffuse rim thinning has resulted in enlargement of the cup, easily appreciated nasally.</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204D12D-6E68-4DDB-A82E-16FD3DD3D34F}" type="slidenum">
              <a:rPr lang="en-AU" smtClean="0"/>
              <a:pPr/>
              <a:t>24</a:t>
            </a:fld>
            <a:endParaRPr lang="en-AU"/>
          </a:p>
        </p:txBody>
      </p:sp>
      <p:sp>
        <p:nvSpPr>
          <p:cNvPr id="125955" name="Rectangle 1026"/>
          <p:cNvSpPr>
            <a:spLocks noGrp="1" noRot="1" noChangeAspect="1" noChangeArrowheads="1" noTextEdit="1"/>
          </p:cNvSpPr>
          <p:nvPr>
            <p:ph type="sldImg"/>
          </p:nvPr>
        </p:nvSpPr>
        <p:spPr>
          <a:ln/>
        </p:spPr>
      </p:sp>
      <p:sp>
        <p:nvSpPr>
          <p:cNvPr id="125956" name="Rectangle 1027"/>
          <p:cNvSpPr>
            <a:spLocks noGrp="1" noChangeArrowheads="1"/>
          </p:cNvSpPr>
          <p:nvPr>
            <p:ph type="body" idx="1"/>
          </p:nvPr>
        </p:nvSpPr>
        <p:spPr>
          <a:xfrm>
            <a:off x="1132676" y="4714876"/>
            <a:ext cx="4582484" cy="4467225"/>
          </a:xfrm>
          <a:noFill/>
          <a:ln/>
        </p:spPr>
        <p:txBody>
          <a:bodyPr/>
          <a:lstStyle/>
          <a:p>
            <a:pPr marL="0" marR="0" indent="0" algn="l" defTabSz="914400" rtl="0" eaLnBrk="1" fontAlgn="base" latinLnBrk="0" hangingPunct="1">
              <a:lnSpc>
                <a:spcPct val="90000"/>
              </a:lnSpc>
              <a:spcBef>
                <a:spcPct val="30000"/>
              </a:spcBef>
              <a:spcAft>
                <a:spcPct val="0"/>
              </a:spcAft>
              <a:buClrTx/>
              <a:buSzTx/>
              <a:buFontTx/>
              <a:buNone/>
              <a:tabLst/>
              <a:defRPr/>
            </a:pPr>
            <a:r>
              <a:rPr lang="en-NZ" baseline="0" dirty="0">
                <a:latin typeface="Arial" pitchFamily="34" charset="0"/>
                <a:cs typeface="Arial" pitchFamily="34" charset="0"/>
              </a:rPr>
              <a:t>Progression is only one of many potential causes of visual field changes on perimetry. Performance generally improves over the first few attempts, and reliability may vary. Poor concentration may cause general depression, and false positive errors may indicate poor reliability. Cataracts and miosis also cause generalised depression. Other factors to be aware of include retinal disease (e.g. vein occlusion, macular degeneration, diabetic retinopathy), retinal laser treatment, changes in the perimetry strategy, and miscellaneous artefacts.</a:t>
            </a:r>
          </a:p>
          <a:p>
            <a:pPr marL="0" marR="0" indent="0" algn="l" defTabSz="914400" rtl="0" eaLnBrk="1" fontAlgn="base" latinLnBrk="0" hangingPunct="1">
              <a:lnSpc>
                <a:spcPct val="90000"/>
              </a:lnSpc>
              <a:spcBef>
                <a:spcPct val="30000"/>
              </a:spcBef>
              <a:spcAft>
                <a:spcPct val="0"/>
              </a:spcAft>
              <a:buClrTx/>
              <a:buSzTx/>
              <a:buFontTx/>
              <a:buNone/>
              <a:tabLst/>
              <a:defRPr/>
            </a:pPr>
            <a:endParaRPr lang="en-AU" dirty="0">
              <a:latin typeface="Arial" pitchFamily="34" charset="0"/>
              <a:cs typeface="Arial" pitchFamily="34" charset="0"/>
            </a:endParaRPr>
          </a:p>
          <a:p>
            <a:pPr eaLnBrk="1" hangingPunct="1">
              <a:lnSpc>
                <a:spcPct val="90000"/>
              </a:lnSpc>
            </a:pPr>
            <a:r>
              <a:rPr lang="en-US" b="1" dirty="0">
                <a:latin typeface="Arial" pitchFamily="34" charset="0"/>
              </a:rPr>
              <a:t>Reference</a:t>
            </a:r>
            <a:endParaRPr lang="en-AU" dirty="0">
              <a:latin typeface="Arial" pitchFamily="34" charset="0"/>
              <a:cs typeface="Arial" pitchFamily="34" charset="0"/>
            </a:endParaRPr>
          </a:p>
          <a:p>
            <a:pPr eaLnBrk="1" hangingPunct="1">
              <a:lnSpc>
                <a:spcPct val="90000"/>
              </a:lnSpc>
            </a:pPr>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cs typeface="Arial" pitchFamily="34" charset="0"/>
              </a:rP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A8EBEBA-AD13-46C4-B62B-ABC93B2CF3BD}" type="slidenum">
              <a:rPr lang="en-AU" smtClean="0"/>
              <a:pPr/>
              <a:t>25</a:t>
            </a:fld>
            <a:endParaRPr lang="en-AU"/>
          </a:p>
        </p:txBody>
      </p:sp>
      <p:sp>
        <p:nvSpPr>
          <p:cNvPr id="126979" name="Rectangle 1026"/>
          <p:cNvSpPr>
            <a:spLocks noGrp="1" noRot="1" noChangeAspect="1" noChangeArrowheads="1" noTextEdit="1"/>
          </p:cNvSpPr>
          <p:nvPr>
            <p:ph type="sldImg"/>
          </p:nvPr>
        </p:nvSpPr>
        <p:spPr>
          <a:ln/>
        </p:spPr>
      </p:sp>
      <p:sp>
        <p:nvSpPr>
          <p:cNvPr id="126980" name="Rectangle 1027"/>
          <p:cNvSpPr>
            <a:spLocks noGrp="1" noChangeArrowheads="1"/>
          </p:cNvSpPr>
          <p:nvPr>
            <p:ph type="body" idx="1"/>
          </p:nvPr>
        </p:nvSpPr>
        <p:spPr>
          <a:xfrm>
            <a:off x="1132676" y="4714876"/>
            <a:ext cx="4582484" cy="4467225"/>
          </a:xfrm>
          <a:noFill/>
          <a:ln/>
        </p:spPr>
        <p:txBody>
          <a:bodyPr/>
          <a:lstStyle/>
          <a:p>
            <a:pPr eaLnBrk="1" hangingPunct="1">
              <a:lnSpc>
                <a:spcPct val="90000"/>
              </a:lnSpc>
              <a:buFontTx/>
              <a:buNone/>
            </a:pPr>
            <a:r>
              <a:rPr lang="en-AU" dirty="0">
                <a:latin typeface="Arial" pitchFamily="34" charset="0"/>
                <a:cs typeface="Arial" pitchFamily="34" charset="0"/>
              </a:rPr>
              <a:t>Glaucomatous changes in the optic disc structure are closely correlated with consequent visual field loss. However, both the morphology of a ‘normal’ disc and a patient’s ability to perform visual field tests may vary considerably. </a:t>
            </a:r>
          </a:p>
          <a:p>
            <a:pPr eaLnBrk="1" hangingPunct="1">
              <a:lnSpc>
                <a:spcPct val="90000"/>
              </a:lnSpc>
              <a:buFontTx/>
              <a:buNone/>
            </a:pPr>
            <a:endParaRPr lang="en-AU" dirty="0">
              <a:latin typeface="Arial" pitchFamily="34" charset="0"/>
              <a:cs typeface="Arial" pitchFamily="34" charset="0"/>
            </a:endParaRPr>
          </a:p>
          <a:p>
            <a:pPr eaLnBrk="1" hangingPunct="1">
              <a:lnSpc>
                <a:spcPct val="90000"/>
              </a:lnSpc>
            </a:pPr>
            <a:r>
              <a:rPr lang="en-US" b="1" dirty="0">
                <a:latin typeface="Arial" pitchFamily="34" charset="0"/>
              </a:rPr>
              <a:t>Reference</a:t>
            </a:r>
            <a:endParaRPr lang="en-AU" dirty="0">
              <a:latin typeface="Arial" pitchFamily="34" charset="0"/>
              <a:cs typeface="Arial" pitchFamily="34" charset="0"/>
            </a:endParaRPr>
          </a:p>
          <a:p>
            <a:pPr eaLnBrk="1" hangingPunct="1">
              <a:lnSpc>
                <a:spcPct val="90000"/>
              </a:lnSpc>
            </a:pPr>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cs typeface="Arial" pitchFamily="34" charset="0"/>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239FB9A-51D5-4A17-B288-992C57270F65}" type="slidenum">
              <a:rPr lang="en-AU" smtClean="0"/>
              <a:pPr/>
              <a:t>26</a:t>
            </a:fld>
            <a:endParaRPr lang="en-AU"/>
          </a:p>
        </p:txBody>
      </p:sp>
      <p:sp>
        <p:nvSpPr>
          <p:cNvPr id="128003" name="Rectangle 1026"/>
          <p:cNvSpPr>
            <a:spLocks noGrp="1" noRot="1" noChangeAspect="1" noChangeArrowheads="1" noTextEdit="1"/>
          </p:cNvSpPr>
          <p:nvPr>
            <p:ph type="sldImg"/>
          </p:nvPr>
        </p:nvSpPr>
        <p:spPr>
          <a:ln/>
        </p:spPr>
      </p:sp>
      <p:sp>
        <p:nvSpPr>
          <p:cNvPr id="128004" name="Rectangle 1027"/>
          <p:cNvSpPr>
            <a:spLocks noGrp="1" noChangeArrowheads="1"/>
          </p:cNvSpPr>
          <p:nvPr>
            <p:ph type="body" idx="1"/>
          </p:nvPr>
        </p:nvSpPr>
        <p:spPr>
          <a:xfrm>
            <a:off x="1132676" y="4714876"/>
            <a:ext cx="4582484" cy="4467225"/>
          </a:xfrm>
          <a:noFill/>
          <a:ln/>
        </p:spPr>
        <p:txBody>
          <a:bodyPr/>
          <a:lstStyle/>
          <a:p>
            <a:pPr eaLnBrk="1" hangingPunct="1">
              <a:lnSpc>
                <a:spcPct val="90000"/>
              </a:lnSpc>
            </a:pPr>
            <a:r>
              <a:rPr lang="en-AU" dirty="0">
                <a:latin typeface="Arial" pitchFamily="34" charset="0"/>
                <a:cs typeface="Arial" pitchFamily="34" charset="0"/>
              </a:rPr>
              <a:t>Visual field changes should be regarded sceptically until the deviation exceeds the standard deviation of serial measurements.</a:t>
            </a:r>
            <a:endParaRPr lang="en-AU" baseline="30000" dirty="0">
              <a:latin typeface="Arial" pitchFamily="34" charset="0"/>
              <a:cs typeface="Arial" pitchFamily="34" charset="0"/>
            </a:endParaRPr>
          </a:p>
          <a:p>
            <a:pPr eaLnBrk="1" hangingPunct="1">
              <a:lnSpc>
                <a:spcPct val="90000"/>
              </a:lnSpc>
              <a:buFontTx/>
              <a:buChar char="•"/>
            </a:pPr>
            <a:endParaRPr lang="en-AU" dirty="0">
              <a:latin typeface="Arial" pitchFamily="34" charset="0"/>
              <a:cs typeface="Arial" pitchFamily="34" charset="0"/>
            </a:endParaRPr>
          </a:p>
          <a:p>
            <a:pPr eaLnBrk="1" hangingPunct="1">
              <a:lnSpc>
                <a:spcPct val="90000"/>
              </a:lnSpc>
            </a:pPr>
            <a:r>
              <a:rPr lang="en-US" b="1" dirty="0">
                <a:latin typeface="Arial" pitchFamily="34" charset="0"/>
              </a:rPr>
              <a:t>Reference</a:t>
            </a:r>
            <a:endParaRPr lang="en-AU" dirty="0">
              <a:latin typeface="Arial" pitchFamily="34" charset="0"/>
              <a:cs typeface="Arial" pitchFamily="34" charset="0"/>
            </a:endParaRPr>
          </a:p>
          <a:p>
            <a:pPr eaLnBrk="1" hangingPunct="1">
              <a:lnSpc>
                <a:spcPct val="90000"/>
              </a:lnSpc>
            </a:pPr>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cs typeface="Arial" pitchFamily="34" charset="0"/>
              </a:rPr>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0BD549BC-A62F-4176-9CB3-0B6105911115}" type="slidenum">
              <a:rPr lang="en-AU" smtClean="0"/>
              <a:pPr/>
              <a:t>27</a:t>
            </a:fld>
            <a:endParaRPr lang="en-AU"/>
          </a:p>
        </p:txBody>
      </p:sp>
      <p:sp>
        <p:nvSpPr>
          <p:cNvPr id="178179" name="Rectangle 1026"/>
          <p:cNvSpPr>
            <a:spLocks noGrp="1" noRot="1" noChangeAspect="1" noChangeArrowheads="1" noTextEdit="1"/>
          </p:cNvSpPr>
          <p:nvPr>
            <p:ph type="sldImg"/>
          </p:nvPr>
        </p:nvSpPr>
        <p:spPr>
          <a:ln/>
        </p:spPr>
      </p:sp>
      <p:sp>
        <p:nvSpPr>
          <p:cNvPr id="178180" name="Rectangle 1027"/>
          <p:cNvSpPr>
            <a:spLocks noGrp="1" noChangeArrowheads="1"/>
          </p:cNvSpPr>
          <p:nvPr>
            <p:ph type="body" idx="1"/>
          </p:nvPr>
        </p:nvSpPr>
        <p:spPr>
          <a:noFill/>
          <a:ln/>
        </p:spPr>
        <p:txBody>
          <a:bodyPr/>
          <a:lstStyle/>
          <a:p>
            <a:pPr eaLnBrk="1" hangingPunct="1"/>
            <a:r>
              <a:rPr lang="en-US" dirty="0">
                <a:latin typeface="Arial" pitchFamily="34" charset="0"/>
              </a:rPr>
              <a:t>The SEAGIG decision square for GON illustrates how various combinations of risk factor profiles and levels of disease stability or progression would influence the aggressiveness of medical, surgical or laser intervention.</a:t>
            </a:r>
            <a:endParaRPr lang="en-US" baseline="30000" dirty="0">
              <a:latin typeface="Arial" pitchFamily="34" charset="0"/>
            </a:endParaRPr>
          </a:p>
          <a:p>
            <a:pPr eaLnBrk="1" hangingPunct="1">
              <a:spcBef>
                <a:spcPct val="40000"/>
              </a:spcBef>
            </a:pPr>
            <a:r>
              <a:rPr lang="en-US" dirty="0">
                <a:latin typeface="Arial" pitchFamily="34" charset="0"/>
              </a:rPr>
              <a:t>A grade of ‘+++’ may be associated with a rapid, stepwise progression through medical to surgical management. A grade of ‘–’ indicates no addition to therapy.</a:t>
            </a:r>
          </a:p>
          <a:p>
            <a:pPr eaLnBrk="1" hangingPunct="1"/>
            <a:endParaRPr lang="en-US" dirty="0">
              <a:latin typeface="Arial" pitchFamily="34" charset="0"/>
            </a:endParaRPr>
          </a:p>
          <a:p>
            <a:pPr eaLnBrk="1" hangingPunct="1"/>
            <a:r>
              <a:rPr lang="en-US" b="1" dirty="0">
                <a:latin typeface="Arial" pitchFamily="34" charset="0"/>
              </a:rPr>
              <a:t>Reference</a:t>
            </a:r>
            <a:endParaRPr lang="en-US" dirty="0">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3F6B5CB7-35D4-48BC-B4AB-3A7334984062}" type="slidenum">
              <a:rPr lang="en-AU" smtClean="0"/>
              <a:pPr/>
              <a:t>28</a:t>
            </a:fld>
            <a:endParaRPr lang="en-AU"/>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AU" sz="900" dirty="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A0320C39-0027-40F0-BA49-ADDDFE9B080D}" type="slidenum">
              <a:rPr lang="en-AU" smtClean="0"/>
              <a:pPr/>
              <a:t>29</a:t>
            </a:fld>
            <a:endParaRPr lang="en-AU"/>
          </a:p>
        </p:txBody>
      </p:sp>
      <p:sp>
        <p:nvSpPr>
          <p:cNvPr id="180227" name="Rectangle 1026"/>
          <p:cNvSpPr>
            <a:spLocks noGrp="1" noRot="1" noChangeAspect="1" noChangeArrowheads="1" noTextEdit="1"/>
          </p:cNvSpPr>
          <p:nvPr>
            <p:ph type="sldImg"/>
          </p:nvPr>
        </p:nvSpPr>
        <p:spPr>
          <a:ln/>
        </p:spPr>
      </p:sp>
      <p:sp>
        <p:nvSpPr>
          <p:cNvPr id="180228" name="Rectangle 1027"/>
          <p:cNvSpPr>
            <a:spLocks noGrp="1" noChangeArrowheads="1"/>
          </p:cNvSpPr>
          <p:nvPr>
            <p:ph type="body" idx="1"/>
          </p:nvPr>
        </p:nvSpPr>
        <p:spPr>
          <a:noFill/>
          <a:ln/>
        </p:spPr>
        <p:txBody>
          <a:bodyPr/>
          <a:lstStyle/>
          <a:p>
            <a:pPr eaLnBrk="1" hangingPunct="1"/>
            <a:endParaRPr lang="en-AU" sz="900"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771519F-E49E-4AB2-9250-35E5D34E4B5E}" type="slidenum">
              <a:rPr lang="en-AU" smtClean="0"/>
              <a:pPr/>
              <a:t>3</a:t>
            </a:fld>
            <a:endParaRPr lang="en-AU" dirty="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en-AU" dirty="0">
                <a:latin typeface="Arial" pitchFamily="34" charset="0"/>
              </a:rPr>
              <a:t>The follow-up process starts with the management plan made at the initiation of therapy</a:t>
            </a:r>
            <a:r>
              <a:rPr lang="en-US" dirty="0">
                <a:latin typeface="Arial" pitchFamily="34" charset="0"/>
              </a:rPr>
              <a:t>.</a:t>
            </a:r>
            <a:endParaRPr lang="en-US" baseline="30000" dirty="0">
              <a:latin typeface="Arial" pitchFamily="34" charset="0"/>
            </a:endParaRPr>
          </a:p>
          <a:p>
            <a:pPr eaLnBrk="1" hangingPunct="1"/>
            <a:endParaRPr lang="en-US" dirty="0">
              <a:latin typeface="Arial" pitchFamily="34" charset="0"/>
            </a:endParaRPr>
          </a:p>
          <a:p>
            <a:pPr eaLnBrk="1" hangingPunct="1"/>
            <a:r>
              <a:rPr lang="en-US" b="1" dirty="0">
                <a:latin typeface="Arial" pitchFamily="34" charset="0"/>
              </a:rPr>
              <a:t>Reference </a:t>
            </a: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AU" sz="900" dirty="0">
                <a:latin typeface="Arial" pitchFamily="34" charset="0"/>
              </a:rPr>
              <a:t>.</a:t>
            </a:r>
          </a:p>
          <a:p>
            <a:pPr eaLnBrk="1" hangingPunct="1"/>
            <a:endParaRPr lang="en-AU"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defTabSz="190500" eaLnBrk="1" hangingPunct="1">
              <a:defRPr/>
            </a:pPr>
            <a:r>
              <a:rPr lang="en-US" dirty="0"/>
              <a:t>Determinants of the glaucoma life story include the state of damage, the rate of progression, and life expectancy.</a:t>
            </a:r>
            <a:r>
              <a:rPr lang="en-US" baseline="30000" dirty="0"/>
              <a:t> </a:t>
            </a:r>
            <a:r>
              <a:rPr lang="en-US" dirty="0"/>
              <a:t>The graph plots life expectancy against the extent of glaucomatous damage at diagnosis. The </a:t>
            </a:r>
            <a:r>
              <a:rPr lang="en-US" dirty="0" err="1"/>
              <a:t>colours</a:t>
            </a:r>
            <a:r>
              <a:rPr lang="en-US" dirty="0"/>
              <a:t> in the graph represent the risk of blindness from glaucoma; green represents low risk and red, high risk. The slope of the line is the rate of progression, which is determined by risk factors. The minimum slope is the rate of normal ageing of the nerve. Although the progression rate is the key factor in determining the success of treatment, it is very difficult to measure accurately or reliably. Generally, risk factors are used to estimate the likely rate of progression, in order to guide treatment decisions,</a:t>
            </a:r>
            <a:r>
              <a:rPr lang="en-US" baseline="0" dirty="0"/>
              <a:t> but</a:t>
            </a:r>
            <a:r>
              <a:rPr lang="en-US" dirty="0"/>
              <a:t> knowledge of risk factors remains incomplete.</a:t>
            </a:r>
            <a:endParaRPr lang="en-US" baseline="30000" dirty="0"/>
          </a:p>
          <a:p>
            <a:pPr defTabSz="190500" eaLnBrk="1" hangingPunct="1">
              <a:defRPr/>
            </a:pPr>
            <a:endParaRPr lang="en-US" dirty="0"/>
          </a:p>
          <a:p>
            <a:pPr defTabSz="190500" eaLnBrk="1" hangingPunct="1">
              <a:defRPr/>
            </a:pPr>
            <a:r>
              <a:rPr lang="en-US" dirty="0"/>
              <a:t>POAG: primary open-angle glaucoma</a:t>
            </a:r>
          </a:p>
          <a:p>
            <a:pPr defTabSz="190500" eaLnBrk="1" hangingPunct="1">
              <a:defRPr/>
            </a:pPr>
            <a:endParaRPr lang="en-US" dirty="0"/>
          </a:p>
          <a:p>
            <a:pPr defTabSz="190500" eaLnBrk="1" hangingPunct="1">
              <a:defRPr/>
            </a:pPr>
            <a:r>
              <a:rPr lang="en-US" b="1" dirty="0"/>
              <a:t>Reference</a:t>
            </a:r>
            <a:endParaRPr lang="en-US" dirty="0"/>
          </a:p>
          <a:p>
            <a:pPr defTabSz="190500" eaLnBrk="1" hangingPunct="1">
              <a:defRPr/>
            </a:pPr>
            <a:r>
              <a:rPr lang="en-NZ" sz="900" dirty="0"/>
              <a:t>South East Asia Glaucoma Interest Group. </a:t>
            </a:r>
            <a:r>
              <a:rPr lang="en-NZ" sz="900" i="1" dirty="0"/>
              <a:t>Asia Pacific Glaucoma Guidelines</a:t>
            </a:r>
            <a:r>
              <a:rPr lang="en-NZ" sz="900" dirty="0"/>
              <a:t>, 2</a:t>
            </a:r>
            <a:r>
              <a:rPr lang="en-NZ" sz="900" baseline="30000" dirty="0"/>
              <a:t>nd</a:t>
            </a:r>
            <a:r>
              <a:rPr lang="en-NZ" sz="900" dirty="0"/>
              <a:t> Edition. Sydney: SEAGIG, 2008. Available at: www.seagig.org/toc/APGGuidelinesNMview.pdf</a:t>
            </a:r>
            <a:r>
              <a:rPr lang="en-NZ" sz="900" dirty="0">
                <a:cs typeface="Times New Roman" pitchFamily="18" charset="0"/>
              </a:rPr>
              <a:t>.</a:t>
            </a:r>
            <a:r>
              <a:rPr lang="en-AU" sz="900" dirty="0"/>
              <a:t> </a:t>
            </a:r>
          </a:p>
        </p:txBody>
      </p:sp>
      <p:sp>
        <p:nvSpPr>
          <p:cNvPr id="181252" name="Slide Number Placeholder 3"/>
          <p:cNvSpPr>
            <a:spLocks noGrp="1"/>
          </p:cNvSpPr>
          <p:nvPr>
            <p:ph type="sldNum" sz="quarter" idx="5"/>
          </p:nvPr>
        </p:nvSpPr>
        <p:spPr>
          <a:noFill/>
        </p:spPr>
        <p:txBody>
          <a:bodyPr/>
          <a:lstStyle/>
          <a:p>
            <a:fld id="{945760B1-13CE-465F-8C7F-DDCD7ED4827D}" type="slidenum">
              <a:rPr lang="en-AU" smtClean="0"/>
              <a:pPr/>
              <a:t>30</a:t>
            </a:fld>
            <a:endParaRPr lang="en-A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CBC7EF6C-13F4-45D4-9BEA-E670C8EBC813}" type="slidenum">
              <a:rPr lang="en-AU" smtClean="0"/>
              <a:pPr/>
              <a:t>31</a:t>
            </a:fld>
            <a:endParaRPr lang="en-AU"/>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xfrm>
            <a:off x="1132677" y="4714876"/>
            <a:ext cx="4734586" cy="4467225"/>
          </a:xfrm>
          <a:noFill/>
          <a:ln/>
        </p:spPr>
        <p:txBody>
          <a:bodyPr/>
          <a:lstStyle/>
          <a:p>
            <a:pPr defTabSz="190500" eaLnBrk="1" hangingPunct="1">
              <a:defRPr/>
            </a:pPr>
            <a:r>
              <a:rPr lang="en-US" sz="900" b="0" dirty="0"/>
              <a:t>Patients with secondary glaucoma</a:t>
            </a:r>
            <a:r>
              <a:rPr lang="en-US" sz="900" b="0" baseline="0" dirty="0"/>
              <a:t> often present with higher IOP and may require closer follow-up, but this should be determined on an individual basis. Close follow-up is required for juvenile-onset POAG, which also tends to present with higher IOP and frequently has a worse response to medical therapy than adult-onset disease.</a:t>
            </a:r>
            <a:endParaRPr lang="en-US" sz="900" b="0" dirty="0"/>
          </a:p>
          <a:p>
            <a:pPr defTabSz="190500" eaLnBrk="1" hangingPunct="1">
              <a:defRPr/>
            </a:pPr>
            <a:endParaRPr lang="en-US" sz="900" b="0" dirty="0"/>
          </a:p>
          <a:p>
            <a:pPr defTabSz="190500" eaLnBrk="1" hangingPunct="1">
              <a:defRPr/>
            </a:pPr>
            <a:r>
              <a:rPr lang="en-US" sz="1000" b="1" dirty="0"/>
              <a:t>Reference</a:t>
            </a:r>
            <a:endParaRPr lang="en-US" sz="1000" dirty="0"/>
          </a:p>
          <a:p>
            <a:pPr defTabSz="190500" eaLnBrk="1" hangingPunct="1">
              <a:defRPr/>
            </a:pPr>
            <a:r>
              <a:rPr lang="en-NZ" sz="900" dirty="0"/>
              <a:t>South East Asia Glaucoma Interest Group. </a:t>
            </a:r>
            <a:r>
              <a:rPr lang="en-NZ" sz="900" i="1" dirty="0"/>
              <a:t>Asia Pacific Glaucoma Guidelines</a:t>
            </a:r>
            <a:r>
              <a:rPr lang="en-NZ" sz="900" dirty="0"/>
              <a:t>, 2</a:t>
            </a:r>
            <a:r>
              <a:rPr lang="en-NZ" sz="900" baseline="30000" dirty="0"/>
              <a:t>nd</a:t>
            </a:r>
            <a:r>
              <a:rPr lang="en-NZ" sz="900" dirty="0"/>
              <a:t> Edition. Sydney: SEAGIG, 2008. Available at: www.seagig.org/toc/APGGuidelinesNMview.pdf</a:t>
            </a:r>
            <a:r>
              <a:rPr lang="en-NZ" sz="900" dirty="0">
                <a:cs typeface="Times New Roman" pitchFamily="18" charset="0"/>
              </a:rPr>
              <a:t>.</a:t>
            </a:r>
            <a:r>
              <a:rPr lang="en-AU" sz="900" dirty="0"/>
              <a:t> </a:t>
            </a:r>
          </a:p>
          <a:p>
            <a:pPr eaLnBrk="1" hangingPunct="1"/>
            <a:endParaRPr lang="en-AU" sz="900" dirty="0">
              <a:latin typeface="Arial" pitchFamily="34" charset="0"/>
              <a:cs typeface="Arial" pitchFamily="34" charset="0"/>
              <a:sym typeface="Symbol" pitchFamily="18" charset="2"/>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A7F09580-8D99-4E07-BD71-6B891ECB4E72}" type="slidenum">
              <a:rPr lang="en-AU" smtClean="0"/>
              <a:pPr/>
              <a:t>32</a:t>
            </a:fld>
            <a:endParaRPr lang="en-AU"/>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AU" dirty="0">
                <a:latin typeface="Arial" pitchFamily="34" charset="0"/>
              </a:rPr>
              <a:t>Educating patients about the benefits and risks of medication, as well the seriousness of glaucoma and the importance of adhering to the treatment regimen, is a key part of effective long-term management. </a:t>
            </a:r>
          </a:p>
          <a:p>
            <a:pPr eaLnBrk="1" hangingPunct="1"/>
            <a:r>
              <a:rPr lang="en-AU" dirty="0">
                <a:latin typeface="Arial" pitchFamily="34" charset="0"/>
              </a:rPr>
              <a:t>Optic disc changes generally occur over a long period of time and therefore may be difficult to detect. However, not all visual field changes are due to GON. Changes should be confirmed with at least one repeat test.</a:t>
            </a:r>
          </a:p>
          <a:p>
            <a:pPr eaLnBrk="1" hangingPunct="1"/>
            <a:r>
              <a:rPr lang="en-AU" dirty="0">
                <a:latin typeface="Arial" pitchFamily="34" charset="0"/>
              </a:rPr>
              <a:t>While a clear definition of disease progression in glaucoma has not been established, certain risk factors confer a higher risk of vision loss, and patients who are at increased risk should be followed up more frequently.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NZ">
              <a:latin typeface="Arial" pitchFamily="34" charset="0"/>
              <a:ea typeface="ＭＳ Ｐゴシック" pitchFamily="34" charset="-128"/>
            </a:endParaRPr>
          </a:p>
        </p:txBody>
      </p:sp>
      <p:sp>
        <p:nvSpPr>
          <p:cNvPr id="172036" name="Slide Number Placeholder 3"/>
          <p:cNvSpPr>
            <a:spLocks noGrp="1"/>
          </p:cNvSpPr>
          <p:nvPr>
            <p:ph type="sldNum" sz="quarter" idx="5"/>
          </p:nvPr>
        </p:nvSpPr>
        <p:spPr>
          <a:noFill/>
        </p:spPr>
        <p:txBody>
          <a:bodyPr/>
          <a:lstStyle/>
          <a:p>
            <a:fld id="{4715BEEB-EC91-4228-9C9D-184DA117B944}" type="slidenum">
              <a:rPr lang="en-AU" smtClean="0">
                <a:latin typeface="Times New Roman" pitchFamily="18" charset="0"/>
                <a:ea typeface="ＭＳ Ｐゴシック" pitchFamily="34" charset="-128"/>
              </a:rPr>
              <a:pPr/>
              <a:t>33</a:t>
            </a:fld>
            <a:endParaRPr lang="en-AU">
              <a:latin typeface="Times New Roman" pitchFamily="18"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03A34715-89CE-4C1D-A00E-26AE2A118063}" type="slidenum">
              <a:rPr lang="en-US" smtClean="0"/>
              <a:pPr/>
              <a:t>34</a:t>
            </a:fld>
            <a:endParaRPr lang="en-US"/>
          </a:p>
        </p:txBody>
      </p:sp>
      <p:sp>
        <p:nvSpPr>
          <p:cNvPr id="129027" name="Rectangle 2"/>
          <p:cNvSpPr>
            <a:spLocks noGrp="1" noRot="1" noChangeAspect="1" noChangeArrowheads="1" noTextEdit="1"/>
          </p:cNvSpPr>
          <p:nvPr>
            <p:ph type="sldImg"/>
          </p:nvPr>
        </p:nvSpPr>
        <p:spPr>
          <a:xfrm>
            <a:off x="923925" y="750888"/>
            <a:ext cx="4948238" cy="3709987"/>
          </a:xfrm>
          <a:ln/>
        </p:spPr>
      </p:sp>
      <p:sp>
        <p:nvSpPr>
          <p:cNvPr id="129028" name="Rectangle 3"/>
          <p:cNvSpPr>
            <a:spLocks noGrp="1" noChangeArrowheads="1"/>
          </p:cNvSpPr>
          <p:nvPr>
            <p:ph type="body" idx="1"/>
          </p:nvPr>
        </p:nvSpPr>
        <p:spPr>
          <a:xfrm>
            <a:off x="906141" y="4714876"/>
            <a:ext cx="4985393" cy="4467225"/>
          </a:xfrm>
          <a:noFill/>
          <a:ln/>
        </p:spPr>
        <p:txBody>
          <a:bodyPr/>
          <a:lstStyle/>
          <a:p>
            <a:pPr eaLnBrk="1" hangingPunct="1"/>
            <a:r>
              <a:rPr lang="en-NZ">
                <a:latin typeface="Arial" pitchFamily="34" charset="0"/>
              </a:rPr>
              <a:t>Determining whether a glaucomatous defect is progressing requires a comparison with baseline visual fields, which should be obtained after the patient has become familiar with automated perimetry. T</a:t>
            </a:r>
            <a:r>
              <a:rPr lang="en-NZ">
                <a:latin typeface="Arial" pitchFamily="34" charset="0"/>
                <a:cs typeface="Arial" pitchFamily="34" charset="0"/>
              </a:rPr>
              <a:t>he typical learning curve is 2–3 fields.</a:t>
            </a:r>
            <a:endParaRPr lang="en-NZ" baseline="30000">
              <a:latin typeface="Arial" pitchFamily="34" charset="0"/>
              <a:cs typeface="Arial" pitchFamily="34" charset="0"/>
            </a:endParaRPr>
          </a:p>
          <a:p>
            <a:pPr eaLnBrk="1" hangingPunct="1"/>
            <a:endParaRPr lang="en-NZ" sz="900">
              <a:latin typeface="Arial" pitchFamily="34" charset="0"/>
              <a:cs typeface="Times New Roman" pitchFamily="18" charset="0"/>
            </a:endParaRPr>
          </a:p>
          <a:p>
            <a:pPr eaLnBrk="1" hangingPunct="1"/>
            <a:r>
              <a:rPr lang="en-US" b="1">
                <a:latin typeface="Arial" pitchFamily="34" charset="0"/>
              </a:rPr>
              <a:t>Reference</a:t>
            </a:r>
            <a:endParaRPr lang="en-NZ" sz="900">
              <a:latin typeface="Arial" pitchFamily="34" charset="0"/>
              <a:cs typeface="Times New Roman" pitchFamily="18"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51D2B169-4F64-43D6-BE2E-EB634810E29B}" type="slidenum">
              <a:rPr lang="en-US" smtClean="0"/>
              <a:pPr/>
              <a:t>35</a:t>
            </a:fld>
            <a:endParaRPr lang="en-US"/>
          </a:p>
        </p:txBody>
      </p:sp>
      <p:sp>
        <p:nvSpPr>
          <p:cNvPr id="130051" name="Rectangle 2"/>
          <p:cNvSpPr>
            <a:spLocks noGrp="1" noRot="1" noChangeAspect="1" noChangeArrowheads="1" noTextEdit="1"/>
          </p:cNvSpPr>
          <p:nvPr>
            <p:ph type="sldImg"/>
          </p:nvPr>
        </p:nvSpPr>
        <p:spPr>
          <a:xfrm>
            <a:off x="923925" y="750888"/>
            <a:ext cx="4948238" cy="3709987"/>
          </a:xfrm>
          <a:ln/>
        </p:spPr>
      </p:sp>
      <p:sp>
        <p:nvSpPr>
          <p:cNvPr id="130052" name="Rectangle 3"/>
          <p:cNvSpPr>
            <a:spLocks noGrp="1" noChangeArrowheads="1"/>
          </p:cNvSpPr>
          <p:nvPr>
            <p:ph type="body" idx="1"/>
          </p:nvPr>
        </p:nvSpPr>
        <p:spPr>
          <a:xfrm>
            <a:off x="906141" y="4714876"/>
            <a:ext cx="4985393" cy="4467225"/>
          </a:xfrm>
          <a:noFill/>
          <a:ln/>
        </p:spPr>
        <p:txBody>
          <a:bodyPr/>
          <a:lstStyle/>
          <a:p>
            <a:pPr eaLnBrk="1" hangingPunct="1"/>
            <a:r>
              <a:rPr lang="en-NZ">
                <a:latin typeface="Arial" pitchFamily="34" charset="0"/>
                <a:cs typeface="Times New Roman" pitchFamily="18" charset="0"/>
              </a:rPr>
              <a:t>As noted previously, numerous factors may lead to visual field changes. </a:t>
            </a:r>
            <a:r>
              <a:rPr lang="en-NZ">
                <a:latin typeface="Arial" pitchFamily="34" charset="0"/>
                <a:cs typeface="Arial" pitchFamily="34" charset="0"/>
              </a:rPr>
              <a:t>Factors that may interfere with the ability to determine progression include the learning curve with perimetry, long-term fluctuation, artefacts that may mimic progression, patient factors (e.g. poor performance on a particular day), and pupil size.</a:t>
            </a:r>
            <a:endParaRPr lang="en-NZ" baseline="30000">
              <a:latin typeface="Arial" pitchFamily="34" charset="0"/>
              <a:cs typeface="Arial" pitchFamily="34" charset="0"/>
            </a:endParaRPr>
          </a:p>
          <a:p>
            <a:pPr eaLnBrk="1" hangingPunct="1"/>
            <a:endParaRPr lang="en-NZ">
              <a:latin typeface="Arial" pitchFamily="34" charset="0"/>
              <a:cs typeface="Times New Roman" pitchFamily="18" charset="0"/>
            </a:endParaRPr>
          </a:p>
          <a:p>
            <a:pPr eaLnBrk="1" hangingPunct="1"/>
            <a:r>
              <a:rPr lang="en-US" b="1">
                <a:latin typeface="Arial" pitchFamily="34" charset="0"/>
              </a:rPr>
              <a:t>Reference</a:t>
            </a:r>
            <a:endParaRPr lang="en-NZ">
              <a:latin typeface="Arial" pitchFamily="34" charset="0"/>
              <a:cs typeface="Times New Roman" pitchFamily="18" charset="0"/>
            </a:endParaRPr>
          </a:p>
          <a:p>
            <a:pPr marL="0" lvl="1" indent="0" eaLnBrk="1" hangingPunct="1">
              <a:buFont typeface="+mj-lt"/>
              <a:buNone/>
            </a:pPr>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6AFB4E05-DBD6-4E1B-9EF1-F7758C04A075}" type="slidenum">
              <a:rPr lang="en-US" smtClean="0"/>
              <a:pPr/>
              <a:t>36</a:t>
            </a:fld>
            <a:endParaRPr lang="en-US"/>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pPr eaLnBrk="1" hangingPunct="1"/>
            <a:r>
              <a:rPr lang="en-NZ">
                <a:latin typeface="Arial" pitchFamily="34" charset="0"/>
              </a:rPr>
              <a:t>The field shown in this slide had a significant field defect and was initially considered to have progressed. However, the pupil size was small (1 mm) and the patient had recently begun treatment with pilocarpine.</a:t>
            </a:r>
          </a:p>
          <a:p>
            <a:pPr eaLnBrk="1" hangingPunct="1"/>
            <a:endParaRPr lang="en-NZ">
              <a:latin typeface="Arial" pitchFamily="34" charset="0"/>
            </a:endParaRPr>
          </a:p>
          <a:p>
            <a:pPr eaLnBrk="1" hangingPunct="1"/>
            <a:r>
              <a:rPr lang="en-US" b="1">
                <a:latin typeface="Arial" pitchFamily="34" charset="0"/>
              </a:rPr>
              <a:t>Reference</a:t>
            </a:r>
            <a:endParaRPr lang="en-NZ">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63078C34-0F26-464A-9B00-6D3467328A5E}" type="slidenum">
              <a:rPr lang="en-US" smtClean="0"/>
              <a:pPr/>
              <a:t>37</a:t>
            </a:fld>
            <a:endParaRPr lang="en-US"/>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r>
              <a:rPr lang="en-NZ">
                <a:latin typeface="Arial" pitchFamily="34" charset="0"/>
              </a:rPr>
              <a:t>When the field was repeated after dilating the pupil, it resembled the patient’s earlier field and no further intervention was necessary.</a:t>
            </a:r>
          </a:p>
          <a:p>
            <a:pPr eaLnBrk="1" hangingPunct="1"/>
            <a:endParaRPr lang="en-AU">
              <a:latin typeface="Arial" pitchFamily="34" charset="0"/>
            </a:endParaRPr>
          </a:p>
          <a:p>
            <a:pPr eaLnBrk="1" hangingPunct="1"/>
            <a:r>
              <a:rPr lang="en-US" b="1">
                <a:latin typeface="Arial" pitchFamily="34" charset="0"/>
              </a:rPr>
              <a:t>Reference</a:t>
            </a:r>
            <a:endParaRPr lang="en-AU">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6B7C32AC-835A-4AA7-83AE-4B542A0309E3}" type="slidenum">
              <a:rPr lang="en-US" smtClean="0"/>
              <a:pPr/>
              <a:t>38</a:t>
            </a:fld>
            <a:endParaRPr lang="en-US"/>
          </a:p>
        </p:txBody>
      </p:sp>
      <p:sp>
        <p:nvSpPr>
          <p:cNvPr id="133123" name="Rectangle 2"/>
          <p:cNvSpPr>
            <a:spLocks noGrp="1" noRot="1" noChangeAspect="1" noChangeArrowheads="1" noTextEdit="1"/>
          </p:cNvSpPr>
          <p:nvPr>
            <p:ph type="sldImg"/>
          </p:nvPr>
        </p:nvSpPr>
        <p:spPr>
          <a:xfrm>
            <a:off x="923925" y="750888"/>
            <a:ext cx="4948238" cy="3709987"/>
          </a:xfrm>
          <a:ln/>
        </p:spPr>
      </p:sp>
      <p:sp>
        <p:nvSpPr>
          <p:cNvPr id="133124" name="Rectangle 3"/>
          <p:cNvSpPr>
            <a:spLocks noGrp="1" noChangeArrowheads="1"/>
          </p:cNvSpPr>
          <p:nvPr>
            <p:ph type="body" idx="1"/>
          </p:nvPr>
        </p:nvSpPr>
        <p:spPr>
          <a:xfrm>
            <a:off x="906141" y="4714876"/>
            <a:ext cx="4985393" cy="4467225"/>
          </a:xfrm>
          <a:noFill/>
          <a:ln/>
        </p:spPr>
        <p:txBody>
          <a:bodyPr/>
          <a:lstStyle/>
          <a:p>
            <a:pPr eaLnBrk="1" hangingPunct="1"/>
            <a:r>
              <a:rPr lang="en-NZ">
                <a:latin typeface="Arial" pitchFamily="34" charset="0"/>
              </a:rPr>
              <a:t>The perimeter offers several statistical programmes for determining changes in the size or depth of the scotoma. These include Change Analysis, Overview and Glaucoma Progression Analysis; the latter two are discussed in the following slides.</a:t>
            </a:r>
          </a:p>
          <a:p>
            <a:pPr eaLnBrk="1" hangingPunct="1"/>
            <a:endParaRPr lang="en-NZ">
              <a:latin typeface="Arial" pitchFamily="34" charset="0"/>
            </a:endParaRPr>
          </a:p>
          <a:p>
            <a:pPr eaLnBrk="1" hangingPunct="1"/>
            <a:r>
              <a:rPr lang="en-US" b="1">
                <a:latin typeface="Arial" pitchFamily="34" charset="0"/>
              </a:rPr>
              <a:t>Reference</a:t>
            </a:r>
            <a:endParaRPr lang="en-NZ">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3460EEC6-9BCE-4677-981A-CDFB2802437F}" type="slidenum">
              <a:rPr lang="en-US" smtClean="0"/>
              <a:pPr/>
              <a:t>39</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NZ">
                <a:latin typeface="Arial" pitchFamily="34" charset="0"/>
              </a:rPr>
              <a:t>The Overview programme prints up to 16 sequential fields for the same patient, assisting identification of any trends and their underlying cause.</a:t>
            </a:r>
          </a:p>
          <a:p>
            <a:pPr eaLnBrk="1" hangingPunct="1"/>
            <a:endParaRPr lang="en-AU">
              <a:latin typeface="Arial" pitchFamily="34" charset="0"/>
            </a:endParaRPr>
          </a:p>
          <a:p>
            <a:pPr eaLnBrk="1" hangingPunct="1"/>
            <a:r>
              <a:rPr lang="en-US" b="1">
                <a:latin typeface="Arial" pitchFamily="34" charset="0"/>
              </a:rPr>
              <a:t>Reference</a:t>
            </a:r>
            <a:endParaRPr lang="en-AU">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EA6FE8AE-1F20-4263-87FC-48BA3BE5ADFC}" type="slidenum">
              <a:rPr lang="en-AU" smtClean="0"/>
              <a:pPr/>
              <a:t>4</a:t>
            </a:fld>
            <a:endParaRPr lang="en-AU" dirty="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AU" dirty="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3AB4516C-BF3B-4F51-8D23-26DADF5E6824}" type="slidenum">
              <a:rPr lang="en-US" smtClean="0"/>
              <a:pPr/>
              <a:t>40</a:t>
            </a:fld>
            <a:endParaRPr lang="en-US"/>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NZ">
                <a:latin typeface="Arial" pitchFamily="34" charset="0"/>
              </a:rPr>
              <a:t>Both the total and pattern deviation plots in this series show fluctuations over time, with some points worsening and others improving, and reversal of changes at individual points.</a:t>
            </a:r>
            <a:endParaRPr lang="en-AU">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C622E1D2-0592-4391-837C-950419EF4464}" type="slidenum">
              <a:rPr lang="en-US" smtClean="0"/>
              <a:pPr/>
              <a:t>41</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NZ">
                <a:latin typeface="Arial" pitchFamily="34" charset="0"/>
              </a:rPr>
              <a:t>The total deviation plot in the series shown continues to worsen until cataract surgery is performed. There is little change in the pattern deviation plot. Surgery results in a marked improvement in the total deviation plot (last field) with no effect on the pattern deviation plot.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D0A2533-FB08-4F22-9620-6CD438726B5D}" type="slidenum">
              <a:rPr lang="en-US" smtClean="0"/>
              <a:pPr/>
              <a:t>42</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AU">
                <a:latin typeface="Arial" pitchFamily="34" charset="0"/>
              </a:rPr>
              <a:t>Both the total and pattern deviation plots show progressive worsening, indicating glaucomatous progression.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D1D9ADE-5A93-4D46-9AB2-CF04D29F9813}" type="slidenum">
              <a:rPr lang="en-US" smtClean="0"/>
              <a:pPr/>
              <a:t>43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AU" dirty="0">
                <a:latin typeface="Arial" pitchFamily="34" charset="0"/>
              </a:rPr>
              <a:t>As the Swedish Interactive Threshold Algorithm (</a:t>
            </a:r>
            <a:r>
              <a:rPr lang="en-AU" dirty="0" err="1">
                <a:latin typeface="Arial" pitchFamily="34" charset="0"/>
              </a:rPr>
              <a:t>SITA</a:t>
            </a:r>
            <a:r>
              <a:rPr lang="en-AU" dirty="0">
                <a:latin typeface="Arial" pitchFamily="34" charset="0"/>
              </a:rPr>
              <a:t>) is different from full threshold, the printouts cannot be directly compared. In addition, fields can fluctuate substantially.</a:t>
            </a:r>
          </a:p>
          <a:p>
            <a:pPr eaLnBrk="1" hangingPunct="1"/>
            <a:r>
              <a:rPr lang="en-NZ" dirty="0" err="1">
                <a:latin typeface="Arial" pitchFamily="34" charset="0"/>
                <a:cs typeface="Times New Roman" pitchFamily="18" charset="0"/>
              </a:rPr>
              <a:t>SITA</a:t>
            </a:r>
            <a:r>
              <a:rPr lang="en-NZ" dirty="0">
                <a:latin typeface="Arial" pitchFamily="34" charset="0"/>
                <a:cs typeface="Times New Roman" pitchFamily="18" charset="0"/>
              </a:rPr>
              <a:t> is discussed in more detail towards the end of this presentation.</a:t>
            </a:r>
          </a:p>
          <a:p>
            <a:pPr eaLnBrk="1" hangingPunct="1"/>
            <a:endParaRPr lang="en-NZ" dirty="0">
              <a:latin typeface="Arial" pitchFamily="34" charset="0"/>
              <a:cs typeface="Times New Roman" pitchFamily="18" charset="0"/>
            </a:endParaRPr>
          </a:p>
          <a:p>
            <a:pPr eaLnBrk="1" hangingPunct="1"/>
            <a:r>
              <a:rPr lang="en-US" b="1" dirty="0">
                <a:latin typeface="Arial" pitchFamily="34" charset="0"/>
              </a:rPr>
              <a:t>Reference</a:t>
            </a:r>
            <a:endParaRPr lang="en-NZ" dirty="0">
              <a:latin typeface="Arial" pitchFamily="34" charset="0"/>
              <a:cs typeface="Times New Roman" pitchFamily="18" charset="0"/>
            </a:endParaRPr>
          </a:p>
          <a:p>
            <a:pPr eaLnBrk="1" hangingPunct="1"/>
            <a:r>
              <a:rPr lang="en-NZ" sz="900" dirty="0">
                <a:latin typeface="Arial" pitchFamily="34" charset="0"/>
                <a:cs typeface="Times New Roman" pitchFamily="18" charset="0"/>
              </a:rPr>
              <a:t>Thomas R, George R. Interpreting automated perimetry. </a:t>
            </a:r>
            <a:r>
              <a:rPr lang="en-NZ" sz="900" i="1" dirty="0">
                <a:latin typeface="Arial" pitchFamily="34" charset="0"/>
                <a:cs typeface="Times New Roman" pitchFamily="18" charset="0"/>
              </a:rPr>
              <a:t>Indian J </a:t>
            </a:r>
            <a:r>
              <a:rPr lang="en-NZ" sz="900" i="1" dirty="0" err="1">
                <a:latin typeface="Arial" pitchFamily="34" charset="0"/>
                <a:cs typeface="Times New Roman" pitchFamily="18" charset="0"/>
              </a:rPr>
              <a:t>Ophthalmol</a:t>
            </a:r>
            <a:r>
              <a:rPr lang="en-NZ" sz="900" dirty="0">
                <a:latin typeface="Arial" pitchFamily="34" charset="0"/>
                <a:cs typeface="Times New Roman" pitchFamily="18" charset="0"/>
              </a:rPr>
              <a:t> 2001; 49: 125–40.</a:t>
            </a:r>
            <a:r>
              <a:rPr lang="en-AU" sz="900" dirty="0">
                <a:latin typeface="Arial" pitchFamily="34" charset="0"/>
              </a:rPr>
              <a:t> </a:t>
            </a:r>
          </a:p>
          <a:p>
            <a:pPr eaLnBrk="1" hangingPunct="1"/>
            <a:endParaRPr lang="en-AU" dirty="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D7EE39D6-E0CB-4384-A336-A898DEE17E1D}" type="slidenum">
              <a:rPr lang="en-US" smtClean="0"/>
              <a:pPr/>
              <a:t>44</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en-AU" dirty="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87B6D96A-88C4-4ADC-851F-44D22A089B69}" type="slidenum">
              <a:rPr lang="en-US" smtClean="0"/>
              <a:pPr/>
              <a:t>45</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NZ" dirty="0">
                <a:latin typeface="Arial" pitchFamily="34" charset="0"/>
              </a:rPr>
              <a:t>The Humphrey</a:t>
            </a:r>
            <a:r>
              <a:rPr lang="en-NZ" baseline="30000" dirty="0">
                <a:latin typeface="Arial" pitchFamily="34" charset="0"/>
                <a:cs typeface="Arial" pitchFamily="34" charset="0"/>
              </a:rPr>
              <a:t>®</a:t>
            </a:r>
            <a:r>
              <a:rPr lang="en-NZ" dirty="0">
                <a:latin typeface="Arial" pitchFamily="34" charset="0"/>
                <a:cs typeface="Arial" pitchFamily="34" charset="0"/>
              </a:rPr>
              <a:t> Glaucoma Progression Analysis™ (GPA™) software [</a:t>
            </a:r>
            <a:r>
              <a:rPr lang="en-NZ" i="1" dirty="0">
                <a:latin typeface="Arial" pitchFamily="34" charset="0"/>
                <a:cs typeface="Arial" pitchFamily="34" charset="0"/>
              </a:rPr>
              <a:t>Carl Zeiss </a:t>
            </a:r>
            <a:r>
              <a:rPr lang="en-NZ" i="1" dirty="0" err="1">
                <a:latin typeface="Arial" pitchFamily="34" charset="0"/>
                <a:cs typeface="Arial" pitchFamily="34" charset="0"/>
              </a:rPr>
              <a:t>Meditec</a:t>
            </a:r>
            <a:r>
              <a:rPr lang="en-NZ" dirty="0">
                <a:latin typeface="Arial" pitchFamily="34" charset="0"/>
                <a:cs typeface="Arial" pitchFamily="34" charset="0"/>
              </a:rPr>
              <a:t>] is designed to simplify the identification of progressive visual field loss in glaucoma patients. It analyses a series of visual fields (white size III stimulus) obtained using the full threshold or </a:t>
            </a:r>
            <a:r>
              <a:rPr lang="en-NZ" dirty="0" err="1">
                <a:latin typeface="Arial" pitchFamily="34" charset="0"/>
                <a:cs typeface="Arial" pitchFamily="34" charset="0"/>
              </a:rPr>
              <a:t>SITA</a:t>
            </a:r>
            <a:r>
              <a:rPr lang="en-NZ" dirty="0">
                <a:latin typeface="Arial" pitchFamily="34" charset="0"/>
                <a:cs typeface="Arial" pitchFamily="34" charset="0"/>
              </a:rPr>
              <a:t> testing strategies and corrects for ocular media effects. The analysis is based on variability data from clinical trials in North America, Europe and Asia, and uses the Early Manifest Glaucoma Trial progression criteria.</a:t>
            </a:r>
            <a:endParaRPr lang="en-NZ" baseline="30000" dirty="0">
              <a:latin typeface="Arial" pitchFamily="34" charset="0"/>
            </a:endParaRPr>
          </a:p>
          <a:p>
            <a:pPr eaLnBrk="1" hangingPunct="1"/>
            <a:r>
              <a:rPr lang="en-AU" dirty="0">
                <a:latin typeface="Arial" pitchFamily="34" charset="0"/>
              </a:rPr>
              <a:t>The GPA</a:t>
            </a:r>
            <a:r>
              <a:rPr lang="en-AU" dirty="0">
                <a:latin typeface="Arial" pitchFamily="34" charset="0"/>
                <a:cs typeface="Arial" pitchFamily="34" charset="0"/>
              </a:rPr>
              <a:t> software selects two baseline tests, although the operator can over-rule the automated choice (e.g. to exclude initial learning fields).</a:t>
            </a:r>
            <a:r>
              <a:rPr lang="en-AU" dirty="0">
                <a:latin typeface="Arial" pitchFamily="34" charset="0"/>
              </a:rPr>
              <a:t> </a:t>
            </a:r>
          </a:p>
          <a:p>
            <a:pPr eaLnBrk="1" hangingPunct="1"/>
            <a:r>
              <a:rPr lang="en-AU" dirty="0">
                <a:latin typeface="Arial" pitchFamily="34" charset="0"/>
              </a:rPr>
              <a:t>Full threshold fields can be used as baseline fields but not for follow-up, therefore it is best to switch the baseline to </a:t>
            </a:r>
            <a:r>
              <a:rPr lang="en-AU" dirty="0" err="1">
                <a:latin typeface="Arial" pitchFamily="34" charset="0"/>
              </a:rPr>
              <a:t>SITA</a:t>
            </a:r>
            <a:r>
              <a:rPr lang="en-AU" dirty="0">
                <a:latin typeface="Arial" pitchFamily="34" charset="0"/>
                <a:cs typeface="Arial" pitchFamily="34" charset="0"/>
              </a:rPr>
              <a:t> once three fields are available.</a:t>
            </a:r>
            <a:endParaRPr lang="en-AU" baseline="30000" dirty="0">
              <a:latin typeface="Arial" pitchFamily="34" charset="0"/>
            </a:endParaRP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kern="1200" dirty="0">
                <a:solidFill>
                  <a:schemeClr val="tx1"/>
                </a:solidFill>
                <a:latin typeface="Arial" charset="0"/>
                <a:ea typeface="+mn-ea"/>
                <a:cs typeface="+mn-cs"/>
              </a:rPr>
              <a:t>Carl Zeiss </a:t>
            </a:r>
            <a:r>
              <a:rPr lang="en-NZ" sz="900" kern="1200" dirty="0" err="1">
                <a:solidFill>
                  <a:schemeClr val="tx1"/>
                </a:solidFill>
                <a:latin typeface="Arial" charset="0"/>
                <a:ea typeface="+mn-ea"/>
                <a:cs typeface="+mn-cs"/>
              </a:rPr>
              <a:t>Meditec</a:t>
            </a:r>
            <a:r>
              <a:rPr lang="en-NZ" sz="900" kern="1200" dirty="0">
                <a:solidFill>
                  <a:schemeClr val="tx1"/>
                </a:solidFill>
                <a:latin typeface="Arial" charset="0"/>
                <a:ea typeface="+mn-ea"/>
                <a:cs typeface="+mn-cs"/>
              </a:rPr>
              <a:t> Inc. </a:t>
            </a:r>
            <a:r>
              <a:rPr lang="en-NZ" sz="900" i="1" kern="1200" dirty="0">
                <a:solidFill>
                  <a:schemeClr val="tx1"/>
                </a:solidFill>
                <a:latin typeface="Arial" charset="0"/>
                <a:ea typeface="+mn-ea"/>
                <a:cs typeface="+mn-cs"/>
              </a:rPr>
              <a:t>Humphrey</a:t>
            </a:r>
            <a:r>
              <a:rPr lang="en-NZ" sz="900" i="1" kern="1200" baseline="30000" dirty="0">
                <a:solidFill>
                  <a:schemeClr val="tx1"/>
                </a:solidFill>
                <a:latin typeface="Arial" charset="0"/>
                <a:ea typeface="+mn-ea"/>
                <a:cs typeface="+mn-cs"/>
              </a:rPr>
              <a:t>®</a:t>
            </a:r>
            <a:r>
              <a:rPr lang="en-NZ" sz="900" i="1" kern="1200" dirty="0">
                <a:solidFill>
                  <a:schemeClr val="tx1"/>
                </a:solidFill>
                <a:latin typeface="Arial" charset="0"/>
                <a:ea typeface="+mn-ea"/>
                <a:cs typeface="+mn-cs"/>
              </a:rPr>
              <a:t> Glaucoma Progression Analysis™ (GPA™) Software. An advanced approach to monitoring disease progression</a:t>
            </a:r>
            <a:r>
              <a:rPr lang="en-NZ" sz="900" kern="1200" dirty="0">
                <a:solidFill>
                  <a:schemeClr val="tx1"/>
                </a:solidFill>
                <a:latin typeface="Arial" charset="0"/>
                <a:ea typeface="+mn-ea"/>
                <a:cs typeface="+mn-cs"/>
              </a:rPr>
              <a:t>. Company white paper. Dublin, CA: Zeiss, 2003. Available at: www.zeiss.de/C125679E00525939/EmbedTitelIntern/OFS_White_Paper16_eng/$File/OFS_whitepaper16_eng.pdf. Accessed: 1 March 2012.</a:t>
            </a:r>
            <a:endParaRPr lang="en-AU" sz="800" dirty="0">
              <a:latin typeface="Arial" pitchFamily="34" charset="0"/>
              <a:cs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F0C801D-2FAE-41E2-87F2-D8B60F56AD07}" type="slidenum">
              <a:rPr lang="en-US" smtClean="0"/>
              <a:pPr/>
              <a:t>46</a:t>
            </a:fld>
            <a:endParaRPr lang="en-US"/>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AU" dirty="0">
                <a:latin typeface="Arial" pitchFamily="34" charset="0"/>
              </a:rPr>
              <a:t>At least four examinations are required for confirmation of progression (two baseline and two follow-up fields). Triangles indicate statistically significant change (p &lt; 0.05) as follows:</a:t>
            </a:r>
          </a:p>
          <a:p>
            <a:pPr lvl="1" eaLnBrk="1" hangingPunct="1">
              <a:buFontTx/>
              <a:buChar char="•"/>
            </a:pPr>
            <a:r>
              <a:rPr lang="en-AU" dirty="0">
                <a:latin typeface="Arial" pitchFamily="34" charset="0"/>
              </a:rPr>
              <a:t>Open triangles indicate points that have deteriorated on at least one test compared with baseline. Although these points should be followed closely, any given field is likely to contain two or three open triangles based on chance alone.</a:t>
            </a:r>
          </a:p>
          <a:p>
            <a:pPr lvl="1" eaLnBrk="1" hangingPunct="1">
              <a:buFontTx/>
              <a:buChar char="•"/>
            </a:pPr>
            <a:r>
              <a:rPr lang="en-AU" dirty="0">
                <a:latin typeface="Arial" pitchFamily="34" charset="0"/>
              </a:rPr>
              <a:t>Half triangles indicate deterioration on two consecutive fields.</a:t>
            </a:r>
          </a:p>
          <a:p>
            <a:pPr lvl="1" eaLnBrk="1" hangingPunct="1">
              <a:buFontTx/>
              <a:buChar char="•"/>
            </a:pPr>
            <a:r>
              <a:rPr lang="en-AU" dirty="0">
                <a:latin typeface="Arial" pitchFamily="34" charset="0"/>
              </a:rPr>
              <a:t>Full triangles indicate deterioration on three consecutive fields.</a:t>
            </a:r>
          </a:p>
          <a:p>
            <a:pPr eaLnBrk="1" hangingPunct="1"/>
            <a:r>
              <a:rPr lang="en-AU" dirty="0">
                <a:latin typeface="Arial" pitchFamily="34" charset="0"/>
              </a:rPr>
              <a:t>The programme alerts the user to possible or likely progression, where progression refers to statistically significant change that is also clinically repeatable and consistent. Progression is considered possible or likely if the same three or more points show significant deterioration on two or three consecutive follow-up tests, respectively.</a:t>
            </a: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kern="1200" dirty="0">
                <a:solidFill>
                  <a:schemeClr val="tx1"/>
                </a:solidFill>
                <a:latin typeface="Arial" charset="0"/>
                <a:ea typeface="+mn-ea"/>
                <a:cs typeface="+mn-cs"/>
              </a:rPr>
              <a:t>Carl Zeiss </a:t>
            </a:r>
            <a:r>
              <a:rPr lang="en-NZ" sz="900" kern="1200" dirty="0" err="1">
                <a:solidFill>
                  <a:schemeClr val="tx1"/>
                </a:solidFill>
                <a:latin typeface="Arial" charset="0"/>
                <a:ea typeface="+mn-ea"/>
                <a:cs typeface="+mn-cs"/>
              </a:rPr>
              <a:t>Meditec</a:t>
            </a:r>
            <a:r>
              <a:rPr lang="en-NZ" sz="900" kern="1200" dirty="0">
                <a:solidFill>
                  <a:schemeClr val="tx1"/>
                </a:solidFill>
                <a:latin typeface="Arial" charset="0"/>
                <a:ea typeface="+mn-ea"/>
                <a:cs typeface="+mn-cs"/>
              </a:rPr>
              <a:t> Inc. </a:t>
            </a:r>
            <a:r>
              <a:rPr lang="en-NZ" sz="900" i="1" kern="1200" dirty="0">
                <a:solidFill>
                  <a:schemeClr val="tx1"/>
                </a:solidFill>
                <a:latin typeface="Arial" charset="0"/>
                <a:ea typeface="+mn-ea"/>
                <a:cs typeface="+mn-cs"/>
              </a:rPr>
              <a:t>Humphrey</a:t>
            </a:r>
            <a:r>
              <a:rPr lang="en-NZ" sz="900" i="1" kern="1200" baseline="30000" dirty="0">
                <a:solidFill>
                  <a:schemeClr val="tx1"/>
                </a:solidFill>
                <a:latin typeface="Arial" charset="0"/>
                <a:ea typeface="+mn-ea"/>
                <a:cs typeface="+mn-cs"/>
              </a:rPr>
              <a:t>®</a:t>
            </a:r>
            <a:r>
              <a:rPr lang="en-NZ" sz="900" i="1" kern="1200" dirty="0">
                <a:solidFill>
                  <a:schemeClr val="tx1"/>
                </a:solidFill>
                <a:latin typeface="Arial" charset="0"/>
                <a:ea typeface="+mn-ea"/>
                <a:cs typeface="+mn-cs"/>
              </a:rPr>
              <a:t> Glaucoma Progression Analysis™ (GPA™) Software. An advanced approach to monitoring disease progression</a:t>
            </a:r>
            <a:r>
              <a:rPr lang="en-NZ" sz="900" kern="1200" dirty="0">
                <a:solidFill>
                  <a:schemeClr val="tx1"/>
                </a:solidFill>
                <a:latin typeface="Arial" charset="0"/>
                <a:ea typeface="+mn-ea"/>
                <a:cs typeface="+mn-cs"/>
              </a:rPr>
              <a:t>. Company white paper. Dublin, CA: Zeiss, 2003. Available at: www.zeiss.de/C125679E00525939/EmbedTitelIntern/OFS_White_Paper16_eng/$File/OFS_whitepaper16_eng.pdf. Accessed: 1 March 2012.</a:t>
            </a:r>
            <a:endParaRPr lang="en-AU" sz="800" dirty="0">
              <a:latin typeface="Arial" pitchFamily="34" charset="0"/>
              <a:cs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D560197-A5EF-428A-93A1-7A75B39B3CE6}" type="slidenum">
              <a:rPr lang="en-US" smtClean="0"/>
              <a:pPr/>
              <a:t>47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AU" dirty="0">
                <a:latin typeface="Arial" pitchFamily="34" charset="0"/>
              </a:rPr>
              <a:t>The rate of glaucoma progression varies considerably from patient to patient. The GPA programme estimates the progression rate by performing a regression analysis of the MD. A plot of the MD is displayed at the bottom of the baseline printout (see slide) and the MD slope given below the plot indicates how rapidly field damage is progressing. However, it should be noted that patients with significant damage at baseline (MD &lt; </a:t>
            </a:r>
            <a:r>
              <a:rPr lang="en-AU" dirty="0">
                <a:latin typeface="Arial" pitchFamily="34" charset="0"/>
                <a:cs typeface="Arial" pitchFamily="34" charset="0"/>
              </a:rPr>
              <a:t>–15 dB) may appear to be progressing slowly.</a:t>
            </a:r>
            <a:endParaRPr lang="en-AU" dirty="0">
              <a:latin typeface="Arial" pitchFamily="34" charset="0"/>
            </a:endParaRP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kern="1200" dirty="0">
                <a:solidFill>
                  <a:schemeClr val="tx1"/>
                </a:solidFill>
                <a:latin typeface="Arial" charset="0"/>
                <a:ea typeface="+mn-ea"/>
                <a:cs typeface="+mn-cs"/>
              </a:rPr>
              <a:t>Carl Zeiss </a:t>
            </a:r>
            <a:r>
              <a:rPr lang="en-NZ" sz="900" kern="1200" dirty="0" err="1">
                <a:solidFill>
                  <a:schemeClr val="tx1"/>
                </a:solidFill>
                <a:latin typeface="Arial" charset="0"/>
                <a:ea typeface="+mn-ea"/>
                <a:cs typeface="+mn-cs"/>
              </a:rPr>
              <a:t>Meditec</a:t>
            </a:r>
            <a:r>
              <a:rPr lang="en-NZ" sz="900" kern="1200" dirty="0">
                <a:solidFill>
                  <a:schemeClr val="tx1"/>
                </a:solidFill>
                <a:latin typeface="Arial" charset="0"/>
                <a:ea typeface="+mn-ea"/>
                <a:cs typeface="+mn-cs"/>
              </a:rPr>
              <a:t> Inc. </a:t>
            </a:r>
            <a:r>
              <a:rPr lang="en-NZ" sz="900" i="1" kern="1200" dirty="0">
                <a:solidFill>
                  <a:schemeClr val="tx1"/>
                </a:solidFill>
                <a:latin typeface="Arial" charset="0"/>
                <a:ea typeface="+mn-ea"/>
                <a:cs typeface="+mn-cs"/>
              </a:rPr>
              <a:t>Humphrey</a:t>
            </a:r>
            <a:r>
              <a:rPr lang="en-NZ" sz="900" i="1" kern="1200" baseline="30000" dirty="0">
                <a:solidFill>
                  <a:schemeClr val="tx1"/>
                </a:solidFill>
                <a:latin typeface="Arial" charset="0"/>
                <a:ea typeface="+mn-ea"/>
                <a:cs typeface="+mn-cs"/>
              </a:rPr>
              <a:t>®</a:t>
            </a:r>
            <a:r>
              <a:rPr lang="en-NZ" sz="900" i="1" kern="1200" dirty="0">
                <a:solidFill>
                  <a:schemeClr val="tx1"/>
                </a:solidFill>
                <a:latin typeface="Arial" charset="0"/>
                <a:ea typeface="+mn-ea"/>
                <a:cs typeface="+mn-cs"/>
              </a:rPr>
              <a:t> Glaucoma Progression Analysis™ (GPA™) Software. An advanced approach to monitoring disease progression</a:t>
            </a:r>
            <a:r>
              <a:rPr lang="en-NZ" sz="900" kern="1200" dirty="0">
                <a:solidFill>
                  <a:schemeClr val="tx1"/>
                </a:solidFill>
                <a:latin typeface="Arial" charset="0"/>
                <a:ea typeface="+mn-ea"/>
                <a:cs typeface="+mn-cs"/>
              </a:rPr>
              <a:t>. Company white paper. Dublin, CA: Zeiss, 2003. Available at: www.zeiss.de/C125679E00525939/EmbedTitelIntern/OFS_White_Paper16_eng/$File/OFS_whitepaper16_eng.pdf. Accessed: 1 March 2012.</a:t>
            </a:r>
            <a:endParaRPr lang="en-AU" sz="800" dirty="0">
              <a:latin typeface="Arial" pitchFamily="34" charset="0"/>
              <a:cs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9D85CAA-E08B-48A7-AB6A-D5BD8092ED01}" type="slidenum">
              <a:rPr lang="en-US" smtClean="0"/>
              <a:pPr/>
              <a:t>48</a:t>
            </a:fld>
            <a:endParaRPr lang="en-US"/>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AU">
                <a:latin typeface="Arial" pitchFamily="34" charset="0"/>
              </a:rPr>
              <a:t>Follow-up examinations show progressive deterioration compared with baseline.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CD9EC6AD-0A20-48F4-A28D-179CA8C17F32}" type="slidenum">
              <a:rPr lang="en-US" smtClean="0"/>
              <a:pPr/>
              <a:t>49</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AU">
                <a:latin typeface="Arial" pitchFamily="34" charset="0"/>
              </a:rPr>
              <a:t>This printout shows deterioration in more than three points in at least two consecutive visits, indicating possible glaucomatous progression.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957D626-53B1-48DE-9864-9E2FF6640A06}" type="slidenum">
              <a:rPr lang="en-AU" smtClean="0"/>
              <a:pPr/>
              <a:t>5</a:t>
            </a:fld>
            <a:endParaRPr lang="en-AU"/>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AU" sz="900" dirty="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ED8254E0-99CF-4E34-BE6D-28AD18A6903E}" type="slidenum">
              <a:rPr lang="en-US" smtClean="0"/>
              <a:pPr/>
              <a:t>50</a:t>
            </a:fld>
            <a:endParaRPr lang="en-US"/>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AU">
                <a:latin typeface="Arial" pitchFamily="34" charset="0"/>
              </a:rPr>
              <a:t>This printout shows deterioration in more than three points in at least three consecutive visits, indicating likely glaucomatous progression.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F89EDCEB-1740-41F3-8EB6-F53ACB258B00}" type="slidenum">
              <a:rPr lang="en-US" smtClean="0"/>
              <a:pPr/>
              <a:t>51</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AU">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FB5F7E6B-1A25-4F1A-968E-5ABD54542A79}" type="slidenum">
              <a:rPr lang="en-US" smtClean="0"/>
              <a:pPr/>
              <a:t>52</a:t>
            </a:fld>
            <a:endParaRPr lang="en-US"/>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r>
              <a:rPr lang="en-AU">
                <a:latin typeface="Arial" pitchFamily="34" charset="0"/>
              </a:rPr>
              <a:t>These follow-up examinations do not show statistically significant change from baseline.</a:t>
            </a:r>
          </a:p>
          <a:p>
            <a:pPr eaLnBrk="1" hangingPunct="1"/>
            <a:r>
              <a:rPr lang="en-AU">
                <a:latin typeface="Arial" pitchFamily="34" charset="0"/>
              </a:rPr>
              <a:t>However, note the ‘Low Test Reliability’ warning on two of these follow-up exams.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FC54224-4A10-4E04-9B0C-A8E02173F6FB}" type="slidenum">
              <a:rPr lang="en-US" smtClean="0"/>
              <a:pPr/>
              <a:t>53</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AU">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F5DF251A-2B52-48CE-A7BD-3F9609999145}" type="slidenum">
              <a:rPr lang="en-US" smtClean="0"/>
              <a:pPr/>
              <a:t>54</a:t>
            </a:fld>
            <a:endParaRPr lang="en-US"/>
          </a:p>
        </p:txBody>
      </p:sp>
      <p:sp>
        <p:nvSpPr>
          <p:cNvPr id="149507"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A02FB1FE-33CB-48D5-AA91-E6B732AA2A66}" type="slidenum">
              <a:rPr lang="en-US" sz="1200">
                <a:cs typeface="Arial" pitchFamily="34" charset="0"/>
              </a:rPr>
              <a:pPr algn="r"/>
              <a:t>54</a:t>
            </a:fld>
            <a:endParaRPr lang="en-US" sz="1200">
              <a:cs typeface="Arial" pitchFamily="34" charset="0"/>
            </a:endParaRPr>
          </a:p>
        </p:txBody>
      </p:sp>
      <p:sp>
        <p:nvSpPr>
          <p:cNvPr id="149508" name="Rectangle 2"/>
          <p:cNvSpPr>
            <a:spLocks noGrp="1" noRot="1" noChangeAspect="1" noChangeArrowheads="1" noTextEdit="1"/>
          </p:cNvSpPr>
          <p:nvPr>
            <p:ph type="sldImg"/>
          </p:nvPr>
        </p:nvSpPr>
        <p:spPr>
          <a:xfrm>
            <a:off x="915988" y="742950"/>
            <a:ext cx="4967287" cy="3724275"/>
          </a:xfrm>
          <a:ln/>
        </p:spPr>
      </p:sp>
      <p:sp>
        <p:nvSpPr>
          <p:cNvPr id="69637" name="Rectangle 3"/>
          <p:cNvSpPr>
            <a:spLocks noGrp="1" noChangeArrowheads="1"/>
          </p:cNvSpPr>
          <p:nvPr>
            <p:ph type="body" idx="1"/>
          </p:nvPr>
        </p:nvSpPr>
        <p:spPr>
          <a:xfrm>
            <a:off x="906141" y="4714876"/>
            <a:ext cx="4985393" cy="4468813"/>
          </a:xfrm>
          <a:ln/>
        </p:spPr>
        <p:txBody>
          <a:bodyPr/>
          <a:lstStyle/>
          <a:p>
            <a:pPr eaLnBrk="1" hangingPunct="1">
              <a:defRPr/>
            </a:pPr>
            <a:r>
              <a:rPr lang="en-IN" sz="1050" dirty="0"/>
              <a:t>The Visual Field Index (VFI) developed by </a:t>
            </a:r>
            <a:r>
              <a:rPr lang="en-IN" sz="1050" dirty="0" err="1"/>
              <a:t>Boel</a:t>
            </a:r>
            <a:r>
              <a:rPr lang="en-IN" sz="1050" dirty="0"/>
              <a:t> </a:t>
            </a:r>
            <a:r>
              <a:rPr lang="en-IN" sz="1050" dirty="0" err="1"/>
              <a:t>Bengtsson</a:t>
            </a:r>
            <a:r>
              <a:rPr lang="en-IN" sz="1050" dirty="0"/>
              <a:t> is an age-corrected </a:t>
            </a:r>
            <a:r>
              <a:rPr lang="en-IN" sz="1050" dirty="0" err="1"/>
              <a:t>perimetric</a:t>
            </a:r>
            <a:r>
              <a:rPr lang="en-IN" sz="1050" dirty="0"/>
              <a:t> index for quantifying the rate of glaucomatous progression.</a:t>
            </a:r>
            <a:r>
              <a:rPr lang="en-IN" sz="1050" baseline="30000" dirty="0"/>
              <a:t>1</a:t>
            </a:r>
            <a:r>
              <a:rPr lang="en-IN" sz="1050" dirty="0"/>
              <a:t> Designed for the Humphrey 30-2 and 24-2 test patterns, the VFI is included in the one-page GPA Summary Report for the Humphrey perimeter.</a:t>
            </a:r>
            <a:r>
              <a:rPr lang="en-IN" sz="1050" baseline="30000" dirty="0"/>
              <a:t>1,2</a:t>
            </a:r>
            <a:r>
              <a:rPr lang="en-IN" sz="1050" dirty="0"/>
              <a:t> The VFI plot graphs the rate of vision loss relative to age, and projects the current progression rate out over the next  3 to 5 years.</a:t>
            </a:r>
            <a:r>
              <a:rPr lang="en-IN" sz="1050" baseline="30000" dirty="0"/>
              <a:t>2</a:t>
            </a:r>
          </a:p>
          <a:p>
            <a:pPr eaLnBrk="1" hangingPunct="1">
              <a:defRPr/>
            </a:pPr>
            <a:endParaRPr lang="en-IN" dirty="0"/>
          </a:p>
          <a:p>
            <a:pPr eaLnBrk="1" hangingPunct="1">
              <a:defRPr/>
            </a:pPr>
            <a:r>
              <a:rPr lang="en-IN" b="1" dirty="0"/>
              <a:t>References</a:t>
            </a:r>
          </a:p>
          <a:p>
            <a:pPr eaLnBrk="1" hangingPunct="1">
              <a:defRPr/>
            </a:pPr>
            <a:r>
              <a:rPr lang="en-NZ" sz="900" dirty="0"/>
              <a:t>1. </a:t>
            </a:r>
            <a:r>
              <a:rPr lang="en-NZ" sz="900" dirty="0" err="1"/>
              <a:t>Bengtsson</a:t>
            </a:r>
            <a:r>
              <a:rPr lang="en-NZ" sz="900" dirty="0"/>
              <a:t> B, </a:t>
            </a:r>
            <a:r>
              <a:rPr lang="en-NZ" sz="900" dirty="0" err="1"/>
              <a:t>Heijl</a:t>
            </a:r>
            <a:r>
              <a:rPr lang="en-NZ" sz="900" dirty="0"/>
              <a:t> A. A visual field index for calculation of glaucoma rate of progression. </a:t>
            </a:r>
            <a:r>
              <a:rPr lang="en-NZ" sz="900" i="1" dirty="0"/>
              <a:t>Am J Ophthalmol</a:t>
            </a:r>
            <a:r>
              <a:rPr lang="en-NZ" sz="900" dirty="0"/>
              <a:t> 2008; 145: 343–53.</a:t>
            </a:r>
          </a:p>
          <a:p>
            <a:pPr eaLnBrk="1" hangingPunct="1">
              <a:defRPr/>
            </a:pPr>
            <a:r>
              <a:rPr lang="en-NZ" sz="900" dirty="0"/>
              <a:t>2. Carl Zeiss </a:t>
            </a:r>
            <a:r>
              <a:rPr lang="en-NZ" sz="900" dirty="0" err="1"/>
              <a:t>Meditec</a:t>
            </a:r>
            <a:r>
              <a:rPr lang="en-NZ" sz="900" dirty="0"/>
              <a:t>, Inc. </a:t>
            </a:r>
            <a:r>
              <a:rPr lang="en-NZ" sz="900" i="1" dirty="0"/>
              <a:t>HFA II-</a:t>
            </a:r>
            <a:r>
              <a:rPr lang="en-NZ" sz="900" dirty="0" err="1"/>
              <a:t>i</a:t>
            </a:r>
            <a:r>
              <a:rPr lang="en-NZ" sz="900" i="1" dirty="0"/>
              <a:t> Guided Progression Analysis (GPA): Summary Report</a:t>
            </a:r>
            <a:r>
              <a:rPr lang="en-NZ" sz="900" dirty="0"/>
              <a:t>. Dublin, CA: Zeiss, 2008. Available at: www.meditec.zeiss.com/C125679E00525939/EmbedTitelIntern/hfa-summary-report/$File/hfa-summary-report.pdf. Accessed: </a:t>
            </a:r>
            <a:r>
              <a:rPr lang="en-NZ" sz="900" dirty="0">
                <a:latin typeface="Arial" pitchFamily="34" charset="0"/>
              </a:rPr>
              <a:t>1 March 2012</a:t>
            </a:r>
            <a:r>
              <a:rPr lang="en-NZ" sz="900" dirty="0"/>
              <a:t>.</a:t>
            </a:r>
          </a:p>
          <a:p>
            <a:pPr eaLnBrk="1" hangingPunct="1">
              <a:defRPr/>
            </a:pPr>
            <a:endParaRPr lang="en-IN"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CADA1728-911E-448F-8C5A-E404EEEF407F}" type="slidenum">
              <a:rPr lang="en-US" smtClean="0"/>
              <a:pPr/>
              <a:t>55</a:t>
            </a:fld>
            <a:endParaRPr lang="en-US"/>
          </a:p>
        </p:txBody>
      </p:sp>
      <p:sp>
        <p:nvSpPr>
          <p:cNvPr id="150531"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112967F0-2FC7-4852-AF3D-F55CBA26EB03}" type="slidenum">
              <a:rPr lang="en-US" sz="1200">
                <a:cs typeface="Arial" pitchFamily="34" charset="0"/>
              </a:rPr>
              <a:pPr algn="r"/>
              <a:t>55</a:t>
            </a:fld>
            <a:endParaRPr lang="en-US" sz="1200">
              <a:cs typeface="Arial" pitchFamily="34" charset="0"/>
            </a:endParaRPr>
          </a:p>
        </p:txBody>
      </p:sp>
      <p:sp>
        <p:nvSpPr>
          <p:cNvPr id="150532" name="Rectangle 2"/>
          <p:cNvSpPr>
            <a:spLocks noGrp="1" noRot="1" noChangeAspect="1" noChangeArrowheads="1" noTextEdit="1"/>
          </p:cNvSpPr>
          <p:nvPr>
            <p:ph type="sldImg"/>
          </p:nvPr>
        </p:nvSpPr>
        <p:spPr>
          <a:xfrm>
            <a:off x="915988" y="742950"/>
            <a:ext cx="4967287" cy="3724275"/>
          </a:xfrm>
          <a:ln/>
        </p:spPr>
      </p:sp>
      <p:sp>
        <p:nvSpPr>
          <p:cNvPr id="150533" name="Rectangle 3"/>
          <p:cNvSpPr>
            <a:spLocks noGrp="1" noChangeArrowheads="1"/>
          </p:cNvSpPr>
          <p:nvPr>
            <p:ph type="body" idx="1"/>
          </p:nvPr>
        </p:nvSpPr>
        <p:spPr>
          <a:xfrm>
            <a:off x="906141" y="4714876"/>
            <a:ext cx="4985393" cy="4468813"/>
          </a:xfrm>
          <a:noFill/>
          <a:ln/>
        </p:spPr>
        <p:txBody>
          <a:bodyPr/>
          <a:lstStyle/>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is centrally weighted to reflect the greater importance of central and </a:t>
            </a:r>
            <a:r>
              <a:rPr lang="en-IN" dirty="0" err="1">
                <a:latin typeface="Arial" pitchFamily="34" charset="0"/>
              </a:rPr>
              <a:t>paracentral</a:t>
            </a:r>
            <a:r>
              <a:rPr lang="en-IN" dirty="0">
                <a:latin typeface="Arial" pitchFamily="34" charset="0"/>
              </a:rPr>
              <a:t> vision relative to peripheral vision. Central weighting of the index is based on cortical magnification, which is assumed to reflect ganglion cell density.</a:t>
            </a:r>
          </a:p>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was designed to be less influenced by cataracts than the Humphrey</a:t>
            </a:r>
            <a:r>
              <a:rPr lang="en-IN" baseline="30000" dirty="0">
                <a:latin typeface="Arial" pitchFamily="34" charset="0"/>
              </a:rPr>
              <a:t>®</a:t>
            </a:r>
            <a:r>
              <a:rPr lang="en-IN" dirty="0">
                <a:latin typeface="Arial" pitchFamily="34" charset="0"/>
              </a:rPr>
              <a:t> mean deviation index (MDI). Cataracts can interfere with the accurate evaluation of glaucoma progression using MDI – a worsening cataract can falsely suggest a high progression rate, whereas MDI values will improve after cataract surgery. The </a:t>
            </a:r>
            <a:r>
              <a:rPr lang="en-IN" dirty="0" err="1">
                <a:latin typeface="Arial" pitchFamily="34" charset="0"/>
              </a:rPr>
              <a:t>VFI</a:t>
            </a:r>
            <a:r>
              <a:rPr lang="en-IN" dirty="0">
                <a:latin typeface="Arial" pitchFamily="34" charset="0"/>
              </a:rPr>
              <a:t> uses the Humphrey pattern deviation map to overcome the effect of cataracts (except for fields with an MDI worse than –20 dB, for which total deviation probability maps are used).</a:t>
            </a:r>
          </a:p>
          <a:p>
            <a:pPr eaLnBrk="1" hangingPunct="1"/>
            <a:r>
              <a:rPr lang="en-IN" dirty="0">
                <a:latin typeface="Arial" pitchFamily="34" charset="0"/>
              </a:rPr>
              <a:t>A pilot evaluation retrospectively compared the MDI and </a:t>
            </a:r>
            <a:r>
              <a:rPr lang="en-IN" dirty="0" err="1">
                <a:latin typeface="Arial" pitchFamily="34" charset="0"/>
              </a:rPr>
              <a:t>VFI</a:t>
            </a:r>
            <a:r>
              <a:rPr lang="en-IN" dirty="0">
                <a:latin typeface="Arial" pitchFamily="34" charset="0"/>
              </a:rPr>
              <a:t> in a series of fields from three patient groups: eyes with developing cataract (n = 45), eyes without cataract (n = 42), and eyes in which cataract surgery was performed in the middle of the series (n = 44). The apparent progression rate in eyes with cataract was significantly higher when measured with the MDI compared with the </a:t>
            </a:r>
            <a:r>
              <a:rPr lang="en-IN" dirty="0" err="1">
                <a:latin typeface="Arial" pitchFamily="34" charset="0"/>
              </a:rPr>
              <a:t>VFI</a:t>
            </a:r>
            <a:r>
              <a:rPr lang="en-IN" dirty="0">
                <a:latin typeface="Arial" pitchFamily="34" charset="0"/>
              </a:rPr>
              <a:t> (mean loss of 3.6% versus 2.1% per year; p &lt; 0.0001). In contrast, there was no significant difference between the MDI and </a:t>
            </a:r>
            <a:r>
              <a:rPr lang="en-IN" dirty="0" err="1">
                <a:latin typeface="Arial" pitchFamily="34" charset="0"/>
              </a:rPr>
              <a:t>VFI</a:t>
            </a:r>
            <a:r>
              <a:rPr lang="en-IN" dirty="0">
                <a:latin typeface="Arial" pitchFamily="34" charset="0"/>
              </a:rPr>
              <a:t> in eyes with no cataract. For eyes undergoing cataract surgery, the MDI showed a lower rate of progression than the </a:t>
            </a:r>
            <a:r>
              <a:rPr lang="en-IN" dirty="0" err="1">
                <a:latin typeface="Arial" pitchFamily="34" charset="0"/>
              </a:rPr>
              <a:t>VFI</a:t>
            </a:r>
            <a:r>
              <a:rPr lang="en-IN" dirty="0">
                <a:latin typeface="Arial" pitchFamily="34" charset="0"/>
              </a:rPr>
              <a:t>, with wider confidence intervals. Overall, the study indicated that glaucoma progression rates determined using the </a:t>
            </a:r>
            <a:r>
              <a:rPr lang="en-IN" dirty="0" err="1">
                <a:latin typeface="Arial" pitchFamily="34" charset="0"/>
              </a:rPr>
              <a:t>VFI</a:t>
            </a:r>
            <a:r>
              <a:rPr lang="en-IN" dirty="0">
                <a:latin typeface="Arial" pitchFamily="34" charset="0"/>
              </a:rPr>
              <a:t> were less affected by cataract or cataract surgery than rates based on the MDI.</a:t>
            </a:r>
          </a:p>
          <a:p>
            <a:pPr eaLnBrk="1" hangingPunct="1"/>
            <a:endParaRPr lang="en-IN" dirty="0">
              <a:latin typeface="Arial" pitchFamily="34" charset="0"/>
            </a:endParaRPr>
          </a:p>
          <a:p>
            <a:pPr eaLnBrk="1" hangingPunct="1"/>
            <a:r>
              <a:rPr lang="en-IN" b="1" dirty="0">
                <a:latin typeface="Arial" pitchFamily="34" charset="0"/>
              </a:rPr>
              <a:t>Reference</a:t>
            </a:r>
            <a:endParaRPr lang="en-IN" dirty="0">
              <a:latin typeface="Arial" pitchFamily="34" charset="0"/>
            </a:endParaRPr>
          </a:p>
          <a:p>
            <a:pPr eaLnBrk="1" hangingPunct="1"/>
            <a:r>
              <a:rPr lang="en-NZ" sz="900" dirty="0" err="1">
                <a:latin typeface="Arial" pitchFamily="34" charset="0"/>
              </a:rPr>
              <a:t>Bengtsson</a:t>
            </a:r>
            <a:r>
              <a:rPr lang="en-NZ" sz="900" dirty="0">
                <a:latin typeface="Arial" pitchFamily="34" charset="0"/>
              </a:rPr>
              <a:t> B, </a:t>
            </a:r>
            <a:r>
              <a:rPr lang="en-NZ" sz="900" dirty="0" err="1">
                <a:latin typeface="Arial" pitchFamily="34" charset="0"/>
              </a:rPr>
              <a:t>Heijl</a:t>
            </a:r>
            <a:r>
              <a:rPr lang="en-NZ" sz="900" dirty="0">
                <a:latin typeface="Arial" pitchFamily="34" charset="0"/>
              </a:rPr>
              <a:t> A. A visual field index for calculation of glaucoma rate of progression. </a:t>
            </a:r>
            <a:r>
              <a:rPr lang="en-NZ" sz="900" i="1" dirty="0">
                <a:latin typeface="Arial" pitchFamily="34" charset="0"/>
              </a:rPr>
              <a:t>Am J </a:t>
            </a:r>
            <a:r>
              <a:rPr lang="en-NZ" sz="900" i="1" dirty="0" err="1">
                <a:latin typeface="Arial" pitchFamily="34" charset="0"/>
              </a:rPr>
              <a:t>Ophthalmol</a:t>
            </a:r>
            <a:r>
              <a:rPr lang="en-NZ" sz="900" dirty="0">
                <a:latin typeface="Arial" pitchFamily="34" charset="0"/>
              </a:rPr>
              <a:t> 2008; 145: 343–53.</a:t>
            </a:r>
            <a:endParaRPr lang="en-IN" sz="900" b="1" dirty="0">
              <a:latin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AD7F4AC6-FFE0-464C-AA52-981E238B4154}" type="slidenum">
              <a:rPr lang="en-US" smtClean="0"/>
              <a:pPr/>
              <a:t>56</a:t>
            </a:fld>
            <a:endParaRPr lang="en-US"/>
          </a:p>
        </p:txBody>
      </p:sp>
      <p:sp>
        <p:nvSpPr>
          <p:cNvPr id="151555"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350BE8D1-E8DB-4A90-B25D-28576482F905}" type="slidenum">
              <a:rPr lang="en-US" sz="1200">
                <a:cs typeface="Arial" pitchFamily="34" charset="0"/>
              </a:rPr>
              <a:pPr algn="r"/>
              <a:t>56</a:t>
            </a:fld>
            <a:endParaRPr lang="en-US" sz="1200">
              <a:cs typeface="Arial" pitchFamily="34" charset="0"/>
            </a:endParaRPr>
          </a:p>
        </p:txBody>
      </p:sp>
      <p:sp>
        <p:nvSpPr>
          <p:cNvPr id="151556" name="Rectangle 2"/>
          <p:cNvSpPr>
            <a:spLocks noGrp="1" noRot="1" noChangeAspect="1" noChangeArrowheads="1" noTextEdit="1"/>
          </p:cNvSpPr>
          <p:nvPr>
            <p:ph type="sldImg"/>
          </p:nvPr>
        </p:nvSpPr>
        <p:spPr>
          <a:xfrm>
            <a:off x="915988" y="742950"/>
            <a:ext cx="4967287" cy="3724275"/>
          </a:xfrm>
          <a:ln/>
        </p:spPr>
      </p:sp>
      <p:sp>
        <p:nvSpPr>
          <p:cNvPr id="151557" name="Rectangle 3"/>
          <p:cNvSpPr>
            <a:spLocks noGrp="1" noChangeArrowheads="1"/>
          </p:cNvSpPr>
          <p:nvPr>
            <p:ph type="body" idx="1"/>
          </p:nvPr>
        </p:nvSpPr>
        <p:spPr>
          <a:xfrm>
            <a:off x="906141" y="4714876"/>
            <a:ext cx="4985393" cy="4468813"/>
          </a:xfrm>
          <a:noFill/>
          <a:ln/>
        </p:spPr>
        <p:txBody>
          <a:bodyPr/>
          <a:lstStyle/>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Plot graphs the </a:t>
            </a:r>
            <a:r>
              <a:rPr lang="en-IN" dirty="0" err="1">
                <a:latin typeface="Arial" pitchFamily="34" charset="0"/>
              </a:rPr>
              <a:t>VFI</a:t>
            </a:r>
            <a:r>
              <a:rPr lang="en-IN" dirty="0">
                <a:latin typeface="Arial" pitchFamily="34" charset="0"/>
              </a:rPr>
              <a:t> value as a function of age for all the exams included in the GPA analysis. Provided at least 5 exams over 3 years are included in the GPA, the </a:t>
            </a:r>
            <a:r>
              <a:rPr lang="en-IN" dirty="0" err="1">
                <a:latin typeface="Arial" pitchFamily="34" charset="0"/>
              </a:rPr>
              <a:t>VFI</a:t>
            </a:r>
            <a:r>
              <a:rPr lang="en-IN" dirty="0">
                <a:latin typeface="Arial" pitchFamily="34" charset="0"/>
              </a:rPr>
              <a:t> Plot displays a linear regression analysis of the </a:t>
            </a:r>
            <a:r>
              <a:rPr lang="en-IN" dirty="0" err="1">
                <a:latin typeface="Arial" pitchFamily="34" charset="0"/>
              </a:rPr>
              <a:t>VFI</a:t>
            </a:r>
            <a:r>
              <a:rPr lang="en-IN" dirty="0">
                <a:latin typeface="Arial" pitchFamily="34" charset="0"/>
              </a:rPr>
              <a:t> over time and a 3 to 5 year projection if this trend continues. The projection time is equal to the number of years of data available, to a maximum of 5 years.</a:t>
            </a:r>
          </a:p>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Bar is a histogram that visually displays the information in the </a:t>
            </a:r>
            <a:r>
              <a:rPr lang="en-IN" dirty="0" err="1">
                <a:latin typeface="Arial" pitchFamily="34" charset="0"/>
              </a:rPr>
              <a:t>VFI</a:t>
            </a:r>
            <a:r>
              <a:rPr lang="en-IN" dirty="0">
                <a:latin typeface="Arial" pitchFamily="34" charset="0"/>
              </a:rPr>
              <a:t> Plot.</a:t>
            </a:r>
          </a:p>
          <a:p>
            <a:pPr eaLnBrk="1" hangingPunct="1"/>
            <a:endParaRPr lang="en-IN" dirty="0">
              <a:latin typeface="Arial" pitchFamily="34" charset="0"/>
            </a:endParaRPr>
          </a:p>
          <a:p>
            <a:pPr eaLnBrk="1" hangingPunct="1"/>
            <a:r>
              <a:rPr lang="en-IN" b="1" dirty="0">
                <a:latin typeface="Arial" pitchFamily="34" charset="0"/>
              </a:rPr>
              <a:t>Reference</a:t>
            </a:r>
          </a:p>
          <a:p>
            <a:pPr eaLnBrk="1" hangingPunct="1"/>
            <a:r>
              <a:rPr lang="en-NZ" sz="900" dirty="0">
                <a:latin typeface="Arial" pitchFamily="34" charset="0"/>
              </a:rPr>
              <a:t>Carl Zeiss </a:t>
            </a:r>
            <a:r>
              <a:rPr lang="en-NZ" sz="900" dirty="0" err="1">
                <a:latin typeface="Arial" pitchFamily="34" charset="0"/>
              </a:rPr>
              <a:t>Meditec</a:t>
            </a:r>
            <a:r>
              <a:rPr lang="en-NZ" sz="900" dirty="0">
                <a:latin typeface="Arial" pitchFamily="34" charset="0"/>
              </a:rPr>
              <a:t>, Inc. </a:t>
            </a:r>
            <a:r>
              <a:rPr lang="en-NZ" sz="900" i="1" dirty="0">
                <a:latin typeface="Arial" pitchFamily="34" charset="0"/>
              </a:rPr>
              <a:t>HFA II-</a:t>
            </a:r>
            <a:r>
              <a:rPr lang="en-NZ" sz="900" dirty="0" err="1">
                <a:latin typeface="Arial" pitchFamily="34" charset="0"/>
              </a:rPr>
              <a:t>i</a:t>
            </a:r>
            <a:r>
              <a:rPr lang="en-NZ" sz="900" i="1" dirty="0">
                <a:latin typeface="Arial" pitchFamily="34" charset="0"/>
              </a:rPr>
              <a:t> with Guided Progression Analysis™ (GPA): Sample Cases</a:t>
            </a:r>
            <a:r>
              <a:rPr lang="en-NZ" sz="900" dirty="0">
                <a:latin typeface="Arial" pitchFamily="34" charset="0"/>
              </a:rPr>
              <a:t>. Dublin, CA: Zeiss, 2008. Available at: www.meditec.zeiss.com/C125679E00525939/EmbedTitelIntern/HFA_GPA_sample_cases/$File/HFA_GPA_sample_cases.pdf. Accessed: 1 March 2012.</a:t>
            </a:r>
          </a:p>
          <a:p>
            <a:pPr eaLnBrk="1" hangingPunct="1"/>
            <a:endParaRPr lang="en-IN" dirty="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EE2E1DC6-CB3E-4AB1-86CF-AD7E347681B4}" type="slidenum">
              <a:rPr lang="en-US" smtClean="0"/>
              <a:pPr/>
              <a:t>57</a:t>
            </a:fld>
            <a:endParaRPr lang="en-US"/>
          </a:p>
        </p:txBody>
      </p:sp>
      <p:sp>
        <p:nvSpPr>
          <p:cNvPr id="152579"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F2C9F0BA-2083-4B7A-B1F2-A2E99E02C967}" type="slidenum">
              <a:rPr lang="en-US" sz="1200">
                <a:cs typeface="Arial" pitchFamily="34" charset="0"/>
              </a:rPr>
              <a:pPr algn="r"/>
              <a:t>57</a:t>
            </a:fld>
            <a:endParaRPr lang="en-US" sz="1200">
              <a:cs typeface="Arial" pitchFamily="34" charset="0"/>
            </a:endParaRPr>
          </a:p>
        </p:txBody>
      </p:sp>
      <p:sp>
        <p:nvSpPr>
          <p:cNvPr id="152580" name="Rectangle 2"/>
          <p:cNvSpPr>
            <a:spLocks noGrp="1" noRot="1" noChangeAspect="1" noChangeArrowheads="1" noTextEdit="1"/>
          </p:cNvSpPr>
          <p:nvPr>
            <p:ph type="sldImg"/>
          </p:nvPr>
        </p:nvSpPr>
        <p:spPr>
          <a:xfrm>
            <a:off x="915988" y="742950"/>
            <a:ext cx="4967287" cy="3724275"/>
          </a:xfrm>
          <a:ln/>
        </p:spPr>
      </p:sp>
      <p:sp>
        <p:nvSpPr>
          <p:cNvPr id="152581" name="Rectangle 3"/>
          <p:cNvSpPr>
            <a:spLocks noGrp="1" noChangeArrowheads="1"/>
          </p:cNvSpPr>
          <p:nvPr>
            <p:ph type="body" idx="1"/>
          </p:nvPr>
        </p:nvSpPr>
        <p:spPr>
          <a:xfrm>
            <a:off x="906141" y="4714876"/>
            <a:ext cx="4985393" cy="4468813"/>
          </a:xfrm>
          <a:noFill/>
          <a:ln/>
        </p:spPr>
        <p:txBody>
          <a:bodyPr/>
          <a:lstStyle/>
          <a:p>
            <a:pPr eaLnBrk="1" hangingPunct="1"/>
            <a:r>
              <a:rPr lang="en-NZ" dirty="0">
                <a:latin typeface="Arial" pitchFamily="34" charset="0"/>
              </a:rPr>
              <a:t>The </a:t>
            </a:r>
            <a:r>
              <a:rPr lang="en-NZ" dirty="0" err="1">
                <a:latin typeface="Arial" pitchFamily="34" charset="0"/>
              </a:rPr>
              <a:t>VFI</a:t>
            </a:r>
            <a:r>
              <a:rPr lang="en-NZ" dirty="0">
                <a:latin typeface="Arial" pitchFamily="34" charset="0"/>
              </a:rPr>
              <a:t> value is a summary measure of the patient’s VF status, expressed as a percentage of a normal, age-adjusted VF.</a:t>
            </a:r>
          </a:p>
          <a:p>
            <a:pPr eaLnBrk="1" hangingPunct="1"/>
            <a:endParaRPr lang="en-NZ" dirty="0">
              <a:latin typeface="Arial" pitchFamily="34" charset="0"/>
            </a:endParaRPr>
          </a:p>
          <a:p>
            <a:pPr eaLnBrk="1" hangingPunct="1"/>
            <a:r>
              <a:rPr lang="en-NZ" b="1" dirty="0">
                <a:latin typeface="Arial" pitchFamily="34" charset="0"/>
              </a:rPr>
              <a:t>Reference</a:t>
            </a:r>
            <a:endParaRPr lang="en-NZ" dirty="0">
              <a:latin typeface="Arial" pitchFamily="34" charset="0"/>
            </a:endParaRPr>
          </a:p>
          <a:p>
            <a:pPr eaLnBrk="1" hangingPunct="1"/>
            <a:r>
              <a:rPr lang="en-NZ" sz="900" dirty="0">
                <a:latin typeface="Arial" pitchFamily="34" charset="0"/>
              </a:rPr>
              <a:t>Carl Zeiss </a:t>
            </a:r>
            <a:r>
              <a:rPr lang="en-NZ" sz="900" dirty="0" err="1">
                <a:latin typeface="Arial" pitchFamily="34" charset="0"/>
              </a:rPr>
              <a:t>Meditec</a:t>
            </a:r>
            <a:r>
              <a:rPr lang="en-NZ" sz="900" dirty="0">
                <a:latin typeface="Arial" pitchFamily="34" charset="0"/>
              </a:rPr>
              <a:t>, Inc. </a:t>
            </a:r>
            <a:r>
              <a:rPr lang="en-NZ" sz="900" i="1" dirty="0">
                <a:latin typeface="Arial" pitchFamily="34" charset="0"/>
              </a:rPr>
              <a:t>HFA II-</a:t>
            </a:r>
            <a:r>
              <a:rPr lang="en-NZ" sz="900" dirty="0" err="1">
                <a:latin typeface="Arial" pitchFamily="34" charset="0"/>
              </a:rPr>
              <a:t>i</a:t>
            </a:r>
            <a:r>
              <a:rPr lang="en-NZ" sz="900" i="1" dirty="0">
                <a:latin typeface="Arial" pitchFamily="34" charset="0"/>
              </a:rPr>
              <a:t> Guided Progression Analysis (GPA): Summary Report</a:t>
            </a:r>
            <a:r>
              <a:rPr lang="en-NZ" sz="900" dirty="0">
                <a:latin typeface="Arial" pitchFamily="34" charset="0"/>
              </a:rPr>
              <a:t>. Dublin, CA: Zeiss, 2008. Available at: www.meditec.zeiss.com/C125679E00525939/EmbedTitelIntern/hfa-summary-report/$File/hfa-summary-report.pdf. Accessed: 1 March 2012.</a:t>
            </a:r>
            <a:endParaRPr lang="en-NZ" sz="900" b="1" dirty="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5D973679-442D-423A-84EA-F0E0067B0D44}" type="slidenum">
              <a:rPr lang="en-US" smtClean="0"/>
              <a:pPr/>
              <a:t>58</a:t>
            </a:fld>
            <a:endParaRPr lang="en-US"/>
          </a:p>
        </p:txBody>
      </p:sp>
      <p:sp>
        <p:nvSpPr>
          <p:cNvPr id="153603"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59E22B96-7495-4B94-8CED-C6374A151165}" type="slidenum">
              <a:rPr lang="en-US" sz="1200">
                <a:cs typeface="Arial" pitchFamily="34" charset="0"/>
              </a:rPr>
              <a:pPr algn="r"/>
              <a:t>58</a:t>
            </a:fld>
            <a:endParaRPr lang="en-US" sz="1200">
              <a:cs typeface="Arial" pitchFamily="34" charset="0"/>
            </a:endParaRPr>
          </a:p>
        </p:txBody>
      </p:sp>
      <p:sp>
        <p:nvSpPr>
          <p:cNvPr id="153604" name="Rectangle 2"/>
          <p:cNvSpPr>
            <a:spLocks noGrp="1" noRot="1" noChangeAspect="1" noChangeArrowheads="1" noTextEdit="1"/>
          </p:cNvSpPr>
          <p:nvPr>
            <p:ph type="sldImg"/>
          </p:nvPr>
        </p:nvSpPr>
        <p:spPr>
          <a:xfrm>
            <a:off x="915988" y="742950"/>
            <a:ext cx="4967287" cy="3724275"/>
          </a:xfrm>
          <a:ln/>
        </p:spPr>
      </p:sp>
      <p:sp>
        <p:nvSpPr>
          <p:cNvPr id="153605" name="Rectangle 3"/>
          <p:cNvSpPr>
            <a:spLocks noGrp="1" noChangeArrowheads="1"/>
          </p:cNvSpPr>
          <p:nvPr>
            <p:ph type="body" idx="1"/>
          </p:nvPr>
        </p:nvSpPr>
        <p:spPr>
          <a:xfrm>
            <a:off x="906141" y="4714876"/>
            <a:ext cx="4985393" cy="4468813"/>
          </a:xfrm>
          <a:noFill/>
          <a:ln/>
        </p:spPr>
        <p:txBody>
          <a:bodyPr/>
          <a:lstStyle/>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Bar is a graphical representation of the patient’s vision at the current </a:t>
            </a:r>
            <a:r>
              <a:rPr lang="en-IN" dirty="0" err="1">
                <a:latin typeface="Arial" pitchFamily="34" charset="0"/>
              </a:rPr>
              <a:t>VFI</a:t>
            </a:r>
            <a:r>
              <a:rPr lang="en-IN" dirty="0">
                <a:latin typeface="Arial" pitchFamily="34" charset="0"/>
              </a:rPr>
              <a:t> value. The top segment of the bar represents the percentage vision loss to date when compared with a normal visual field adjusted for age. The middle segment of the bar depicts the projected vision loss over the next 3 to 5 years, assuming the current rate of progression continues. The bottom segment of the bar represents the patient’s remaining useful vision.</a:t>
            </a:r>
          </a:p>
          <a:p>
            <a:pPr eaLnBrk="1" hangingPunct="1"/>
            <a:endParaRPr lang="en-NZ" dirty="0">
              <a:latin typeface="Arial" pitchFamily="34" charset="0"/>
            </a:endParaRPr>
          </a:p>
          <a:p>
            <a:pPr eaLnBrk="1" hangingPunct="1"/>
            <a:r>
              <a:rPr lang="en-NZ" b="1" dirty="0">
                <a:latin typeface="Arial" pitchFamily="34" charset="0"/>
              </a:rPr>
              <a:t>Reference</a:t>
            </a:r>
            <a:endParaRPr lang="en-NZ" dirty="0">
              <a:latin typeface="Arial" pitchFamily="34" charset="0"/>
            </a:endParaRPr>
          </a:p>
          <a:p>
            <a:pPr eaLnBrk="1" hangingPunct="1"/>
            <a:r>
              <a:rPr lang="en-NZ" sz="900" dirty="0">
                <a:latin typeface="Arial" pitchFamily="34" charset="0"/>
              </a:rPr>
              <a:t>Carl Zeiss </a:t>
            </a:r>
            <a:r>
              <a:rPr lang="en-NZ" sz="900" dirty="0" err="1">
                <a:latin typeface="Arial" pitchFamily="34" charset="0"/>
              </a:rPr>
              <a:t>Meditec</a:t>
            </a:r>
            <a:r>
              <a:rPr lang="en-NZ" sz="900" dirty="0">
                <a:latin typeface="Arial" pitchFamily="34" charset="0"/>
              </a:rPr>
              <a:t>, Inc. </a:t>
            </a:r>
            <a:r>
              <a:rPr lang="en-NZ" sz="900" i="1" dirty="0">
                <a:latin typeface="Arial" pitchFamily="34" charset="0"/>
              </a:rPr>
              <a:t>HFA II-</a:t>
            </a:r>
            <a:r>
              <a:rPr lang="en-NZ" sz="900" dirty="0" err="1">
                <a:latin typeface="Arial" pitchFamily="34" charset="0"/>
              </a:rPr>
              <a:t>i</a:t>
            </a:r>
            <a:r>
              <a:rPr lang="en-NZ" sz="900" i="1" dirty="0">
                <a:latin typeface="Arial" pitchFamily="34" charset="0"/>
              </a:rPr>
              <a:t> Guided Progression Analysis (GPA): Summary Report</a:t>
            </a:r>
            <a:r>
              <a:rPr lang="en-NZ" sz="900" dirty="0">
                <a:latin typeface="Arial" pitchFamily="34" charset="0"/>
              </a:rPr>
              <a:t>. Dublin, CA: Zeiss, 2008. Available at: www.meditec.zeiss.com/C125679E00525939/EmbedTitelIntern/hfa-summary-report/$File/hfa-summary-report.pdf. Accessed: 1 March 2012.</a:t>
            </a:r>
            <a:endParaRPr lang="en-IN" sz="900" dirty="0">
              <a:latin typeface="Arial" pitchFamily="34" charset="0"/>
            </a:endParaRPr>
          </a:p>
          <a:p>
            <a:pPr eaLnBrk="1" hangingPunct="1"/>
            <a:endParaRPr lang="en-IN" dirty="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7D7E993E-EFA0-4535-A7FD-4734664FC938}" type="slidenum">
              <a:rPr lang="en-US" smtClean="0"/>
              <a:pPr/>
              <a:t>59</a:t>
            </a:fld>
            <a:endParaRPr lang="en-US"/>
          </a:p>
        </p:txBody>
      </p:sp>
      <p:sp>
        <p:nvSpPr>
          <p:cNvPr id="154627"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DF736B79-7740-4E37-B846-5BA1D84C5AC7}" type="slidenum">
              <a:rPr lang="en-US" sz="1200">
                <a:cs typeface="Arial" pitchFamily="34" charset="0"/>
              </a:rPr>
              <a:pPr algn="r"/>
              <a:t>59</a:t>
            </a:fld>
            <a:endParaRPr lang="en-US" sz="1200">
              <a:cs typeface="Arial" pitchFamily="34" charset="0"/>
            </a:endParaRPr>
          </a:p>
        </p:txBody>
      </p:sp>
      <p:sp>
        <p:nvSpPr>
          <p:cNvPr id="154628" name="Rectangle 2"/>
          <p:cNvSpPr>
            <a:spLocks noGrp="1" noRot="1" noChangeAspect="1" noChangeArrowheads="1" noTextEdit="1"/>
          </p:cNvSpPr>
          <p:nvPr>
            <p:ph type="sldImg"/>
          </p:nvPr>
        </p:nvSpPr>
        <p:spPr>
          <a:xfrm>
            <a:off x="915988" y="742950"/>
            <a:ext cx="4967287" cy="3724275"/>
          </a:xfrm>
          <a:ln/>
        </p:spPr>
      </p:sp>
      <p:sp>
        <p:nvSpPr>
          <p:cNvPr id="154629" name="Rectangle 3"/>
          <p:cNvSpPr>
            <a:spLocks noGrp="1" noChangeArrowheads="1"/>
          </p:cNvSpPr>
          <p:nvPr>
            <p:ph type="body" idx="1"/>
          </p:nvPr>
        </p:nvSpPr>
        <p:spPr>
          <a:xfrm>
            <a:off x="906141" y="4714876"/>
            <a:ext cx="4985393" cy="4468813"/>
          </a:xfrm>
          <a:noFill/>
          <a:ln/>
        </p:spPr>
        <p:txBody>
          <a:bodyPr/>
          <a:lstStyle/>
          <a:p>
            <a:pPr eaLnBrk="1" hangingPunct="1"/>
            <a:r>
              <a:rPr lang="en-IN" dirty="0">
                <a:latin typeface="Arial" pitchFamily="34" charset="0"/>
              </a:rPr>
              <a:t>The </a:t>
            </a:r>
            <a:r>
              <a:rPr lang="en-IN" dirty="0" err="1">
                <a:latin typeface="Arial" pitchFamily="34" charset="0"/>
              </a:rPr>
              <a:t>VFI</a:t>
            </a:r>
            <a:r>
              <a:rPr lang="en-IN" dirty="0">
                <a:latin typeface="Arial" pitchFamily="34" charset="0"/>
              </a:rPr>
              <a:t> is plotted relative to patient age to determine the rate of functional loss. The risk of visual impairment depends on the progression rate and the patient’s expected lifetime – a progression rate may be acceptable in an 85-year-old patient but not at age 65 years. The </a:t>
            </a:r>
            <a:r>
              <a:rPr lang="en-IN" dirty="0" err="1">
                <a:latin typeface="Arial" pitchFamily="34" charset="0"/>
              </a:rPr>
              <a:t>VFI</a:t>
            </a:r>
            <a:r>
              <a:rPr lang="en-IN" dirty="0">
                <a:latin typeface="Arial" pitchFamily="34" charset="0"/>
              </a:rPr>
              <a:t> projection of visual loss over the next 3 to 5 years may help guide individualised treatment decisions and may also aid in patient education.</a:t>
            </a:r>
          </a:p>
          <a:p>
            <a:pPr eaLnBrk="1" hangingPunct="1"/>
            <a:endParaRPr lang="en-IN" dirty="0">
              <a:latin typeface="Arial" pitchFamily="34" charset="0"/>
            </a:endParaRPr>
          </a:p>
          <a:p>
            <a:pPr eaLnBrk="1" hangingPunct="1"/>
            <a:r>
              <a:rPr lang="en-IN" b="1" dirty="0">
                <a:latin typeface="Arial" pitchFamily="34" charset="0"/>
              </a:rPr>
              <a:t>Reference</a:t>
            </a:r>
          </a:p>
          <a:p>
            <a:pPr eaLnBrk="1" hangingPunct="1"/>
            <a:r>
              <a:rPr lang="en-NZ" sz="900" dirty="0">
                <a:latin typeface="Arial" pitchFamily="34" charset="0"/>
              </a:rPr>
              <a:t>Carl Zeiss </a:t>
            </a:r>
            <a:r>
              <a:rPr lang="en-NZ" sz="900" dirty="0" err="1">
                <a:latin typeface="Arial" pitchFamily="34" charset="0"/>
              </a:rPr>
              <a:t>Meditec</a:t>
            </a:r>
            <a:r>
              <a:rPr lang="en-NZ" sz="900" dirty="0">
                <a:latin typeface="Arial" pitchFamily="34" charset="0"/>
              </a:rPr>
              <a:t>, Inc. </a:t>
            </a:r>
            <a:r>
              <a:rPr lang="en-NZ" sz="900" i="1" dirty="0">
                <a:latin typeface="Arial" pitchFamily="34" charset="0"/>
              </a:rPr>
              <a:t>HFA II-</a:t>
            </a:r>
            <a:r>
              <a:rPr lang="en-NZ" sz="900" dirty="0" err="1">
                <a:latin typeface="Arial" pitchFamily="34" charset="0"/>
              </a:rPr>
              <a:t>i</a:t>
            </a:r>
            <a:r>
              <a:rPr lang="en-NZ" sz="900" i="1" dirty="0">
                <a:latin typeface="Arial" pitchFamily="34" charset="0"/>
              </a:rPr>
              <a:t> with Guided Progression Analysis™ (GPA): Sample Cases</a:t>
            </a:r>
            <a:r>
              <a:rPr lang="en-NZ" sz="900" dirty="0">
                <a:latin typeface="Arial" pitchFamily="34" charset="0"/>
              </a:rPr>
              <a:t>. Dublin, CA: Zeiss, 2008. Available at: www.meditec.zeiss.com/C125679E00525939/EmbedTitelIntern/HFA_GPA_sample_cases/$File/HFA_GPA_sample_cases.pdf. Accessed: 1 March 2012.</a:t>
            </a:r>
            <a:endParaRPr lang="en-IN" sz="900"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B676CCB-1E4F-4A58-AF16-C2AD366E9628}" type="slidenum">
              <a:rPr lang="en-AU" smtClean="0"/>
              <a:pPr/>
              <a:t>6</a:t>
            </a:fld>
            <a:endParaRPr lang="en-AU"/>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AU" sz="900" dirty="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r>
              <a:rPr lang="en-NZ">
                <a:latin typeface="Arial" pitchFamily="34" charset="0"/>
              </a:rPr>
              <a:t>This slide and the following two slides show follow-up fields from a young patient over a 4-year period.</a:t>
            </a:r>
          </a:p>
        </p:txBody>
      </p:sp>
      <p:sp>
        <p:nvSpPr>
          <p:cNvPr id="155652" name="Slide Number Placeholder 3"/>
          <p:cNvSpPr>
            <a:spLocks noGrp="1"/>
          </p:cNvSpPr>
          <p:nvPr>
            <p:ph type="sldNum" sz="quarter" idx="5"/>
          </p:nvPr>
        </p:nvSpPr>
        <p:spPr>
          <a:noFill/>
        </p:spPr>
        <p:txBody>
          <a:bodyPr/>
          <a:lstStyle/>
          <a:p>
            <a:fld id="{69A0A98A-3825-47DA-B372-CBF9E7704164}" type="slidenum">
              <a:rPr lang="en-US" smtClean="0"/>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NZ">
                <a:latin typeface="Arial" pitchFamily="34" charset="0"/>
              </a:rPr>
              <a:t>These slides show follow-up fields from a young patient over a 4-year period.</a:t>
            </a:r>
          </a:p>
          <a:p>
            <a:endParaRPr lang="en-NZ">
              <a:latin typeface="Arial" pitchFamily="34" charset="0"/>
            </a:endParaRPr>
          </a:p>
        </p:txBody>
      </p:sp>
      <p:sp>
        <p:nvSpPr>
          <p:cNvPr id="156676" name="Slide Number Placeholder 3"/>
          <p:cNvSpPr>
            <a:spLocks noGrp="1"/>
          </p:cNvSpPr>
          <p:nvPr>
            <p:ph type="sldNum" sz="quarter" idx="5"/>
          </p:nvPr>
        </p:nvSpPr>
        <p:spPr>
          <a:noFill/>
        </p:spPr>
        <p:txBody>
          <a:bodyPr/>
          <a:lstStyle/>
          <a:p>
            <a:fld id="{466E9E11-93C7-46FC-BC32-5A3827F7BF48}" type="slidenum">
              <a:rPr lang="en-US" smtClean="0"/>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89C46A41-7FEC-414C-A45F-00653495CDA4}" type="slidenum">
              <a:rPr lang="en-US" smtClean="0"/>
              <a:pPr/>
              <a:t>62</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a:latin typeface="Arial" pitchFamily="34" charset="0"/>
              </a:rPr>
              <a:t>The patient has a stable field, suggesting that if the glaucoma is maintained at the same level it is likely to remain stable over next 5 years.</a:t>
            </a:r>
            <a:endParaRPr lang="en-IN">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endParaRPr lang="en-NZ">
              <a:latin typeface="Arial" pitchFamily="34" charset="0"/>
            </a:endParaRPr>
          </a:p>
        </p:txBody>
      </p:sp>
      <p:sp>
        <p:nvSpPr>
          <p:cNvPr id="158724" name="Slide Number Placeholder 3"/>
          <p:cNvSpPr>
            <a:spLocks noGrp="1"/>
          </p:cNvSpPr>
          <p:nvPr>
            <p:ph type="sldNum" sz="quarter" idx="5"/>
          </p:nvPr>
        </p:nvSpPr>
        <p:spPr>
          <a:noFill/>
        </p:spPr>
        <p:txBody>
          <a:bodyPr/>
          <a:lstStyle/>
          <a:p>
            <a:fld id="{8FE2B5CE-F51C-4EF5-A7C1-4D06D896EE10}" type="slidenum">
              <a:rPr lang="en-US" smtClean="0"/>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C2D713B-9469-42CE-86B0-072DD2981DFA}" type="slidenum">
              <a:rPr lang="en-US" smtClean="0"/>
              <a:pPr/>
              <a:t>64</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a:latin typeface="Arial" pitchFamily="34" charset="0"/>
              </a:rPr>
              <a:t>The slide shows progression in an elderly patient, and also projects the likely progression over the next 5 years with present glaucoma control.</a:t>
            </a:r>
            <a:endParaRPr lang="en-IN">
              <a:latin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r>
              <a:rPr lang="en-NZ">
                <a:latin typeface="Arial" pitchFamily="34" charset="0"/>
              </a:rPr>
              <a:t>This slide and the next slide show results from a young patient with advanced field loss.</a:t>
            </a:r>
          </a:p>
        </p:txBody>
      </p:sp>
      <p:sp>
        <p:nvSpPr>
          <p:cNvPr id="160772" name="Slide Number Placeholder 3"/>
          <p:cNvSpPr>
            <a:spLocks noGrp="1"/>
          </p:cNvSpPr>
          <p:nvPr>
            <p:ph type="sldNum" sz="quarter" idx="5"/>
          </p:nvPr>
        </p:nvSpPr>
        <p:spPr>
          <a:noFill/>
        </p:spPr>
        <p:txBody>
          <a:bodyPr/>
          <a:lstStyle/>
          <a:p>
            <a:fld id="{305C0AD4-6CA7-4304-BE8D-9958E423D84A}"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CA74F57D-651E-429F-8444-9B4F530341FD}" type="slidenum">
              <a:rPr lang="en-US" smtClean="0"/>
              <a:pPr/>
              <a:t>66</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r>
              <a:rPr lang="en-US">
                <a:latin typeface="Arial" pitchFamily="34" charset="0"/>
              </a:rPr>
              <a:t>Advanced field loss is apparent in this young patient with a stable field. The field is likely to remain stable in the coming years with present glaucoma treatment.</a:t>
            </a:r>
            <a:endParaRPr lang="en-IN">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NZ">
              <a:latin typeface="Arial" pitchFamily="34" charset="0"/>
            </a:endParaRPr>
          </a:p>
        </p:txBody>
      </p:sp>
      <p:sp>
        <p:nvSpPr>
          <p:cNvPr id="162820" name="Slide Number Placeholder 3"/>
          <p:cNvSpPr>
            <a:spLocks noGrp="1"/>
          </p:cNvSpPr>
          <p:nvPr>
            <p:ph type="sldNum" sz="quarter" idx="5"/>
          </p:nvPr>
        </p:nvSpPr>
        <p:spPr>
          <a:noFill/>
        </p:spPr>
        <p:txBody>
          <a:bodyPr/>
          <a:lstStyle/>
          <a:p>
            <a:fld id="{B337DD4C-D83F-4CCA-A045-2410ED2B2159}"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NZ">
              <a:latin typeface="Arial" pitchFamily="34" charset="0"/>
            </a:endParaRPr>
          </a:p>
        </p:txBody>
      </p:sp>
      <p:sp>
        <p:nvSpPr>
          <p:cNvPr id="163844" name="Slide Number Placeholder 3"/>
          <p:cNvSpPr>
            <a:spLocks noGrp="1"/>
          </p:cNvSpPr>
          <p:nvPr>
            <p:ph type="sldNum" sz="quarter" idx="5"/>
          </p:nvPr>
        </p:nvSpPr>
        <p:spPr>
          <a:noFill/>
        </p:spPr>
        <p:txBody>
          <a:bodyPr/>
          <a:lstStyle/>
          <a:p>
            <a:fld id="{9CEC81E2-4CBC-4E6C-8A8D-800AEC5FC8E3}"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CFC575B4-D82F-4BA8-AB8B-31727FC6BFF3}" type="slidenum">
              <a:rPr lang="en-US" smtClean="0"/>
              <a:pPr/>
              <a:t>69</a:t>
            </a:fld>
            <a:endParaRPr lang="en-US"/>
          </a:p>
        </p:txBody>
      </p:sp>
      <p:sp>
        <p:nvSpPr>
          <p:cNvPr id="164867" name="Rectangle 7"/>
          <p:cNvSpPr txBox="1">
            <a:spLocks noGrp="1" noChangeArrowheads="1"/>
          </p:cNvSpPr>
          <p:nvPr/>
        </p:nvSpPr>
        <p:spPr bwMode="auto">
          <a:xfrm>
            <a:off x="3851098" y="9428164"/>
            <a:ext cx="2944958" cy="496887"/>
          </a:xfrm>
          <a:prstGeom prst="rect">
            <a:avLst/>
          </a:prstGeom>
          <a:noFill/>
          <a:ln w="9525">
            <a:noFill/>
            <a:miter lim="800000"/>
            <a:headEnd/>
            <a:tailEnd/>
          </a:ln>
        </p:spPr>
        <p:txBody>
          <a:bodyPr anchor="b"/>
          <a:lstStyle/>
          <a:p>
            <a:pPr algn="r"/>
            <a:fld id="{22695CC4-35CA-4BE8-B68E-C1BCC5C59C7F}" type="slidenum">
              <a:rPr lang="en-US" sz="1200">
                <a:cs typeface="Arial" pitchFamily="34" charset="0"/>
              </a:rPr>
              <a:pPr algn="r"/>
              <a:t>69</a:t>
            </a:fld>
            <a:endParaRPr lang="en-US" sz="1200">
              <a:cs typeface="Arial" pitchFamily="34" charset="0"/>
            </a:endParaRPr>
          </a:p>
        </p:txBody>
      </p:sp>
      <p:sp>
        <p:nvSpPr>
          <p:cNvPr id="164868" name="Rectangle 2"/>
          <p:cNvSpPr>
            <a:spLocks noGrp="1" noRot="1" noChangeAspect="1" noChangeArrowheads="1" noTextEdit="1"/>
          </p:cNvSpPr>
          <p:nvPr>
            <p:ph type="sldImg"/>
          </p:nvPr>
        </p:nvSpPr>
        <p:spPr>
          <a:xfrm>
            <a:off x="915988" y="742950"/>
            <a:ext cx="4967287" cy="3724275"/>
          </a:xfrm>
          <a:ln/>
        </p:spPr>
      </p:sp>
      <p:sp>
        <p:nvSpPr>
          <p:cNvPr id="164869" name="Rectangle 3"/>
          <p:cNvSpPr>
            <a:spLocks noGrp="1" noChangeArrowheads="1"/>
          </p:cNvSpPr>
          <p:nvPr>
            <p:ph type="body" idx="1"/>
          </p:nvPr>
        </p:nvSpPr>
        <p:spPr>
          <a:xfrm>
            <a:off x="906141" y="4714876"/>
            <a:ext cx="4985393" cy="4468813"/>
          </a:xfrm>
          <a:noFill/>
          <a:ln/>
        </p:spPr>
        <p:txBody>
          <a:bodyPr/>
          <a:lstStyle/>
          <a:p>
            <a:pPr eaLnBrk="1" hangingPunct="1"/>
            <a:r>
              <a:rPr lang="en-IN" dirty="0">
                <a:latin typeface="Arial" pitchFamily="34" charset="0"/>
              </a:rPr>
              <a:t>Life expectancy is an important consideration – slow progression may not be vision-threatening in an elderly patient. </a:t>
            </a:r>
          </a:p>
          <a:p>
            <a:pPr eaLnBrk="1" hangingPunct="1"/>
            <a:r>
              <a:rPr lang="en-IN" dirty="0">
                <a:latin typeface="Arial" pitchFamily="34" charset="0"/>
              </a:rPr>
              <a:t>Practical considerations when interpreting the </a:t>
            </a:r>
            <a:r>
              <a:rPr lang="en-IN" dirty="0" err="1">
                <a:latin typeface="Arial" pitchFamily="34" charset="0"/>
              </a:rPr>
              <a:t>VFI</a:t>
            </a:r>
            <a:r>
              <a:rPr lang="en-IN" dirty="0">
                <a:latin typeface="Arial" pitchFamily="34" charset="0"/>
              </a:rPr>
              <a:t> Plot include the need to update the baseline after a significant treatment change, and to exclude non-representative exams where the patient may have had a bad test day. Re-establishing the baseline after a significant change in treatment can help to determine whether the visual field has stabilised. Non-representative exams will alter the </a:t>
            </a:r>
            <a:r>
              <a:rPr lang="en-IN" dirty="0" err="1">
                <a:latin typeface="Arial" pitchFamily="34" charset="0"/>
              </a:rPr>
              <a:t>VFI</a:t>
            </a:r>
            <a:r>
              <a:rPr lang="en-IN" dirty="0">
                <a:latin typeface="Arial" pitchFamily="34" charset="0"/>
              </a:rPr>
              <a:t> regression line and the calculated progression rate.</a:t>
            </a:r>
          </a:p>
          <a:p>
            <a:pPr eaLnBrk="1" hangingPunct="1"/>
            <a:endParaRPr lang="en-IN" dirty="0">
              <a:latin typeface="Arial" pitchFamily="34" charset="0"/>
            </a:endParaRPr>
          </a:p>
          <a:p>
            <a:pPr eaLnBrk="1" hangingPunct="1"/>
            <a:r>
              <a:rPr lang="en-IN" b="1" dirty="0">
                <a:latin typeface="Arial" pitchFamily="34" charset="0"/>
              </a:rPr>
              <a:t>Reference</a:t>
            </a:r>
          </a:p>
          <a:p>
            <a:pPr eaLnBrk="1" hangingPunct="1"/>
            <a:r>
              <a:rPr lang="en-NZ" sz="900" dirty="0">
                <a:latin typeface="Arial" pitchFamily="34" charset="0"/>
              </a:rPr>
              <a:t>Carl Zeiss </a:t>
            </a:r>
            <a:r>
              <a:rPr lang="en-NZ" sz="900" dirty="0" err="1">
                <a:latin typeface="Arial" pitchFamily="34" charset="0"/>
              </a:rPr>
              <a:t>Meditec</a:t>
            </a:r>
            <a:r>
              <a:rPr lang="en-NZ" sz="900" dirty="0">
                <a:latin typeface="Arial" pitchFamily="34" charset="0"/>
              </a:rPr>
              <a:t>, Inc. </a:t>
            </a:r>
            <a:r>
              <a:rPr lang="en-NZ" sz="900" i="1" dirty="0">
                <a:latin typeface="Arial" pitchFamily="34" charset="0"/>
              </a:rPr>
              <a:t>HFA II-</a:t>
            </a:r>
            <a:r>
              <a:rPr lang="en-NZ" sz="900" dirty="0" err="1">
                <a:latin typeface="Arial" pitchFamily="34" charset="0"/>
              </a:rPr>
              <a:t>i</a:t>
            </a:r>
            <a:r>
              <a:rPr lang="en-NZ" sz="900" i="1" dirty="0">
                <a:latin typeface="Arial" pitchFamily="34" charset="0"/>
              </a:rPr>
              <a:t> with Guided Progression Analysis™ (GPA): Sample Cases</a:t>
            </a:r>
            <a:r>
              <a:rPr lang="en-NZ" sz="900" dirty="0">
                <a:latin typeface="Arial" pitchFamily="34" charset="0"/>
              </a:rPr>
              <a:t>. Dublin, CA: Zeiss, 2008. Available at: www.meditec.zeiss.com/C125679E00525939/EmbedTitelIntern/HFA_GPA_sample_cases/$File/HFA_GPA_sample_cases.pdf. Accessed: 21 March 2012.</a:t>
            </a:r>
          </a:p>
          <a:p>
            <a:pPr eaLnBrk="1" hangingPunct="1"/>
            <a:endParaRPr lang="en-IN" dirty="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pPr>
              <a:defRPr/>
            </a:pPr>
            <a:fld id="{BED9C0C1-9E11-4949-8A70-BC47CF44E4DE}" type="slidenum">
              <a:rPr lang="en-AU" smtClean="0"/>
              <a:pPr>
                <a:defRPr/>
              </a:pPr>
              <a:t>7</a:t>
            </a:fld>
            <a:endParaRPr lang="en-A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893FDBFB-24E9-496C-8ADD-0210650C7902}" type="slidenum">
              <a:rPr lang="en-US" smtClean="0"/>
              <a:pPr/>
              <a:t>70</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en-AU" dirty="0">
                <a:latin typeface="Arial" pitchFamily="34" charset="0"/>
              </a:rPr>
              <a:t>A diagnosis of progressive glaucoma should be based on the clinical evidence as well as </a:t>
            </a:r>
            <a:r>
              <a:rPr lang="en-AU" dirty="0" err="1">
                <a:latin typeface="Arial" pitchFamily="34" charset="0"/>
              </a:rPr>
              <a:t>perimetric</a:t>
            </a:r>
            <a:r>
              <a:rPr lang="en-AU" dirty="0">
                <a:latin typeface="Arial" pitchFamily="34" charset="0"/>
              </a:rPr>
              <a:t> evidence of visual field progression.</a:t>
            </a:r>
          </a:p>
          <a:p>
            <a:pPr eaLnBrk="1" hangingPunct="1"/>
            <a:r>
              <a:rPr lang="en-AU" dirty="0">
                <a:latin typeface="Arial" pitchFamily="34" charset="0"/>
              </a:rPr>
              <a:t>Before changing the patient’s therapy, the perimetry results should be re-examined to confirm that the baseline fields were appropriate and representative, and that the follow-up fields are reliable. In addition, other potential causes of </a:t>
            </a:r>
            <a:r>
              <a:rPr lang="en-AU" dirty="0" err="1">
                <a:latin typeface="Arial" pitchFamily="34" charset="0"/>
              </a:rPr>
              <a:t>perimetric</a:t>
            </a:r>
            <a:r>
              <a:rPr lang="en-AU" dirty="0">
                <a:latin typeface="Arial" pitchFamily="34" charset="0"/>
              </a:rPr>
              <a:t> change should be considered.</a:t>
            </a:r>
          </a:p>
          <a:p>
            <a:pPr eaLnBrk="1" hangingPunct="1"/>
            <a:r>
              <a:rPr lang="en-AU" dirty="0">
                <a:latin typeface="Arial" pitchFamily="34" charset="0"/>
              </a:rPr>
              <a:t>A new baseline may be needed if there is a significant change in therapy or the patient undergoes ocular surgery.</a:t>
            </a: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kern="1200" dirty="0">
                <a:solidFill>
                  <a:schemeClr val="tx1"/>
                </a:solidFill>
                <a:latin typeface="Arial" charset="0"/>
                <a:ea typeface="+mn-ea"/>
                <a:cs typeface="+mn-cs"/>
              </a:rPr>
              <a:t>Carl Zeiss </a:t>
            </a:r>
            <a:r>
              <a:rPr lang="en-NZ" sz="900" kern="1200" dirty="0" err="1">
                <a:solidFill>
                  <a:schemeClr val="tx1"/>
                </a:solidFill>
                <a:latin typeface="Arial" charset="0"/>
                <a:ea typeface="+mn-ea"/>
                <a:cs typeface="+mn-cs"/>
              </a:rPr>
              <a:t>Meditec</a:t>
            </a:r>
            <a:r>
              <a:rPr lang="en-NZ" sz="900" kern="1200" dirty="0">
                <a:solidFill>
                  <a:schemeClr val="tx1"/>
                </a:solidFill>
                <a:latin typeface="Arial" charset="0"/>
                <a:ea typeface="+mn-ea"/>
                <a:cs typeface="+mn-cs"/>
              </a:rPr>
              <a:t> Inc. </a:t>
            </a:r>
            <a:r>
              <a:rPr lang="en-NZ" sz="900" i="1" kern="1200" dirty="0">
                <a:solidFill>
                  <a:schemeClr val="tx1"/>
                </a:solidFill>
                <a:latin typeface="Arial" charset="0"/>
                <a:ea typeface="+mn-ea"/>
                <a:cs typeface="+mn-cs"/>
              </a:rPr>
              <a:t>Humphrey</a:t>
            </a:r>
            <a:r>
              <a:rPr lang="en-NZ" sz="900" i="1" kern="1200" baseline="30000" dirty="0">
                <a:solidFill>
                  <a:schemeClr val="tx1"/>
                </a:solidFill>
                <a:latin typeface="Arial" charset="0"/>
                <a:ea typeface="+mn-ea"/>
                <a:cs typeface="+mn-cs"/>
              </a:rPr>
              <a:t>®</a:t>
            </a:r>
            <a:r>
              <a:rPr lang="en-NZ" sz="900" i="1" kern="1200" dirty="0">
                <a:solidFill>
                  <a:schemeClr val="tx1"/>
                </a:solidFill>
                <a:latin typeface="Arial" charset="0"/>
                <a:ea typeface="+mn-ea"/>
                <a:cs typeface="+mn-cs"/>
              </a:rPr>
              <a:t> Glaucoma Progression Analysis™ (GPA™) Software. An advanced approach to monitoring disease progression</a:t>
            </a:r>
            <a:r>
              <a:rPr lang="en-NZ" sz="900" kern="1200" dirty="0">
                <a:solidFill>
                  <a:schemeClr val="tx1"/>
                </a:solidFill>
                <a:latin typeface="Arial" charset="0"/>
                <a:ea typeface="+mn-ea"/>
                <a:cs typeface="+mn-cs"/>
              </a:rPr>
              <a:t>. Company white paper. Dublin, CA: Zeiss, 2003. Available at: www.zeiss.de/C125679E00525939/EmbedTitelIntern/OFS_White_Paper16_eng/$File/OFS_whitepaper16_eng.pdf. Accessed: 1 March 2012.</a:t>
            </a:r>
            <a:endParaRPr lang="en-AU" sz="800" dirty="0">
              <a:latin typeface="Arial" pitchFamily="34" charset="0"/>
              <a:cs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2E3C4675-3DD0-4A06-A264-9B694005F826}" type="slidenum">
              <a:rPr lang="en-US" smtClean="0"/>
              <a:pPr/>
              <a:t>71</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NZ">
                <a:latin typeface="Arial" pitchFamily="34" charset="0"/>
              </a:rPr>
              <a:t>The learning curve as the patient becomes familiar with perimetric testing is clearly evident in the printout shown.</a:t>
            </a:r>
            <a:endParaRPr lang="en-AU">
              <a:latin typeface="Arial"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D3BCB080-DCAB-4CA6-B633-39F211E670FC}" type="slidenum">
              <a:rPr lang="en-US" smtClean="0"/>
              <a:pPr/>
              <a:t>72</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AU">
                <a:latin typeface="Arial" pitchFamily="34" charset="0"/>
              </a:rPr>
              <a:t>The next few slides discuss the follow-up of patients with advanced glaucoma, which may require a different approach to examination.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833F13FF-26FA-46BF-98EE-532F828D77EF}" type="slidenum">
              <a:rPr lang="en-US" smtClean="0"/>
              <a:pPr/>
              <a:t>73</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NZ">
                <a:latin typeface="Arial" pitchFamily="34" charset="0"/>
              </a:rPr>
              <a:t>The patient has advanced glaucoma, but although the total deviation plot shows depression, the pattern deviation plot is clear.</a:t>
            </a:r>
            <a:endParaRPr lang="en-AU">
              <a:latin typeface="Arial"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39B9D694-31FD-4DBF-A2A6-6AB029B27B5C}" type="slidenum">
              <a:rPr lang="en-US" smtClean="0"/>
              <a:pPr/>
              <a:t>74</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NZ" dirty="0">
                <a:latin typeface="Arial" pitchFamily="34" charset="0"/>
              </a:rPr>
              <a:t>In patients with advanced glaucoma, most points have a zero threshold, with very few sensitive points. Under these conditions, the statistical assumptions underlying the pattern deviation plot no longer hold true and a blank pattern is generated.</a:t>
            </a:r>
          </a:p>
          <a:p>
            <a:pPr eaLnBrk="1" hangingPunct="1"/>
            <a:r>
              <a:rPr lang="en-NZ" dirty="0">
                <a:latin typeface="Arial" pitchFamily="34" charset="0"/>
              </a:rPr>
              <a:t>A 30</a:t>
            </a:r>
            <a:r>
              <a:rPr lang="en-NZ" dirty="0">
                <a:latin typeface="Arial" pitchFamily="34" charset="0"/>
                <a:cs typeface="Arial" pitchFamily="34" charset="0"/>
              </a:rPr>
              <a:t>–2 (or </a:t>
            </a:r>
            <a:r>
              <a:rPr lang="en-NZ" dirty="0">
                <a:latin typeface="Arial" pitchFamily="34" charset="0"/>
              </a:rPr>
              <a:t>24</a:t>
            </a:r>
            <a:r>
              <a:rPr lang="en-NZ" dirty="0">
                <a:latin typeface="Arial" pitchFamily="34" charset="0"/>
                <a:cs typeface="Arial" pitchFamily="34" charset="0"/>
              </a:rPr>
              <a:t>–2) single field analysis is of limited use when the visual field is very advanced. In these circumstances, a 10–2 program should be used. </a:t>
            </a:r>
          </a:p>
          <a:p>
            <a:pPr eaLnBrk="1" hangingPunct="1"/>
            <a:endParaRPr lang="en-NZ" dirty="0">
              <a:latin typeface="Arial" pitchFamily="34" charset="0"/>
              <a:cs typeface="Arial" pitchFamily="34" charset="0"/>
            </a:endParaRPr>
          </a:p>
          <a:p>
            <a:pPr eaLnBrk="1" hangingPunct="1"/>
            <a:r>
              <a:rPr lang="en-US" b="1" dirty="0">
                <a:latin typeface="Arial" pitchFamily="34" charset="0"/>
              </a:rPr>
              <a:t>Reference</a:t>
            </a:r>
            <a:endParaRPr lang="en-NZ" dirty="0">
              <a:latin typeface="Arial" pitchFamily="34" charset="0"/>
              <a:cs typeface="Arial" pitchFamily="34" charset="0"/>
            </a:endParaRPr>
          </a:p>
          <a:p>
            <a:pPr eaLnBrk="1" hangingPunct="1"/>
            <a:r>
              <a:rPr lang="en-NZ" sz="900" dirty="0">
                <a:latin typeface="Arial" pitchFamily="34" charset="0"/>
                <a:cs typeface="Times New Roman" pitchFamily="18" charset="0"/>
              </a:rPr>
              <a:t>Thomas R, George R. Interpreting automated perimetry. </a:t>
            </a:r>
            <a:r>
              <a:rPr lang="en-NZ" sz="900" i="1" dirty="0">
                <a:latin typeface="Arial" pitchFamily="34" charset="0"/>
                <a:cs typeface="Times New Roman" pitchFamily="18" charset="0"/>
              </a:rPr>
              <a:t>Indian J </a:t>
            </a:r>
            <a:r>
              <a:rPr lang="en-NZ" sz="900" i="1" dirty="0" err="1">
                <a:latin typeface="Arial" pitchFamily="34" charset="0"/>
                <a:cs typeface="Times New Roman" pitchFamily="18" charset="0"/>
              </a:rPr>
              <a:t>Ophthalmol</a:t>
            </a:r>
            <a:r>
              <a:rPr lang="en-NZ" sz="900" dirty="0">
                <a:latin typeface="Arial" pitchFamily="34" charset="0"/>
                <a:cs typeface="Times New Roman" pitchFamily="18" charset="0"/>
              </a:rPr>
              <a:t> 2001; 49: 125–40.</a:t>
            </a:r>
            <a:r>
              <a:rPr lang="en-AU" sz="900" dirty="0">
                <a:latin typeface="Arial" pitchFamily="34" charset="0"/>
                <a:cs typeface="Arial" pitchFamily="34" charset="0"/>
              </a:rPr>
              <a:t>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A3424FAA-8A68-44CE-BABC-5D6912FB7853}" type="slidenum">
              <a:rPr lang="en-US" smtClean="0"/>
              <a:pPr/>
              <a:t>75</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NZ">
                <a:latin typeface="Arial" pitchFamily="34" charset="0"/>
                <a:cs typeface="Arial" pitchFamily="34" charset="0"/>
              </a:rPr>
              <a:t>This slide shows an HFA 10–2 test for the same patient. Covering the central 10 degrees with points to give a two-degree resolution has provided enough threshold points to fulfil the statistical assumptions required for the pattern deviation plot, which now reveals a double arcuate scotoma.</a:t>
            </a:r>
          </a:p>
          <a:p>
            <a:pPr eaLnBrk="1" hangingPunct="1"/>
            <a:endParaRPr lang="en-AU">
              <a:latin typeface="Arial" pitchFamily="34" charset="0"/>
            </a:endParaRPr>
          </a:p>
          <a:p>
            <a:pPr eaLnBrk="1" hangingPunct="1"/>
            <a:r>
              <a:rPr lang="en-US" b="1">
                <a:latin typeface="Arial" pitchFamily="34" charset="0"/>
              </a:rPr>
              <a:t>Reference</a:t>
            </a:r>
            <a:endParaRPr lang="en-AU">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cs typeface="Arial" pitchFamily="34" charset="0"/>
              </a:rPr>
              <a: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F96BCE6C-E67D-436F-88A7-485826DB5409}" type="slidenum">
              <a:rPr lang="en-US" smtClean="0"/>
              <a:pPr/>
              <a:t>76</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NZ" dirty="0">
                <a:latin typeface="Arial" pitchFamily="34" charset="0"/>
              </a:rPr>
              <a:t>A size V target is recommended when most points have a sensitivity of below 10</a:t>
            </a:r>
            <a:r>
              <a:rPr lang="en-NZ" dirty="0">
                <a:latin typeface="Arial" pitchFamily="34" charset="0"/>
                <a:cs typeface="Arial" pitchFamily="34" charset="0"/>
              </a:rPr>
              <a:t>–15 dB. The size V target returns the defect depth and actual threshold values rather than the total and pattern deviation plots.</a:t>
            </a:r>
            <a:endParaRPr lang="en-NZ" dirty="0">
              <a:latin typeface="Arial" pitchFamily="34" charset="0"/>
            </a:endParaRPr>
          </a:p>
          <a:p>
            <a:pPr eaLnBrk="1" hangingPunct="1"/>
            <a:endParaRPr lang="en-AU" dirty="0">
              <a:latin typeface="Arial" pitchFamily="34" charset="0"/>
            </a:endParaRPr>
          </a:p>
          <a:p>
            <a:pPr eaLnBrk="1" hangingPunct="1"/>
            <a:r>
              <a:rPr lang="en-US" b="1" dirty="0">
                <a:latin typeface="Arial" pitchFamily="34" charset="0"/>
              </a:rPr>
              <a:t>Reference</a:t>
            </a:r>
            <a:endParaRPr lang="en-AU" dirty="0">
              <a:latin typeface="Arial" pitchFamily="34" charset="0"/>
            </a:endParaRPr>
          </a:p>
          <a:p>
            <a:pPr eaLnBrk="1" hangingPunct="1"/>
            <a:r>
              <a:rPr lang="en-NZ" sz="900" dirty="0">
                <a:latin typeface="Arial" pitchFamily="34" charset="0"/>
                <a:cs typeface="Times New Roman" pitchFamily="18" charset="0"/>
              </a:rPr>
              <a:t>Thomas R, George R. Interpreting automated perimetry. </a:t>
            </a:r>
            <a:r>
              <a:rPr lang="en-NZ" sz="900" i="1" dirty="0">
                <a:latin typeface="Arial" pitchFamily="34" charset="0"/>
                <a:cs typeface="Times New Roman" pitchFamily="18" charset="0"/>
              </a:rPr>
              <a:t>Indian J </a:t>
            </a:r>
            <a:r>
              <a:rPr lang="en-NZ" sz="900" i="1" dirty="0" err="1">
                <a:latin typeface="Arial" pitchFamily="34" charset="0"/>
                <a:cs typeface="Times New Roman" pitchFamily="18" charset="0"/>
              </a:rPr>
              <a:t>Ophthalmol</a:t>
            </a:r>
            <a:r>
              <a:rPr lang="en-NZ" sz="900" dirty="0">
                <a:latin typeface="Arial" pitchFamily="34" charset="0"/>
                <a:cs typeface="Times New Roman" pitchFamily="18" charset="0"/>
              </a:rPr>
              <a:t> 2001; 49: 125–40.</a:t>
            </a:r>
            <a:r>
              <a:rPr lang="en-AU" sz="900" dirty="0">
                <a:latin typeface="Arial" pitchFamily="34" charset="0"/>
                <a:cs typeface="Arial" pitchFamily="34" charset="0"/>
              </a:rPr>
              <a:t>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0083C70-9EDE-4367-B003-60A475040C1C}" type="slidenum">
              <a:rPr lang="en-US" smtClean="0"/>
              <a:pPr/>
              <a:t>77</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NZ">
                <a:latin typeface="Arial" pitchFamily="34" charset="0"/>
              </a:rPr>
              <a:t>A macular </a:t>
            </a:r>
            <a:r>
              <a:rPr lang="en-AU">
                <a:latin typeface="Arial" pitchFamily="34" charset="0"/>
              </a:rPr>
              <a:t>programme</a:t>
            </a:r>
            <a:r>
              <a:rPr lang="en-NZ">
                <a:latin typeface="Arial" pitchFamily="34" charset="0"/>
              </a:rPr>
              <a:t> with either a size III or size V target may be used to determine whether the macula is split. The </a:t>
            </a:r>
            <a:r>
              <a:rPr lang="en-AU">
                <a:latin typeface="Arial" pitchFamily="34" charset="0"/>
              </a:rPr>
              <a:t>programme</a:t>
            </a:r>
            <a:r>
              <a:rPr lang="en-NZ">
                <a:latin typeface="Arial" pitchFamily="34" charset="0"/>
              </a:rPr>
              <a:t> is normally used only when the central five degrees of field are preserved. A macular </a:t>
            </a:r>
            <a:r>
              <a:rPr lang="en-AU">
                <a:latin typeface="Arial" pitchFamily="34" charset="0"/>
              </a:rPr>
              <a:t>programme</a:t>
            </a:r>
            <a:r>
              <a:rPr lang="en-NZ">
                <a:latin typeface="Arial" pitchFamily="34" charset="0"/>
              </a:rPr>
              <a:t> is used in addition to standard </a:t>
            </a:r>
            <a:r>
              <a:rPr lang="en-AU">
                <a:latin typeface="Arial" pitchFamily="34" charset="0"/>
              </a:rPr>
              <a:t>programme</a:t>
            </a:r>
            <a:r>
              <a:rPr lang="en-NZ">
                <a:latin typeface="Arial" pitchFamily="34" charset="0"/>
              </a:rPr>
              <a:t>s if a defect is disrupting fixation, but other points in the field are intact.</a:t>
            </a:r>
          </a:p>
          <a:p>
            <a:pPr eaLnBrk="1" hangingPunct="1"/>
            <a:endParaRPr lang="en-AU">
              <a:latin typeface="Arial" pitchFamily="34" charset="0"/>
            </a:endParaRPr>
          </a:p>
          <a:p>
            <a:pPr eaLnBrk="1" hangingPunct="1"/>
            <a:r>
              <a:rPr lang="en-US" b="1">
                <a:latin typeface="Arial" pitchFamily="34" charset="0"/>
              </a:rPr>
              <a:t>Reference</a:t>
            </a:r>
            <a:endParaRPr lang="en-AU">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cs typeface="Arial" pitchFamily="34" charset="0"/>
              </a:rPr>
              <a:t>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9796B565-0947-49CA-A9E2-0DC90856382A}" type="slidenum">
              <a:rPr lang="en-US" smtClean="0"/>
              <a:pPr/>
              <a:t>78</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AU">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425B039E-1012-4A5F-8B8D-7504914BB4DA}" type="slidenum">
              <a:rPr lang="en-US" smtClean="0"/>
              <a:pPr/>
              <a:t>79</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NZ">
                <a:latin typeface="Arial" pitchFamily="34" charset="0"/>
              </a:rPr>
              <a:t>If testing using a size III target shows a split macula, the procedure should be repeated using a size V target, as the visual prognosis is better if there is no split macula with the larger target.</a:t>
            </a:r>
          </a:p>
          <a:p>
            <a:pPr eaLnBrk="1" hangingPunct="1"/>
            <a:endParaRPr lang="en-NZ">
              <a:latin typeface="Arial" pitchFamily="34" charset="0"/>
            </a:endParaRPr>
          </a:p>
          <a:p>
            <a:pPr eaLnBrk="1" hangingPunct="1"/>
            <a:r>
              <a:rPr lang="en-US" b="1">
                <a:latin typeface="Arial" pitchFamily="34" charset="0"/>
              </a:rPr>
              <a:t>Reference</a:t>
            </a:r>
            <a:endParaRPr lang="en-NZ">
              <a:latin typeface="Arial" pitchFamily="34" charset="0"/>
            </a:endParaRPr>
          </a:p>
          <a:p>
            <a:pPr eaLnBrk="1" hangingPunct="1"/>
            <a:r>
              <a:rPr lang="en-NZ" sz="900">
                <a:latin typeface="Arial" pitchFamily="34" charset="0"/>
                <a:cs typeface="Times New Roman" pitchFamily="18" charset="0"/>
              </a:rPr>
              <a:t>Thomas R, George R. Interpreting automated perimetry. </a:t>
            </a:r>
            <a:r>
              <a:rPr lang="en-NZ" sz="900" i="1">
                <a:latin typeface="Arial" pitchFamily="34" charset="0"/>
                <a:cs typeface="Times New Roman" pitchFamily="18" charset="0"/>
              </a:rPr>
              <a:t>Indian J Ophthalmol</a:t>
            </a:r>
            <a:r>
              <a:rPr lang="en-NZ" sz="900">
                <a:latin typeface="Arial" pitchFamily="34" charset="0"/>
                <a:cs typeface="Times New Roman" pitchFamily="18" charset="0"/>
              </a:rPr>
              <a:t> 2001; 49: 125–40.</a:t>
            </a:r>
            <a:r>
              <a:rPr lang="en-AU" sz="900">
                <a:latin typeface="Arial" pitchFamily="34" charset="0"/>
                <a:cs typeface="Arial" pitchFamily="34" charset="0"/>
              </a:rPr>
              <a:t> </a:t>
            </a:r>
          </a:p>
          <a:p>
            <a:pPr eaLnBrk="1" hangingPunct="1"/>
            <a:endParaRPr lang="en-NZ">
              <a:latin typeface="Arial" pitchFamily="34" charset="0"/>
            </a:endParaRPr>
          </a:p>
          <a:p>
            <a:pPr eaLnBrk="1" hangingPunct="1"/>
            <a:endParaRPr lang="en-AU">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CF550C09-8CB6-4346-81ED-71F0D30A7430}" type="slidenum">
              <a:rPr lang="en-AU" smtClean="0"/>
              <a:pPr/>
              <a:t>8</a:t>
            </a:fld>
            <a:endParaRPr lang="en-AU"/>
          </a:p>
        </p:txBody>
      </p:sp>
      <p:sp>
        <p:nvSpPr>
          <p:cNvPr id="108547" name="Rectangle 1026"/>
          <p:cNvSpPr>
            <a:spLocks noGrp="1" noRot="1" noChangeAspect="1" noChangeArrowheads="1" noTextEdit="1"/>
          </p:cNvSpPr>
          <p:nvPr>
            <p:ph type="sldImg"/>
          </p:nvPr>
        </p:nvSpPr>
        <p:spPr>
          <a:ln/>
        </p:spPr>
      </p:sp>
      <p:sp>
        <p:nvSpPr>
          <p:cNvPr id="108548" name="Rectangle 1027"/>
          <p:cNvSpPr>
            <a:spLocks noGrp="1" noChangeArrowheads="1"/>
          </p:cNvSpPr>
          <p:nvPr>
            <p:ph type="body" idx="1"/>
          </p:nvPr>
        </p:nvSpPr>
        <p:spPr>
          <a:noFill/>
          <a:ln/>
        </p:spPr>
        <p:txBody>
          <a:bodyPr/>
          <a:lstStyle/>
          <a:p>
            <a:pPr eaLnBrk="1" hangingPunct="1"/>
            <a:r>
              <a:rPr lang="en-NZ" sz="900" dirty="0">
                <a:latin typeface="Arial" pitchFamily="34" charset="0"/>
              </a:rPr>
              <a:t>Patients frequently wish to discuss any perceived changes in their condition and this helps to build a good doctor</a:t>
            </a:r>
            <a:r>
              <a:rPr lang="en-NZ" sz="900" dirty="0">
                <a:latin typeface="Arial" pitchFamily="34" charset="0"/>
                <a:cs typeface="Arial" pitchFamily="34" charset="0"/>
              </a:rPr>
              <a:t>–</a:t>
            </a:r>
            <a:r>
              <a:rPr lang="en-NZ" sz="900" dirty="0">
                <a:latin typeface="Arial" pitchFamily="34" charset="0"/>
              </a:rPr>
              <a:t>patient relationship</a:t>
            </a:r>
            <a:r>
              <a:rPr lang="en-NZ" sz="900" baseline="0" dirty="0">
                <a:latin typeface="Arial" pitchFamily="34" charset="0"/>
              </a:rPr>
              <a:t> and establish a therapeutic alliance against the disease. Patient education is a central component of glaucoma management and an ongoing process; patients should always be informed participants in the treatment programme. For further information, see Module 10: </a:t>
            </a:r>
            <a:r>
              <a:rPr lang="en-NZ" sz="900" i="1" baseline="0" dirty="0">
                <a:latin typeface="Arial" pitchFamily="34" charset="0"/>
              </a:rPr>
              <a:t>Patient-centred management.</a:t>
            </a:r>
            <a:endParaRPr lang="en-NZ" sz="900" dirty="0">
              <a:latin typeface="Arial" pitchFamily="34" charset="0"/>
            </a:endParaRPr>
          </a:p>
          <a:p>
            <a:pPr eaLnBrk="1" hangingPunct="1"/>
            <a:endParaRPr lang="en-AU" sz="900" dirty="0">
              <a:latin typeface="Arial" pitchFamily="34" charset="0"/>
            </a:endParaRPr>
          </a:p>
          <a:p>
            <a:pPr eaLnBrk="1" hangingPunct="1"/>
            <a:r>
              <a:rPr lang="en-US" sz="900" b="1" dirty="0">
                <a:latin typeface="Arial" pitchFamily="34" charset="0"/>
              </a:rPr>
              <a:t>Reference</a:t>
            </a:r>
            <a:endParaRPr lang="en-AU" sz="900" dirty="0">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a:p>
            <a:endParaRPr lang="en-NZ" sz="900" dirty="0"/>
          </a:p>
          <a:p>
            <a:pPr eaLnBrk="1" hangingPunct="1"/>
            <a:endParaRPr lang="en-AU" sz="900"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526CEA9-315E-4B0F-B1F8-7218F19E9833}" type="slidenum">
              <a:rPr lang="en-AU" smtClean="0"/>
              <a:pPr/>
              <a:t>9</a:t>
            </a:fld>
            <a:endParaRPr lang="en-AU"/>
          </a:p>
        </p:txBody>
      </p:sp>
      <p:sp>
        <p:nvSpPr>
          <p:cNvPr id="109571" name="Rectangle 2"/>
          <p:cNvSpPr>
            <a:spLocks noGrp="1" noRot="1" noChangeAspect="1" noChangeArrowheads="1" noTextEdit="1"/>
          </p:cNvSpPr>
          <p:nvPr>
            <p:ph type="sldImg"/>
          </p:nvPr>
        </p:nvSpPr>
        <p:spPr>
          <a:xfrm>
            <a:off x="901700" y="762000"/>
            <a:ext cx="4964113" cy="3722688"/>
          </a:xfrm>
          <a:ln/>
        </p:spPr>
      </p:sp>
      <p:sp>
        <p:nvSpPr>
          <p:cNvPr id="109572" name="Rectangle 3"/>
          <p:cNvSpPr>
            <a:spLocks noGrp="1" noChangeArrowheads="1"/>
          </p:cNvSpPr>
          <p:nvPr>
            <p:ph type="body" idx="1"/>
          </p:nvPr>
        </p:nvSpPr>
        <p:spPr>
          <a:noFill/>
          <a:ln/>
        </p:spPr>
        <p:txBody>
          <a:bodyPr/>
          <a:lstStyle/>
          <a:p>
            <a:pPr eaLnBrk="1" hangingPunct="1"/>
            <a:r>
              <a:rPr lang="en-NZ" dirty="0">
                <a:latin typeface="Arial" pitchFamily="34" charset="0"/>
              </a:rPr>
              <a:t>While subjective vision changes are rare in glaucoma, altered vision in advanced disease may indicate a deterioration in GON. Patients may</a:t>
            </a:r>
            <a:r>
              <a:rPr lang="en-NZ" baseline="0" dirty="0">
                <a:latin typeface="Arial" pitchFamily="34" charset="0"/>
              </a:rPr>
              <a:t> report difficulties with night driving (e.g. vehicles ‘jumping’ into their vision and glare from oncoming headlights) or dark adaptation (i.e. difficulty when walking into a dark environment). Problems with acuity may include reading small print (especially in dim light), identifying faces, problems with contrast sensitivity, and poor judgement of distance.</a:t>
            </a:r>
          </a:p>
          <a:p>
            <a:pPr eaLnBrk="1" hangingPunct="1"/>
            <a:r>
              <a:rPr lang="en-NZ" baseline="0" dirty="0">
                <a:latin typeface="Arial" pitchFamily="34" charset="0"/>
              </a:rPr>
              <a:t>Patients with mild-to-moderate glaucoma are unlikely to report subjective vision changes, but may still experience problems with bumping into objects, climbing stairs and finding things that have been dropped.</a:t>
            </a:r>
            <a:endParaRPr lang="en-NZ" baseline="30000" dirty="0">
              <a:latin typeface="Arial" pitchFamily="34" charset="0"/>
            </a:endParaRPr>
          </a:p>
          <a:p>
            <a:pPr eaLnBrk="1" hangingPunct="1"/>
            <a:endParaRPr lang="en-NZ" dirty="0">
              <a:latin typeface="Arial" pitchFamily="34" charset="0"/>
            </a:endParaRPr>
          </a:p>
          <a:p>
            <a:pPr eaLnBrk="1" hangingPunct="1"/>
            <a:r>
              <a:rPr lang="en-US" b="1" dirty="0">
                <a:latin typeface="Arial" pitchFamily="34" charset="0"/>
              </a:rPr>
              <a:t>Reference</a:t>
            </a:r>
            <a:endParaRPr lang="en-NZ" dirty="0">
              <a:solidFill>
                <a:srgbClr val="FF0000"/>
              </a:solidFill>
              <a:latin typeface="Arial" pitchFamily="34" charset="0"/>
            </a:endParaRPr>
          </a:p>
          <a:p>
            <a:pPr eaLnBrk="1" hangingPunct="1"/>
            <a:r>
              <a:rPr lang="en-NZ" sz="900" dirty="0">
                <a:latin typeface="Arial" pitchFamily="34" charset="0"/>
              </a:rPr>
              <a:t>South East Asia Glaucoma Interest Group. </a:t>
            </a:r>
            <a:r>
              <a:rPr lang="en-NZ" sz="900" i="1" dirty="0">
                <a:latin typeface="Arial" pitchFamily="34" charset="0"/>
              </a:rPr>
              <a:t>Asia Pacific Glaucoma Guidelines</a:t>
            </a:r>
            <a:r>
              <a:rPr lang="en-NZ" sz="900" dirty="0">
                <a:latin typeface="Arial" pitchFamily="34" charset="0"/>
              </a:rPr>
              <a:t>, 2</a:t>
            </a:r>
            <a:r>
              <a:rPr lang="en-NZ" sz="900" baseline="30000" dirty="0">
                <a:latin typeface="Arial" pitchFamily="34" charset="0"/>
              </a:rPr>
              <a:t>nd</a:t>
            </a:r>
            <a:r>
              <a:rPr lang="en-NZ" sz="900" dirty="0">
                <a:latin typeface="Arial" pitchFamily="34" charset="0"/>
              </a:rPr>
              <a:t> Edition. Sydney: SEAGIG, 2008. Available at: www.seagig.org/toc/APGGuidelinesNMview.pdf</a:t>
            </a:r>
            <a:r>
              <a:rPr lang="en-NZ" sz="900" dirty="0">
                <a:latin typeface="Arial" pitchFamily="34" charset="0"/>
                <a:cs typeface="Times New Roman" pitchFamily="18" charset="0"/>
              </a:rPr>
              <a:t>.</a:t>
            </a:r>
            <a:r>
              <a:rPr lang="en-AU" sz="900" dirty="0">
                <a:latin typeface="Arial" pitchFamily="34" charset="0"/>
              </a:rPr>
              <a:t> </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6858000"/>
          </a:xfrm>
          <a:prstGeom prst="rect">
            <a:avLst/>
          </a:prstGeom>
          <a:solidFill>
            <a:srgbClr val="140587"/>
          </a:solidFill>
          <a:ln w="9525">
            <a:noFill/>
            <a:miter lim="800000"/>
            <a:headEnd/>
            <a:tailEnd/>
          </a:ln>
          <a:effectLst/>
        </p:spPr>
        <p:txBody>
          <a:bodyPr wrap="none" anchor="ctr"/>
          <a:lstStyle/>
          <a:p>
            <a:pPr>
              <a:defRPr/>
            </a:pPr>
            <a:endParaRPr lang="en-US">
              <a:latin typeface="Arial" pitchFamily="34" charset="0"/>
              <a:cs typeface="Arial" pitchFamily="34" charset="0"/>
            </a:endParaRPr>
          </a:p>
        </p:txBody>
      </p:sp>
      <p:sp>
        <p:nvSpPr>
          <p:cNvPr id="5" name="Rectangle 3"/>
          <p:cNvSpPr>
            <a:spLocks noChangeArrowheads="1"/>
          </p:cNvSpPr>
          <p:nvPr userDrawn="1"/>
        </p:nvSpPr>
        <p:spPr bwMode="auto">
          <a:xfrm>
            <a:off x="0" y="1600200"/>
            <a:ext cx="9144000" cy="165100"/>
          </a:xfrm>
          <a:prstGeom prst="rect">
            <a:avLst/>
          </a:prstGeom>
          <a:solidFill>
            <a:srgbClr val="7D2469"/>
          </a:solidFill>
          <a:ln w="9525">
            <a:noFill/>
            <a:miter lim="800000"/>
            <a:headEnd/>
            <a:tailEnd/>
          </a:ln>
        </p:spPr>
        <p:txBody>
          <a:bodyPr/>
          <a:lstStyle/>
          <a:p>
            <a:pPr>
              <a:defRPr/>
            </a:pPr>
            <a:endParaRPr lang="en-US">
              <a:latin typeface="Arial" pitchFamily="34" charset="0"/>
              <a:cs typeface="Arial" pitchFamily="34" charset="0"/>
            </a:endParaRPr>
          </a:p>
        </p:txBody>
      </p:sp>
      <p:sp>
        <p:nvSpPr>
          <p:cNvPr id="6" name="Rectangle 4"/>
          <p:cNvSpPr>
            <a:spLocks noChangeArrowheads="1"/>
          </p:cNvSpPr>
          <p:nvPr userDrawn="1"/>
        </p:nvSpPr>
        <p:spPr bwMode="auto">
          <a:xfrm>
            <a:off x="0" y="1581150"/>
            <a:ext cx="9144000" cy="92075"/>
          </a:xfrm>
          <a:prstGeom prst="rect">
            <a:avLst/>
          </a:prstGeom>
          <a:solidFill>
            <a:srgbClr val="A6427C"/>
          </a:solidFill>
          <a:ln w="9525">
            <a:noFill/>
            <a:miter lim="800000"/>
            <a:headEnd/>
            <a:tailEnd/>
          </a:ln>
        </p:spPr>
        <p:txBody>
          <a:bodyPr/>
          <a:lstStyle/>
          <a:p>
            <a:pPr>
              <a:defRPr/>
            </a:pPr>
            <a:endParaRPr lang="en-US">
              <a:latin typeface="Arial" pitchFamily="34" charset="0"/>
              <a:cs typeface="Arial" pitchFamily="34" charset="0"/>
            </a:endParaRPr>
          </a:p>
        </p:txBody>
      </p:sp>
      <p:sp>
        <p:nvSpPr>
          <p:cNvPr id="7" name="Rectangle 5"/>
          <p:cNvSpPr>
            <a:spLocks noChangeArrowheads="1"/>
          </p:cNvSpPr>
          <p:nvPr userDrawn="1"/>
        </p:nvSpPr>
        <p:spPr bwMode="auto">
          <a:xfrm>
            <a:off x="0" y="0"/>
            <a:ext cx="9144000" cy="1600200"/>
          </a:xfrm>
          <a:prstGeom prst="rect">
            <a:avLst/>
          </a:prstGeom>
          <a:solidFill>
            <a:schemeClr val="tx1"/>
          </a:solidFill>
          <a:ln w="9525">
            <a:noFill/>
            <a:miter lim="800000"/>
            <a:headEnd/>
            <a:tailEnd/>
          </a:ln>
          <a:effectLst/>
        </p:spPr>
        <p:txBody>
          <a:bodyPr wrap="none" anchor="ctr"/>
          <a:lstStyle/>
          <a:p>
            <a:pPr algn="ctr">
              <a:defRPr/>
            </a:pPr>
            <a:endParaRPr lang="en-AU" sz="3600">
              <a:solidFill>
                <a:srgbClr val="140587"/>
              </a:solidFill>
              <a:latin typeface="Arial" pitchFamily="34" charset="0"/>
              <a:cs typeface="Arial" pitchFamily="34" charset="0"/>
            </a:endParaRPr>
          </a:p>
        </p:txBody>
      </p:sp>
      <p:pic>
        <p:nvPicPr>
          <p:cNvPr id="8" name="Picture 6" descr="powerpoint_presentation_layout"/>
          <p:cNvPicPr>
            <a:picLocks noChangeAspect="1" noChangeArrowheads="1"/>
          </p:cNvPicPr>
          <p:nvPr userDrawn="1"/>
        </p:nvPicPr>
        <p:blipFill>
          <a:blip r:embed="rId2"/>
          <a:srcRect/>
          <a:stretch>
            <a:fillRect/>
          </a:stretch>
        </p:blipFill>
        <p:spPr bwMode="auto">
          <a:xfrm>
            <a:off x="7086600" y="76200"/>
            <a:ext cx="1752600" cy="1489075"/>
          </a:xfrm>
          <a:prstGeom prst="rect">
            <a:avLst/>
          </a:prstGeom>
          <a:noFill/>
          <a:ln w="9525">
            <a:noFill/>
            <a:miter lim="800000"/>
            <a:headEnd/>
            <a:tailEnd/>
          </a:ln>
        </p:spPr>
      </p:pic>
      <p:sp>
        <p:nvSpPr>
          <p:cNvPr id="9" name="Rectangle 7"/>
          <p:cNvSpPr>
            <a:spLocks noChangeArrowheads="1"/>
          </p:cNvSpPr>
          <p:nvPr userDrawn="1"/>
        </p:nvSpPr>
        <p:spPr bwMode="auto">
          <a:xfrm>
            <a:off x="0" y="1511300"/>
            <a:ext cx="9144000" cy="165100"/>
          </a:xfrm>
          <a:prstGeom prst="rect">
            <a:avLst/>
          </a:prstGeom>
          <a:solidFill>
            <a:srgbClr val="7D2469"/>
          </a:solidFill>
          <a:ln w="9525">
            <a:noFill/>
            <a:miter lim="800000"/>
            <a:headEnd/>
            <a:tailEnd/>
          </a:ln>
        </p:spPr>
        <p:txBody>
          <a:bodyPr/>
          <a:lstStyle/>
          <a:p>
            <a:pPr>
              <a:defRPr/>
            </a:pPr>
            <a:endParaRPr lang="en-US">
              <a:latin typeface="Arial" pitchFamily="34" charset="0"/>
              <a:cs typeface="Arial" pitchFamily="34" charset="0"/>
            </a:endParaRPr>
          </a:p>
        </p:txBody>
      </p:sp>
      <p:sp>
        <p:nvSpPr>
          <p:cNvPr id="10" name="Rectangle 8"/>
          <p:cNvSpPr>
            <a:spLocks noChangeArrowheads="1"/>
          </p:cNvSpPr>
          <p:nvPr userDrawn="1"/>
        </p:nvSpPr>
        <p:spPr bwMode="auto">
          <a:xfrm>
            <a:off x="0" y="1581150"/>
            <a:ext cx="9144000" cy="92075"/>
          </a:xfrm>
          <a:prstGeom prst="rect">
            <a:avLst/>
          </a:prstGeom>
          <a:solidFill>
            <a:srgbClr val="A6427C"/>
          </a:solidFill>
          <a:ln w="9525">
            <a:noFill/>
            <a:miter lim="800000"/>
            <a:headEnd/>
            <a:tailEnd/>
          </a:ln>
        </p:spPr>
        <p:txBody>
          <a:bodyPr/>
          <a:lstStyle/>
          <a:p>
            <a:pPr>
              <a:defRPr/>
            </a:pPr>
            <a:endParaRPr lang="en-US">
              <a:latin typeface="Arial" pitchFamily="34" charset="0"/>
              <a:cs typeface="Arial" pitchFamily="34" charset="0"/>
            </a:endParaRPr>
          </a:p>
        </p:txBody>
      </p:sp>
      <p:sp>
        <p:nvSpPr>
          <p:cNvPr id="11" name="Rectangle 9"/>
          <p:cNvSpPr>
            <a:spLocks noChangeArrowheads="1"/>
          </p:cNvSpPr>
          <p:nvPr userDrawn="1"/>
        </p:nvSpPr>
        <p:spPr bwMode="auto">
          <a:xfrm>
            <a:off x="0" y="0"/>
            <a:ext cx="9144000" cy="1600200"/>
          </a:xfrm>
          <a:prstGeom prst="rect">
            <a:avLst/>
          </a:prstGeom>
          <a:solidFill>
            <a:schemeClr val="tx1"/>
          </a:solidFill>
          <a:ln w="9525">
            <a:noFill/>
            <a:miter lim="800000"/>
            <a:headEnd/>
            <a:tailEnd/>
          </a:ln>
          <a:effectLst/>
        </p:spPr>
        <p:txBody>
          <a:bodyPr wrap="none" anchor="ctr"/>
          <a:lstStyle/>
          <a:p>
            <a:pPr algn="ctr">
              <a:defRPr/>
            </a:pPr>
            <a:endParaRPr lang="en-AU" sz="3600">
              <a:solidFill>
                <a:srgbClr val="140587"/>
              </a:solidFill>
              <a:latin typeface="Arial" pitchFamily="34" charset="0"/>
              <a:cs typeface="Arial" pitchFamily="34" charset="0"/>
            </a:endParaRPr>
          </a:p>
        </p:txBody>
      </p:sp>
      <p:pic>
        <p:nvPicPr>
          <p:cNvPr id="12" name="Picture 2" descr="F:\r.pepperle\Allergan\IMAGE 2010 (AALA019)\IMAGE logo sized for slide.jpg"/>
          <p:cNvPicPr>
            <a:picLocks noChangeAspect="1" noChangeArrowheads="1"/>
          </p:cNvPicPr>
          <p:nvPr userDrawn="1"/>
        </p:nvPicPr>
        <p:blipFill>
          <a:blip r:embed="rId3"/>
          <a:srcRect/>
          <a:stretch>
            <a:fillRect/>
          </a:stretch>
        </p:blipFill>
        <p:spPr bwMode="auto">
          <a:xfrm>
            <a:off x="7280275" y="-9525"/>
            <a:ext cx="1863725" cy="1609725"/>
          </a:xfrm>
          <a:prstGeom prst="rect">
            <a:avLst/>
          </a:prstGeom>
          <a:noFill/>
          <a:ln w="9525">
            <a:noFill/>
            <a:miter lim="800000"/>
            <a:headEnd/>
            <a:tailEnd/>
          </a:ln>
        </p:spPr>
      </p:pic>
      <p:sp>
        <p:nvSpPr>
          <p:cNvPr id="51215" name="Rectangle 15"/>
          <p:cNvSpPr>
            <a:spLocks noGrp="1" noChangeArrowheads="1"/>
          </p:cNvSpPr>
          <p:nvPr>
            <p:ph type="ctrTitle"/>
          </p:nvPr>
        </p:nvSpPr>
        <p:spPr/>
        <p:txBody>
          <a:bodyPr/>
          <a:lstStyle>
            <a:lvl1pPr>
              <a:defRPr>
                <a:latin typeface="Arial" pitchFamily="34" charset="0"/>
                <a:cs typeface="Arial" pitchFamily="34" charset="0"/>
              </a:defRPr>
            </a:lvl1pPr>
          </a:lstStyle>
          <a:p>
            <a:r>
              <a:rPr lang="en-AU"/>
              <a:t>Click to edit Master title style</a:t>
            </a:r>
          </a:p>
        </p:txBody>
      </p:sp>
      <p:sp>
        <p:nvSpPr>
          <p:cNvPr id="51216" name="Rectangle 16"/>
          <p:cNvSpPr>
            <a:spLocks noGrp="1" noChangeArrowheads="1"/>
          </p:cNvSpPr>
          <p:nvPr>
            <p:ph type="subTitle" idx="1"/>
          </p:nvPr>
        </p:nvSpPr>
        <p:spPr>
          <a:xfrm>
            <a:off x="1368425" y="3276600"/>
            <a:ext cx="6400800" cy="1752600"/>
          </a:xfrm>
        </p:spPr>
        <p:txBody>
          <a:bodyPr/>
          <a:lstStyle>
            <a:lvl1pPr marL="0" indent="0" algn="ctr">
              <a:buFontTx/>
              <a:buNone/>
              <a:defRPr sz="2200">
                <a:latin typeface="Arial" pitchFamily="34" charset="0"/>
                <a:cs typeface="Arial" pitchFamily="34" charset="0"/>
              </a:defRPr>
            </a:lvl1pPr>
          </a:lstStyle>
          <a:p>
            <a:r>
              <a:rPr lang="en-AU"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69875" y="374650"/>
            <a:ext cx="6740525" cy="1143000"/>
          </a:xfrm>
        </p:spPr>
        <p:txBody>
          <a:bodyPr/>
          <a:lstStyle>
            <a:lvl1pPr>
              <a:defRPr>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sz="half" idx="1"/>
          </p:nvPr>
        </p:nvSpPr>
        <p:spPr>
          <a:xfrm>
            <a:off x="671513" y="1938338"/>
            <a:ext cx="7772400" cy="19812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71513" y="4071938"/>
            <a:ext cx="7772400" cy="19812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69875" y="431800"/>
            <a:ext cx="6657975" cy="1143000"/>
          </a:xfrm>
        </p:spPr>
        <p:txBody>
          <a:bodyPr/>
          <a:lstStyle>
            <a:lvl1pPr>
              <a:defRPr>
                <a:latin typeface="Arial" pitchFamily="34" charset="0"/>
                <a:cs typeface="Arial" pitchFamily="34" charset="0"/>
              </a:defRPr>
            </a:lvl1pPr>
          </a:lstStyle>
          <a:p>
            <a:r>
              <a:rPr lang="en-US"/>
              <a:t>Click to edit Master title style</a:t>
            </a:r>
            <a:endParaRPr lang="en-SG"/>
          </a:p>
        </p:txBody>
      </p:sp>
      <p:sp>
        <p:nvSpPr>
          <p:cNvPr id="3" name="Text Placeholder 2"/>
          <p:cNvSpPr>
            <a:spLocks noGrp="1"/>
          </p:cNvSpPr>
          <p:nvPr>
            <p:ph type="body" sz="half" idx="1"/>
          </p:nvPr>
        </p:nvSpPr>
        <p:spPr>
          <a:xfrm>
            <a:off x="685800" y="1981200"/>
            <a:ext cx="3810000" cy="41148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sz="half" idx="1"/>
          </p:nvPr>
        </p:nvSpPr>
        <p:spPr>
          <a:xfrm>
            <a:off x="671513" y="1938338"/>
            <a:ext cx="3810000" cy="4114800"/>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13" y="1938338"/>
            <a:ext cx="3810000" cy="4114800"/>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69875" y="374650"/>
            <a:ext cx="6740525" cy="1143000"/>
          </a:xfrm>
        </p:spPr>
        <p:txBody>
          <a:bodyPr/>
          <a:lstStyle>
            <a:lvl1pPr>
              <a:defRPr>
                <a:latin typeface="Arial" pitchFamily="34" charset="0"/>
                <a:cs typeface="Arial" pitchFamily="34" charset="0"/>
              </a:defRPr>
            </a:lvl1pPr>
          </a:lstStyle>
          <a:p>
            <a:r>
              <a:rPr lang="en-US"/>
              <a:t>Click to edit Master title style</a:t>
            </a:r>
          </a:p>
        </p:txBody>
      </p:sp>
      <p:sp>
        <p:nvSpPr>
          <p:cNvPr id="3" name="Table Placeholder 2"/>
          <p:cNvSpPr>
            <a:spLocks noGrp="1"/>
          </p:cNvSpPr>
          <p:nvPr>
            <p:ph type="tbl" idx="1"/>
          </p:nvPr>
        </p:nvSpPr>
        <p:spPr>
          <a:xfrm>
            <a:off x="671513" y="1938338"/>
            <a:ext cx="7772400" cy="4114800"/>
          </a:xfrm>
        </p:spPr>
        <p:txBody>
          <a:bodyPr/>
          <a:lstStyle>
            <a:lvl1pPr>
              <a:defRPr>
                <a:latin typeface="Arial" pitchFamily="34" charset="0"/>
                <a:cs typeface="Arial" pitchFamily="34" charset="0"/>
              </a:defRPr>
            </a:lvl1pPr>
          </a:lstStyle>
          <a:p>
            <a:pPr lvl="0"/>
            <a:endParaRPr lang="en-U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12"/>
          <p:cNvSpPr>
            <a:spLocks noChangeArrowheads="1"/>
          </p:cNvSpPr>
          <p:nvPr/>
        </p:nvSpPr>
        <p:spPr bwMode="auto">
          <a:xfrm>
            <a:off x="0" y="0"/>
            <a:ext cx="9144000" cy="6858000"/>
          </a:xfrm>
          <a:prstGeom prst="rect">
            <a:avLst/>
          </a:prstGeom>
          <a:solidFill>
            <a:srgbClr val="140587"/>
          </a:solidFill>
          <a:ln w="9525">
            <a:noFill/>
            <a:miter lim="800000"/>
            <a:headEnd/>
            <a:tailEnd/>
          </a:ln>
          <a:effectLst/>
        </p:spPr>
        <p:txBody>
          <a:bodyPr wrap="none" anchor="ctr"/>
          <a:lstStyle/>
          <a:p>
            <a:pPr>
              <a:defRPr/>
            </a:pPr>
            <a:endParaRPr lang="en-US"/>
          </a:p>
        </p:txBody>
      </p:sp>
      <p:sp>
        <p:nvSpPr>
          <p:cNvPr id="1040" name="Rectangle 16"/>
          <p:cNvSpPr>
            <a:spLocks noChangeArrowheads="1"/>
          </p:cNvSpPr>
          <p:nvPr/>
        </p:nvSpPr>
        <p:spPr bwMode="auto">
          <a:xfrm>
            <a:off x="0" y="1600200"/>
            <a:ext cx="9144000" cy="165100"/>
          </a:xfrm>
          <a:prstGeom prst="rect">
            <a:avLst/>
          </a:prstGeom>
          <a:solidFill>
            <a:srgbClr val="7D2469"/>
          </a:solidFill>
          <a:ln w="9525">
            <a:noFill/>
            <a:miter lim="800000"/>
            <a:headEnd/>
            <a:tailEnd/>
          </a:ln>
        </p:spPr>
        <p:txBody>
          <a:bodyPr/>
          <a:lstStyle/>
          <a:p>
            <a:pPr>
              <a:defRPr/>
            </a:pPr>
            <a:endParaRPr lang="en-US"/>
          </a:p>
        </p:txBody>
      </p:sp>
      <p:sp>
        <p:nvSpPr>
          <p:cNvPr id="1041" name="Rectangle 17"/>
          <p:cNvSpPr>
            <a:spLocks noChangeArrowheads="1"/>
          </p:cNvSpPr>
          <p:nvPr/>
        </p:nvSpPr>
        <p:spPr bwMode="auto">
          <a:xfrm>
            <a:off x="0" y="1581150"/>
            <a:ext cx="9144000" cy="92075"/>
          </a:xfrm>
          <a:prstGeom prst="rect">
            <a:avLst/>
          </a:prstGeom>
          <a:solidFill>
            <a:srgbClr val="A6427C"/>
          </a:solidFill>
          <a:ln w="9525">
            <a:noFill/>
            <a:miter lim="800000"/>
            <a:headEnd/>
            <a:tailEnd/>
          </a:ln>
        </p:spPr>
        <p:txBody>
          <a:bodyPr/>
          <a:lstStyle/>
          <a:p>
            <a:pPr>
              <a:defRPr/>
            </a:pPr>
            <a:endParaRPr lang="en-US"/>
          </a:p>
        </p:txBody>
      </p:sp>
      <p:sp>
        <p:nvSpPr>
          <p:cNvPr id="1042" name="Rectangle 18"/>
          <p:cNvSpPr>
            <a:spLocks noChangeArrowheads="1"/>
          </p:cNvSpPr>
          <p:nvPr/>
        </p:nvSpPr>
        <p:spPr bwMode="auto">
          <a:xfrm>
            <a:off x="0" y="0"/>
            <a:ext cx="9144000" cy="1600200"/>
          </a:xfrm>
          <a:prstGeom prst="rect">
            <a:avLst/>
          </a:prstGeom>
          <a:solidFill>
            <a:schemeClr val="tx1"/>
          </a:solidFill>
          <a:ln w="9525">
            <a:noFill/>
            <a:miter lim="800000"/>
            <a:headEnd/>
            <a:tailEnd/>
          </a:ln>
          <a:effectLst/>
        </p:spPr>
        <p:txBody>
          <a:bodyPr wrap="none" anchor="ctr"/>
          <a:lstStyle/>
          <a:p>
            <a:pPr algn="ctr">
              <a:defRPr/>
            </a:pPr>
            <a:endParaRPr lang="en-AU" sz="3600">
              <a:solidFill>
                <a:srgbClr val="140587"/>
              </a:solidFill>
              <a:latin typeface="Times" pitchFamily="18" charset="0"/>
            </a:endParaRPr>
          </a:p>
        </p:txBody>
      </p:sp>
      <p:pic>
        <p:nvPicPr>
          <p:cNvPr id="13318" name="Picture 19" descr="powerpoint_presentation_layout"/>
          <p:cNvPicPr>
            <a:picLocks noChangeAspect="1" noChangeArrowheads="1"/>
          </p:cNvPicPr>
          <p:nvPr/>
        </p:nvPicPr>
        <p:blipFill>
          <a:blip r:embed="rId13"/>
          <a:srcRect/>
          <a:stretch>
            <a:fillRect/>
          </a:stretch>
        </p:blipFill>
        <p:spPr bwMode="auto">
          <a:xfrm>
            <a:off x="7086600" y="76200"/>
            <a:ext cx="1752600" cy="1489075"/>
          </a:xfrm>
          <a:prstGeom prst="rect">
            <a:avLst/>
          </a:prstGeom>
          <a:noFill/>
          <a:ln w="9525">
            <a:noFill/>
            <a:miter lim="800000"/>
            <a:headEnd/>
            <a:tailEnd/>
          </a:ln>
        </p:spPr>
      </p:pic>
      <p:sp>
        <p:nvSpPr>
          <p:cNvPr id="1031" name="Rectangle 7"/>
          <p:cNvSpPr>
            <a:spLocks noChangeArrowheads="1"/>
          </p:cNvSpPr>
          <p:nvPr/>
        </p:nvSpPr>
        <p:spPr bwMode="auto">
          <a:xfrm>
            <a:off x="0" y="1511300"/>
            <a:ext cx="9144000" cy="165100"/>
          </a:xfrm>
          <a:prstGeom prst="rect">
            <a:avLst/>
          </a:prstGeom>
          <a:solidFill>
            <a:srgbClr val="7D2469"/>
          </a:solidFill>
          <a:ln w="9525">
            <a:noFill/>
            <a:miter lim="800000"/>
            <a:headEnd/>
            <a:tailEnd/>
          </a:ln>
        </p:spPr>
        <p:txBody>
          <a:bodyPr/>
          <a:lstStyle/>
          <a:p>
            <a:pPr>
              <a:defRPr/>
            </a:pPr>
            <a:endParaRPr lang="en-US"/>
          </a:p>
        </p:txBody>
      </p:sp>
      <p:sp>
        <p:nvSpPr>
          <p:cNvPr id="1032" name="Rectangle 8"/>
          <p:cNvSpPr>
            <a:spLocks noChangeArrowheads="1"/>
          </p:cNvSpPr>
          <p:nvPr/>
        </p:nvSpPr>
        <p:spPr bwMode="auto">
          <a:xfrm>
            <a:off x="0" y="1581150"/>
            <a:ext cx="9144000" cy="92075"/>
          </a:xfrm>
          <a:prstGeom prst="rect">
            <a:avLst/>
          </a:prstGeom>
          <a:solidFill>
            <a:srgbClr val="A6427C"/>
          </a:solidFill>
          <a:ln w="9525">
            <a:noFill/>
            <a:miter lim="800000"/>
            <a:headEnd/>
            <a:tailEnd/>
          </a:ln>
        </p:spPr>
        <p:txBody>
          <a:bodyPr/>
          <a:lstStyle/>
          <a:p>
            <a:pPr>
              <a:defRPr/>
            </a:pPr>
            <a:endParaRPr lang="en-US"/>
          </a:p>
        </p:txBody>
      </p:sp>
      <p:sp>
        <p:nvSpPr>
          <p:cNvPr id="1033" name="Rectangle 9"/>
          <p:cNvSpPr>
            <a:spLocks noChangeArrowheads="1"/>
          </p:cNvSpPr>
          <p:nvPr/>
        </p:nvSpPr>
        <p:spPr bwMode="auto">
          <a:xfrm>
            <a:off x="0" y="0"/>
            <a:ext cx="9144000" cy="1600200"/>
          </a:xfrm>
          <a:prstGeom prst="rect">
            <a:avLst/>
          </a:prstGeom>
          <a:solidFill>
            <a:schemeClr val="tx1"/>
          </a:solidFill>
          <a:ln w="9525">
            <a:noFill/>
            <a:miter lim="800000"/>
            <a:headEnd/>
            <a:tailEnd/>
          </a:ln>
          <a:effectLst/>
        </p:spPr>
        <p:txBody>
          <a:bodyPr wrap="none" anchor="ctr"/>
          <a:lstStyle/>
          <a:p>
            <a:pPr algn="ctr">
              <a:defRPr/>
            </a:pPr>
            <a:endParaRPr lang="en-AU" sz="3600">
              <a:solidFill>
                <a:srgbClr val="140587"/>
              </a:solidFill>
              <a:latin typeface="Times" pitchFamily="18" charset="0"/>
            </a:endParaRPr>
          </a:p>
        </p:txBody>
      </p:sp>
      <p:sp>
        <p:nvSpPr>
          <p:cNvPr id="13322" name="Rectangle 24"/>
          <p:cNvSpPr>
            <a:spLocks noGrp="1" noChangeArrowheads="1"/>
          </p:cNvSpPr>
          <p:nvPr>
            <p:ph type="body" idx="1"/>
          </p:nvPr>
        </p:nvSpPr>
        <p:spPr bwMode="auto">
          <a:xfrm>
            <a:off x="671513" y="19383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323" name="Rectangle 26"/>
          <p:cNvSpPr>
            <a:spLocks noGrp="1" noChangeArrowheads="1"/>
          </p:cNvSpPr>
          <p:nvPr>
            <p:ph type="title"/>
          </p:nvPr>
        </p:nvSpPr>
        <p:spPr bwMode="auto">
          <a:xfrm>
            <a:off x="269875" y="374650"/>
            <a:ext cx="67405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pic>
        <p:nvPicPr>
          <p:cNvPr id="13324" name="Picture 2" descr="F:\r.pepperle\Allergan\IMAGE 2010 (AALA019)\IMAGE logo sized for slide.jpg"/>
          <p:cNvPicPr>
            <a:picLocks noChangeAspect="1" noChangeArrowheads="1"/>
          </p:cNvPicPr>
          <p:nvPr/>
        </p:nvPicPr>
        <p:blipFill>
          <a:blip r:embed="rId14"/>
          <a:srcRect/>
          <a:stretch>
            <a:fillRect/>
          </a:stretch>
        </p:blipFill>
        <p:spPr bwMode="auto">
          <a:xfrm>
            <a:off x="7315200" y="6350"/>
            <a:ext cx="1828800" cy="1579563"/>
          </a:xfrm>
          <a:prstGeom prst="rect">
            <a:avLst/>
          </a:prstGeom>
          <a:noFill/>
          <a:ln w="9525">
            <a:noFill/>
            <a:miter lim="800000"/>
            <a:headEnd/>
            <a:tailEnd/>
          </a:ln>
        </p:spPr>
      </p:pic>
      <p:sp>
        <p:nvSpPr>
          <p:cNvPr id="13"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endParaRPr lang="en-NZ"/>
          </a:p>
        </p:txBody>
      </p:sp>
      <p:sp>
        <p:nvSpPr>
          <p:cNvPr id="3" name="TextBox 2">
            <a:extLst>
              <a:ext uri="{FF2B5EF4-FFF2-40B4-BE49-F238E27FC236}">
                <a16:creationId xmlns:a16="http://schemas.microsoft.com/office/drawing/2014/main" id="{7010F2DE-CF20-CC45-FA25-654E92978FA2}"/>
              </a:ext>
            </a:extLst>
          </p:cNvPr>
          <p:cNvSpPr txBox="1"/>
          <p:nvPr>
            <p:extLst>
              <p:ext uri="{1162E1C5-73C7-4A58-AE30-91384D911F3F}">
                <p184:classification xmlns:p184="http://schemas.microsoft.com/office/powerpoint/2018/4/main" val="hdr"/>
              </p:ext>
            </p:extLst>
          </p:nvPr>
        </p:nvSpPr>
        <p:spPr>
          <a:xfrm>
            <a:off x="4235450" y="0"/>
            <a:ext cx="704850" cy="167640"/>
          </a:xfrm>
          <a:prstGeom prst="rect">
            <a:avLst/>
          </a:prstGeom>
        </p:spPr>
        <p:txBody>
          <a:bodyPr horzOverflow="overflow" lIns="0" tIns="0" rIns="0" bIns="0">
            <a:spAutoFit/>
          </a:bodyPr>
          <a:lstStyle/>
          <a:p>
            <a:pPr algn="l"/>
            <a:r>
              <a:rPr lang="en-US" sz="1100">
                <a:solidFill>
                  <a:srgbClr val="93979B"/>
                </a:solidFill>
                <a:latin typeface="Calibri" panose="020F0502020204030204" pitchFamily="34" charset="0"/>
                <a:cs typeface="Calibri" panose="020F0502020204030204" pitchFamily="34" charset="0"/>
              </a:rPr>
              <a:t>Internal use</a:t>
            </a:r>
          </a:p>
        </p:txBody>
      </p:sp>
    </p:spTree>
  </p:cSld>
  <p:clrMap bg1="dk2" tx1="lt1" bg2="dk1"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rtl="0" eaLnBrk="0" fontAlgn="base" hangingPunct="0">
        <a:spcBef>
          <a:spcPct val="0"/>
        </a:spcBef>
        <a:spcAft>
          <a:spcPct val="0"/>
        </a:spcAft>
        <a:defRPr sz="3600">
          <a:solidFill>
            <a:srgbClr val="140587"/>
          </a:solidFill>
          <a:latin typeface="+mj-lt"/>
          <a:ea typeface="+mj-ea"/>
          <a:cs typeface="+mj-cs"/>
        </a:defRPr>
      </a:lvl1pPr>
      <a:lvl2pPr algn="l" rtl="0" eaLnBrk="0" fontAlgn="base" hangingPunct="0">
        <a:spcBef>
          <a:spcPct val="0"/>
        </a:spcBef>
        <a:spcAft>
          <a:spcPct val="0"/>
        </a:spcAft>
        <a:defRPr sz="3600">
          <a:solidFill>
            <a:srgbClr val="140587"/>
          </a:solidFill>
          <a:latin typeface="Arial" charset="0"/>
        </a:defRPr>
      </a:lvl2pPr>
      <a:lvl3pPr algn="l" rtl="0" eaLnBrk="0" fontAlgn="base" hangingPunct="0">
        <a:spcBef>
          <a:spcPct val="0"/>
        </a:spcBef>
        <a:spcAft>
          <a:spcPct val="0"/>
        </a:spcAft>
        <a:defRPr sz="3600">
          <a:solidFill>
            <a:srgbClr val="140587"/>
          </a:solidFill>
          <a:latin typeface="Arial" charset="0"/>
        </a:defRPr>
      </a:lvl3pPr>
      <a:lvl4pPr algn="l" rtl="0" eaLnBrk="0" fontAlgn="base" hangingPunct="0">
        <a:spcBef>
          <a:spcPct val="0"/>
        </a:spcBef>
        <a:spcAft>
          <a:spcPct val="0"/>
        </a:spcAft>
        <a:defRPr sz="3600">
          <a:solidFill>
            <a:srgbClr val="140587"/>
          </a:solidFill>
          <a:latin typeface="Arial" charset="0"/>
        </a:defRPr>
      </a:lvl4pPr>
      <a:lvl5pPr algn="l" rtl="0" eaLnBrk="0" fontAlgn="base" hangingPunct="0">
        <a:spcBef>
          <a:spcPct val="0"/>
        </a:spcBef>
        <a:spcAft>
          <a:spcPct val="0"/>
        </a:spcAft>
        <a:defRPr sz="3600">
          <a:solidFill>
            <a:srgbClr val="140587"/>
          </a:solidFill>
          <a:latin typeface="Arial" charset="0"/>
        </a:defRPr>
      </a:lvl5pPr>
      <a:lvl6pPr marL="457200" algn="l" rtl="0" fontAlgn="base">
        <a:spcBef>
          <a:spcPct val="0"/>
        </a:spcBef>
        <a:spcAft>
          <a:spcPct val="0"/>
        </a:spcAft>
        <a:defRPr sz="3600">
          <a:solidFill>
            <a:srgbClr val="140587"/>
          </a:solidFill>
          <a:latin typeface="Arial" charset="0"/>
        </a:defRPr>
      </a:lvl6pPr>
      <a:lvl7pPr marL="914400" algn="l" rtl="0" fontAlgn="base">
        <a:spcBef>
          <a:spcPct val="0"/>
        </a:spcBef>
        <a:spcAft>
          <a:spcPct val="0"/>
        </a:spcAft>
        <a:defRPr sz="3600">
          <a:solidFill>
            <a:srgbClr val="140587"/>
          </a:solidFill>
          <a:latin typeface="Arial" charset="0"/>
        </a:defRPr>
      </a:lvl7pPr>
      <a:lvl8pPr marL="1371600" algn="l" rtl="0" fontAlgn="base">
        <a:spcBef>
          <a:spcPct val="0"/>
        </a:spcBef>
        <a:spcAft>
          <a:spcPct val="0"/>
        </a:spcAft>
        <a:defRPr sz="3600">
          <a:solidFill>
            <a:srgbClr val="140587"/>
          </a:solidFill>
          <a:latin typeface="Arial" charset="0"/>
        </a:defRPr>
      </a:lvl8pPr>
      <a:lvl9pPr marL="1828800" algn="l" rtl="0" fontAlgn="base">
        <a:spcBef>
          <a:spcPct val="0"/>
        </a:spcBef>
        <a:spcAft>
          <a:spcPct val="0"/>
        </a:spcAft>
        <a:defRPr sz="3600">
          <a:solidFill>
            <a:srgbClr val="140587"/>
          </a:solidFill>
          <a:latin typeface="Arial" charset="0"/>
        </a:defRPr>
      </a:lvl9pPr>
    </p:titleStyle>
    <p:bodyStyle>
      <a:lvl1pPr marL="288925" indent="-288925" algn="l" rtl="0" eaLnBrk="0" fontAlgn="base" hangingPunct="0">
        <a:spcBef>
          <a:spcPct val="20000"/>
        </a:spcBef>
        <a:spcAft>
          <a:spcPct val="0"/>
        </a:spcAft>
        <a:buClr>
          <a:schemeClr val="tx1"/>
        </a:buClr>
        <a:buChar char="•"/>
        <a:defRPr sz="3200">
          <a:solidFill>
            <a:schemeClr val="tx1"/>
          </a:solidFill>
          <a:latin typeface="Arial" pitchFamily="34" charset="0"/>
          <a:ea typeface="+mn-ea"/>
          <a:cs typeface="Arial" pitchFamily="34" charset="0"/>
        </a:defRPr>
      </a:lvl1pPr>
      <a:lvl2pPr marL="765175" indent="-285750" algn="l" rtl="0" eaLnBrk="0" fontAlgn="base" hangingPunct="0">
        <a:spcBef>
          <a:spcPct val="20000"/>
        </a:spcBef>
        <a:spcAft>
          <a:spcPct val="0"/>
        </a:spcAft>
        <a:buClr>
          <a:schemeClr val="tx1"/>
        </a:buClr>
        <a:buChar char="–"/>
        <a:defRPr sz="2800">
          <a:solidFill>
            <a:schemeClr val="tx1"/>
          </a:solidFill>
          <a:latin typeface="Arial" pitchFamily="34" charset="0"/>
          <a:cs typeface="Arial" pitchFamily="34" charset="0"/>
        </a:defRPr>
      </a:lvl2pPr>
      <a:lvl3pPr marL="1243013" indent="-287338" algn="l" rtl="0" eaLnBrk="0" fontAlgn="base" hangingPunct="0">
        <a:spcBef>
          <a:spcPct val="20000"/>
        </a:spcBef>
        <a:spcAft>
          <a:spcPct val="0"/>
        </a:spcAft>
        <a:buClr>
          <a:schemeClr val="tx1"/>
        </a:buClr>
        <a:buChar char="•"/>
        <a:defRPr sz="2400">
          <a:solidFill>
            <a:schemeClr val="tx1"/>
          </a:solidFill>
          <a:latin typeface="Arial" pitchFamily="34" charset="0"/>
          <a:cs typeface="Arial" pitchFamily="34" charset="0"/>
        </a:defRPr>
      </a:lvl3pPr>
      <a:lvl4pPr marL="1717675" indent="-284163" algn="l" rtl="0" eaLnBrk="0" fontAlgn="base" hangingPunct="0">
        <a:spcBef>
          <a:spcPct val="20000"/>
        </a:spcBef>
        <a:spcAft>
          <a:spcPct val="0"/>
        </a:spcAft>
        <a:buClr>
          <a:schemeClr val="tx1"/>
        </a:buClr>
        <a:buChar char="–"/>
        <a:defRPr sz="2000">
          <a:solidFill>
            <a:schemeClr val="tx1"/>
          </a:solidFill>
          <a:latin typeface="Arial" pitchFamily="34" charset="0"/>
          <a:cs typeface="Arial" pitchFamily="34" charset="0"/>
        </a:defRPr>
      </a:lvl4pPr>
      <a:lvl5pPr marL="2189163" indent="-280988" algn="l" rtl="0" eaLnBrk="0" fontAlgn="base" hangingPunct="0">
        <a:spcBef>
          <a:spcPct val="20000"/>
        </a:spcBef>
        <a:spcAft>
          <a:spcPct val="0"/>
        </a:spcAft>
        <a:buClr>
          <a:schemeClr val="tx1"/>
        </a:buClr>
        <a:buChar char="»"/>
        <a:defRPr sz="2000">
          <a:solidFill>
            <a:schemeClr val="tx1"/>
          </a:solidFill>
          <a:latin typeface="Arial" pitchFamily="34" charset="0"/>
          <a:cs typeface="Arial" pitchFamily="34" charset="0"/>
        </a:defRPr>
      </a:lvl5pPr>
      <a:lvl6pPr marL="2646363" indent="-280988" algn="l" rtl="0" fontAlgn="base">
        <a:spcBef>
          <a:spcPct val="20000"/>
        </a:spcBef>
        <a:spcAft>
          <a:spcPct val="0"/>
        </a:spcAft>
        <a:buClr>
          <a:schemeClr val="tx1"/>
        </a:buClr>
        <a:buChar char="»"/>
        <a:defRPr sz="2000">
          <a:solidFill>
            <a:schemeClr val="tx1"/>
          </a:solidFill>
          <a:latin typeface="+mn-lt"/>
        </a:defRPr>
      </a:lvl6pPr>
      <a:lvl7pPr marL="3103563" indent="-280988" algn="l" rtl="0" fontAlgn="base">
        <a:spcBef>
          <a:spcPct val="20000"/>
        </a:spcBef>
        <a:spcAft>
          <a:spcPct val="0"/>
        </a:spcAft>
        <a:buClr>
          <a:schemeClr val="tx1"/>
        </a:buClr>
        <a:buChar char="»"/>
        <a:defRPr sz="2000">
          <a:solidFill>
            <a:schemeClr val="tx1"/>
          </a:solidFill>
          <a:latin typeface="+mn-lt"/>
        </a:defRPr>
      </a:lvl7pPr>
      <a:lvl8pPr marL="3560763" indent="-280988" algn="l" rtl="0" fontAlgn="base">
        <a:spcBef>
          <a:spcPct val="20000"/>
        </a:spcBef>
        <a:spcAft>
          <a:spcPct val="0"/>
        </a:spcAft>
        <a:buClr>
          <a:schemeClr val="tx1"/>
        </a:buClr>
        <a:buChar char="»"/>
        <a:defRPr sz="2000">
          <a:solidFill>
            <a:schemeClr val="tx1"/>
          </a:solidFill>
          <a:latin typeface="+mn-lt"/>
        </a:defRPr>
      </a:lvl8pPr>
      <a:lvl9pPr marL="4017963" indent="-280988"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oleObject" Target="../embeddings/oleObject4.bin"/><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oleObject" Target="../embeddings/oleObject6.bin"/><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oleObject" Target="../embeddings/oleObject8.bin"/><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74.xml"/><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4.png"/></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75.xml"/><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notesSlide" Target="../notesSlides/notesSlide77.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notesSlide" Target="../notesSlides/notesSlide79.xml"/><Relationship Id="rId1" Type="http://schemas.openxmlformats.org/officeDocument/2006/relationships/slideLayout" Target="../slideLayouts/slideLayout6.xml"/><Relationship Id="rId5" Type="http://schemas.openxmlformats.org/officeDocument/2006/relationships/slide" Target="slide26.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6"/>
          <p:cNvSpPr>
            <a:spLocks noGrp="1" noChangeArrowheads="1"/>
          </p:cNvSpPr>
          <p:nvPr>
            <p:ph type="subTitle" idx="1"/>
          </p:nvPr>
        </p:nvSpPr>
        <p:spPr/>
        <p:txBody>
          <a:bodyPr/>
          <a:lstStyle/>
          <a:p>
            <a:pPr eaLnBrk="1" hangingPunct="1"/>
            <a:r>
              <a:rPr lang="en-GB" sz="4800" b="1" dirty="0"/>
              <a:t>MONITORING FOR PROGRESSION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r>
              <a:rPr lang="en-US" dirty="0"/>
              <a:t>Adverse effects of treatment</a:t>
            </a:r>
            <a:endParaRPr lang="en-MY" dirty="0"/>
          </a:p>
        </p:txBody>
      </p:sp>
      <p:sp>
        <p:nvSpPr>
          <p:cNvPr id="89091" name="Content Placeholder 2"/>
          <p:cNvSpPr>
            <a:spLocks noGrp="1"/>
          </p:cNvSpPr>
          <p:nvPr>
            <p:ph idx="1"/>
          </p:nvPr>
        </p:nvSpPr>
        <p:spPr/>
        <p:txBody>
          <a:bodyPr/>
          <a:lstStyle/>
          <a:p>
            <a:r>
              <a:rPr lang="en-US" dirty="0"/>
              <a:t>Ask the patient about side effects</a:t>
            </a:r>
          </a:p>
          <a:p>
            <a:pPr lvl="1"/>
            <a:r>
              <a:rPr lang="en-US" dirty="0"/>
              <a:t>General effects</a:t>
            </a:r>
          </a:p>
          <a:p>
            <a:pPr lvl="2"/>
            <a:r>
              <a:rPr lang="en-US" dirty="0"/>
              <a:t>Self-rated health</a:t>
            </a:r>
          </a:p>
          <a:p>
            <a:pPr lvl="2"/>
            <a:r>
              <a:rPr lang="en-US" dirty="0"/>
              <a:t>Feelings about / attitude towards treatment</a:t>
            </a:r>
          </a:p>
          <a:p>
            <a:pPr lvl="1"/>
            <a:r>
              <a:rPr lang="en-US" dirty="0"/>
              <a:t>Systemic effects</a:t>
            </a:r>
          </a:p>
          <a:p>
            <a:pPr lvl="2"/>
            <a:r>
              <a:rPr lang="en-US" dirty="0"/>
              <a:t>Cardiovascular, respiratory, neurological, impotence, digestive</a:t>
            </a:r>
          </a:p>
          <a:p>
            <a:pPr lvl="1"/>
            <a:r>
              <a:rPr lang="en-US" dirty="0"/>
              <a:t>Local effects</a:t>
            </a:r>
          </a:p>
          <a:p>
            <a:pPr lvl="2"/>
            <a:r>
              <a:rPr lang="en-US" dirty="0"/>
              <a:t>Stinging / burning, blurring, redness, itching</a:t>
            </a:r>
            <a:endParaRPr lang="en-MY" dirty="0"/>
          </a:p>
        </p:txBody>
      </p:sp>
      <p:sp>
        <p:nvSpPr>
          <p:cNvPr id="4" name="Text Box 6"/>
          <p:cNvSpPr txBox="1">
            <a:spLocks noChangeArrowheads="1"/>
          </p:cNvSpPr>
          <p:nvPr/>
        </p:nvSpPr>
        <p:spPr bwMode="auto">
          <a:xfrm>
            <a:off x="5510213" y="6601588"/>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909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09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9091">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909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dirty="0"/>
              <a:t>Quality-of-life issues</a:t>
            </a:r>
            <a:endParaRPr lang="en-MY" dirty="0"/>
          </a:p>
        </p:txBody>
      </p:sp>
      <p:sp>
        <p:nvSpPr>
          <p:cNvPr id="90115" name="Content Placeholder 2"/>
          <p:cNvSpPr>
            <a:spLocks noGrp="1"/>
          </p:cNvSpPr>
          <p:nvPr>
            <p:ph idx="1"/>
          </p:nvPr>
        </p:nvSpPr>
        <p:spPr/>
        <p:txBody>
          <a:bodyPr/>
          <a:lstStyle/>
          <a:p>
            <a:r>
              <a:rPr lang="en-US" sz="2800" dirty="0"/>
              <a:t>Assess the impact of glaucoma and its treatment on </a:t>
            </a:r>
            <a:r>
              <a:rPr lang="en-US" sz="2800" dirty="0" err="1"/>
              <a:t>QOL</a:t>
            </a:r>
            <a:endParaRPr lang="en-US" sz="2800" dirty="0"/>
          </a:p>
          <a:p>
            <a:pPr lvl="1"/>
            <a:r>
              <a:rPr lang="en-US" sz="2400" dirty="0" err="1"/>
              <a:t>GQL</a:t>
            </a:r>
            <a:r>
              <a:rPr lang="en-US" sz="2400" dirty="0"/>
              <a:t>-15 questionnaire</a:t>
            </a:r>
            <a:endParaRPr lang="en-US" sz="2400" baseline="30000" dirty="0"/>
          </a:p>
          <a:p>
            <a:pPr>
              <a:spcBef>
                <a:spcPts val="1200"/>
              </a:spcBef>
            </a:pPr>
            <a:r>
              <a:rPr lang="en-US" sz="2800" dirty="0"/>
              <a:t>Management should be individualised with </a:t>
            </a:r>
            <a:br>
              <a:rPr lang="en-US" sz="2800" dirty="0"/>
            </a:br>
            <a:r>
              <a:rPr lang="en-US" sz="2800" dirty="0"/>
              <a:t>the aim of improving </a:t>
            </a:r>
            <a:r>
              <a:rPr lang="en-US" sz="2800" dirty="0" err="1"/>
              <a:t>QOL</a:t>
            </a:r>
            <a:endParaRPr lang="en-US" sz="2800" dirty="0"/>
          </a:p>
          <a:p>
            <a:pPr>
              <a:spcBef>
                <a:spcPts val="1200"/>
              </a:spcBef>
            </a:pPr>
            <a:r>
              <a:rPr lang="en-US" sz="2800" dirty="0"/>
              <a:t>Consider community health referral</a:t>
            </a:r>
          </a:p>
          <a:p>
            <a:pPr>
              <a:spcBef>
                <a:spcPts val="1200"/>
              </a:spcBef>
            </a:pPr>
            <a:r>
              <a:rPr lang="en-US" sz="2800" dirty="0"/>
              <a:t>For more on assessing </a:t>
            </a:r>
            <a:r>
              <a:rPr lang="en-US" sz="2800" dirty="0" err="1"/>
              <a:t>QOL</a:t>
            </a:r>
            <a:r>
              <a:rPr lang="en-US" sz="2800" dirty="0"/>
              <a:t>, see </a:t>
            </a:r>
            <a:br>
              <a:rPr lang="en-US" sz="2800" dirty="0"/>
            </a:br>
            <a:r>
              <a:rPr lang="en-US" sz="2800" dirty="0"/>
              <a:t>Module 10: </a:t>
            </a:r>
            <a:r>
              <a:rPr lang="en-US" sz="2800" i="1" dirty="0"/>
              <a:t>Patient-</a:t>
            </a:r>
            <a:r>
              <a:rPr lang="en-US" sz="2800" i="1" dirty="0" err="1"/>
              <a:t>centred</a:t>
            </a:r>
            <a:r>
              <a:rPr lang="en-US" sz="2800" i="1" dirty="0"/>
              <a:t> management</a:t>
            </a:r>
            <a:endParaRPr lang="en-MY" sz="2800" i="1" dirty="0"/>
          </a:p>
        </p:txBody>
      </p:sp>
      <p:sp>
        <p:nvSpPr>
          <p:cNvPr id="90116" name="Text Box 65"/>
          <p:cNvSpPr txBox="1">
            <a:spLocks noChangeArrowheads="1"/>
          </p:cNvSpPr>
          <p:nvPr/>
        </p:nvSpPr>
        <p:spPr bwMode="auto">
          <a:xfrm>
            <a:off x="5423117" y="6589713"/>
            <a:ext cx="3720890" cy="240066"/>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200" dirty="0">
              <a:latin typeface="Arial" pitchFamily="34" charset="0"/>
              <a:cs typeface="Arial" pitchFamily="34" charset="0"/>
            </a:endParaRPr>
          </a:p>
        </p:txBody>
      </p:sp>
      <p:sp>
        <p:nvSpPr>
          <p:cNvPr id="7" name="TextBox 6"/>
          <p:cNvSpPr txBox="1"/>
          <p:nvPr/>
        </p:nvSpPr>
        <p:spPr>
          <a:xfrm>
            <a:off x="213756" y="6495798"/>
            <a:ext cx="4952011" cy="338554"/>
          </a:xfrm>
          <a:prstGeom prst="rect">
            <a:avLst/>
          </a:prstGeom>
          <a:noFill/>
        </p:spPr>
        <p:txBody>
          <a:bodyPr wrap="square" rtlCol="0">
            <a:spAutoFit/>
          </a:bodyPr>
          <a:lstStyle/>
          <a:p>
            <a:r>
              <a:rPr lang="en-NZ" sz="1600" dirty="0" err="1">
                <a:latin typeface="Arial" pitchFamily="34" charset="0"/>
                <a:cs typeface="Arial" pitchFamily="34" charset="0"/>
              </a:rPr>
              <a:t>GQL</a:t>
            </a:r>
            <a:r>
              <a:rPr lang="en-NZ" sz="1600" dirty="0">
                <a:latin typeface="Arial" pitchFamily="34" charset="0"/>
                <a:cs typeface="Arial" pitchFamily="34" charset="0"/>
              </a:rPr>
              <a:t>-15, </a:t>
            </a:r>
            <a:r>
              <a:rPr lang="en-US" sz="1600" dirty="0">
                <a:latin typeface="Arial" pitchFamily="34" charset="0"/>
                <a:cs typeface="Arial" pitchFamily="34" charset="0"/>
              </a:rPr>
              <a:t>Glaucoma Quality of Life-15 questionnaire.</a:t>
            </a:r>
            <a:endParaRPr lang="en-NZ" sz="1600" dirty="0">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a:t>QQL-15 questionnaire</a:t>
            </a:r>
            <a:r>
              <a:rPr lang="en-US" baseline="30000"/>
              <a:t>1,2</a:t>
            </a:r>
            <a:endParaRPr lang="en-MY" baseline="30000"/>
          </a:p>
        </p:txBody>
      </p:sp>
      <p:pic>
        <p:nvPicPr>
          <p:cNvPr id="91139" name="Picture 3"/>
          <p:cNvPicPr>
            <a:picLocks noGrp="1" noChangeAspect="1" noChangeArrowheads="1"/>
          </p:cNvPicPr>
          <p:nvPr>
            <p:ph idx="1"/>
          </p:nvPr>
        </p:nvPicPr>
        <p:blipFill>
          <a:blip r:embed="rId3"/>
          <a:srcRect r="261" b="1881"/>
          <a:stretch>
            <a:fillRect/>
          </a:stretch>
        </p:blipFill>
        <p:spPr>
          <a:xfrm>
            <a:off x="28575" y="2076450"/>
            <a:ext cx="9086850" cy="3973513"/>
          </a:xfrm>
        </p:spPr>
      </p:pic>
      <p:sp>
        <p:nvSpPr>
          <p:cNvPr id="91140" name="Text Box 65"/>
          <p:cNvSpPr txBox="1">
            <a:spLocks noChangeArrowheads="1"/>
          </p:cNvSpPr>
          <p:nvPr/>
        </p:nvSpPr>
        <p:spPr bwMode="auto">
          <a:xfrm>
            <a:off x="5170488" y="6413500"/>
            <a:ext cx="3959225" cy="442913"/>
          </a:xfrm>
          <a:prstGeom prst="rect">
            <a:avLst/>
          </a:prstGeom>
          <a:noFill/>
          <a:ln w="9525">
            <a:noFill/>
            <a:miter lim="800000"/>
            <a:headEnd/>
            <a:tailEnd/>
          </a:ln>
        </p:spPr>
        <p:txBody>
          <a:bodyPr wrap="none">
            <a:spAutoFit/>
          </a:bodyPr>
          <a:lstStyle/>
          <a:p>
            <a:pPr marL="533400" indent="-533400" algn="r">
              <a:lnSpc>
                <a:spcPct val="95000"/>
              </a:lnSpc>
              <a:spcBef>
                <a:spcPct val="50000"/>
              </a:spcBef>
              <a:buClr>
                <a:srgbClr val="BDB7D7"/>
              </a:buClr>
            </a:pPr>
            <a:r>
              <a:rPr lang="en-US" sz="1200">
                <a:latin typeface="Arial" pitchFamily="34" charset="0"/>
                <a:cs typeface="Arial" pitchFamily="34" charset="0"/>
              </a:rPr>
              <a:t>1. </a:t>
            </a:r>
            <a:r>
              <a:rPr lang="en-NZ" sz="1200">
                <a:latin typeface="Arial" pitchFamily="34" charset="0"/>
                <a:cs typeface="Arial" pitchFamily="34" charset="0"/>
              </a:rPr>
              <a:t>Nelson P </a:t>
            </a:r>
            <a:r>
              <a:rPr lang="en-NZ" sz="1200" i="1">
                <a:latin typeface="Arial" pitchFamily="34" charset="0"/>
                <a:cs typeface="Arial" pitchFamily="34" charset="0"/>
              </a:rPr>
              <a:t>et al</a:t>
            </a:r>
            <a:r>
              <a:rPr lang="en-NZ" sz="1200">
                <a:latin typeface="Arial" pitchFamily="34" charset="0"/>
                <a:cs typeface="Arial" pitchFamily="34" charset="0"/>
              </a:rPr>
              <a:t>. </a:t>
            </a:r>
            <a:r>
              <a:rPr lang="en-NZ" sz="1200" i="1">
                <a:latin typeface="Arial" pitchFamily="34" charset="0"/>
                <a:cs typeface="Arial" pitchFamily="34" charset="0"/>
              </a:rPr>
              <a:t>J Glaucoma</a:t>
            </a:r>
            <a:r>
              <a:rPr lang="en-NZ" sz="1200">
                <a:latin typeface="Arial" pitchFamily="34" charset="0"/>
                <a:cs typeface="Arial" pitchFamily="34" charset="0"/>
              </a:rPr>
              <a:t> 2003; 12: 139–50;</a:t>
            </a:r>
            <a:br>
              <a:rPr lang="en-NZ" sz="1200">
                <a:latin typeface="Arial" pitchFamily="34" charset="0"/>
                <a:cs typeface="Arial" pitchFamily="34" charset="0"/>
              </a:rPr>
            </a:br>
            <a:r>
              <a:rPr lang="en-NZ" sz="1200">
                <a:latin typeface="Arial" pitchFamily="34" charset="0"/>
                <a:cs typeface="Arial" pitchFamily="34" charset="0"/>
              </a:rPr>
              <a:t>2. Goldberg I </a:t>
            </a:r>
            <a:r>
              <a:rPr lang="en-NZ" sz="1200" i="1">
                <a:latin typeface="Arial" pitchFamily="34" charset="0"/>
                <a:cs typeface="Arial" pitchFamily="34" charset="0"/>
              </a:rPr>
              <a:t>et al</a:t>
            </a:r>
            <a:r>
              <a:rPr lang="en-NZ" sz="1200">
                <a:latin typeface="Arial" pitchFamily="34" charset="0"/>
                <a:cs typeface="Arial" pitchFamily="34" charset="0"/>
              </a:rPr>
              <a:t>. </a:t>
            </a:r>
            <a:r>
              <a:rPr lang="en-NZ" sz="1200" i="1">
                <a:latin typeface="Arial" pitchFamily="34" charset="0"/>
                <a:cs typeface="Arial" pitchFamily="34" charset="0"/>
              </a:rPr>
              <a:t>J Glaucoma</a:t>
            </a:r>
            <a:r>
              <a:rPr lang="en-NZ" sz="1200">
                <a:latin typeface="Arial" pitchFamily="34" charset="0"/>
                <a:cs typeface="Arial" pitchFamily="34" charset="0"/>
              </a:rPr>
              <a:t> 2009; 18: 6–12.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8"/>
          <p:cNvSpPr>
            <a:spLocks noGrp="1" noChangeArrowheads="1"/>
          </p:cNvSpPr>
          <p:nvPr>
            <p:ph type="title"/>
          </p:nvPr>
        </p:nvSpPr>
        <p:spPr/>
        <p:txBody>
          <a:bodyPr/>
          <a:lstStyle/>
          <a:p>
            <a:r>
              <a:rPr lang="en-GB" dirty="0"/>
              <a:t>Reassess risk factors: IOP</a:t>
            </a:r>
          </a:p>
        </p:txBody>
      </p:sp>
      <p:sp>
        <p:nvSpPr>
          <p:cNvPr id="36867" name="Rectangle 9"/>
          <p:cNvSpPr>
            <a:spLocks noGrp="1" noChangeArrowheads="1"/>
          </p:cNvSpPr>
          <p:nvPr>
            <p:ph type="body" idx="1"/>
          </p:nvPr>
        </p:nvSpPr>
        <p:spPr/>
        <p:txBody>
          <a:bodyPr/>
          <a:lstStyle/>
          <a:p>
            <a:r>
              <a:rPr lang="en-GB"/>
              <a:t>Assess IOP at every visit</a:t>
            </a:r>
          </a:p>
          <a:p>
            <a:pPr lvl="1"/>
            <a:r>
              <a:rPr lang="en-GB"/>
              <a:t>Has target IOP been achieved?</a:t>
            </a:r>
          </a:p>
          <a:p>
            <a:pPr lvl="1"/>
            <a:r>
              <a:rPr lang="en-GB"/>
              <a:t>Measure at different times of the day to detect diurnal variation </a:t>
            </a:r>
          </a:p>
          <a:p>
            <a:pPr lvl="1"/>
            <a:r>
              <a:rPr lang="en-GB"/>
              <a:t>Repeat unexpected readings at the same visit and again soon after</a:t>
            </a:r>
          </a:p>
          <a:p>
            <a:r>
              <a:rPr lang="en-GB"/>
              <a:t>Review the target, especially if progression is detected</a:t>
            </a:r>
            <a:endParaRPr lang="en-GB" dirty="0"/>
          </a:p>
        </p:txBody>
      </p:sp>
      <p:sp>
        <p:nvSpPr>
          <p:cNvPr id="36868" name="Text Box 11"/>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9"/>
          <p:cNvSpPr>
            <a:spLocks noGrp="1" noChangeArrowheads="1"/>
          </p:cNvSpPr>
          <p:nvPr>
            <p:ph type="title"/>
          </p:nvPr>
        </p:nvSpPr>
        <p:spPr/>
        <p:txBody>
          <a:bodyPr/>
          <a:lstStyle/>
          <a:p>
            <a:pPr eaLnBrk="1" hangingPunct="1">
              <a:lnSpc>
                <a:spcPct val="90000"/>
              </a:lnSpc>
            </a:pPr>
            <a:r>
              <a:rPr lang="en-GB"/>
              <a:t>IOP changes: possible causes</a:t>
            </a:r>
          </a:p>
        </p:txBody>
      </p:sp>
      <p:graphicFrame>
        <p:nvGraphicFramePr>
          <p:cNvPr id="68693" name="Group 85"/>
          <p:cNvGraphicFramePr>
            <a:graphicFrameLocks noGrp="1"/>
          </p:cNvGraphicFramePr>
          <p:nvPr/>
        </p:nvGraphicFramePr>
        <p:xfrm>
          <a:off x="838200" y="2101933"/>
          <a:ext cx="7458075" cy="4290883"/>
        </p:xfrm>
        <a:graphic>
          <a:graphicData uri="http://schemas.openxmlformats.org/drawingml/2006/table">
            <a:tbl>
              <a:tblPr firstCol="1">
                <a:tableStyleId>{0E3FDE45-AF77-4B5C-9715-49D594BDF05E}</a:tableStyleId>
              </a:tblPr>
              <a:tblGrid>
                <a:gridCol w="2011878">
                  <a:extLst>
                    <a:ext uri="{9D8B030D-6E8A-4147-A177-3AD203B41FA5}">
                      <a16:colId xmlns:a16="http://schemas.microsoft.com/office/drawing/2014/main" val="20000"/>
                    </a:ext>
                  </a:extLst>
                </a:gridCol>
                <a:gridCol w="5446197">
                  <a:extLst>
                    <a:ext uri="{9D8B030D-6E8A-4147-A177-3AD203B41FA5}">
                      <a16:colId xmlns:a16="http://schemas.microsoft.com/office/drawing/2014/main" val="20001"/>
                    </a:ext>
                  </a:extLst>
                </a:gridCol>
              </a:tblGrid>
              <a:tr h="111199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000" u="none" strike="noStrike" cap="none" normalizeH="0" baseline="0" dirty="0">
                          <a:ln>
                            <a:noFill/>
                          </a:ln>
                          <a:effectLst/>
                        </a:rPr>
                        <a:t>Increased IOP</a:t>
                      </a:r>
                      <a:endParaRPr kumimoji="0" lang="en-AU" sz="2000" b="1" i="0" u="none" strike="noStrike" cap="none" normalizeH="0" baseline="0" dirty="0">
                        <a:ln>
                          <a:noFill/>
                        </a:ln>
                        <a:solidFill>
                          <a:schemeClr val="tx1"/>
                        </a:solidFill>
                        <a:effectLst/>
                        <a:latin typeface="Arial" charset="0"/>
                      </a:endParaRPr>
                    </a:p>
                  </a:txBody>
                  <a:tcPr anchor="ctr" horzOverflow="overflow">
                    <a:lnB w="12700" cap="flat" cmpd="sng" algn="ctr">
                      <a:solidFill>
                        <a:schemeClr val="accent2"/>
                      </a:solidFill>
                      <a:prstDash val="solid"/>
                      <a:round/>
                      <a:headEnd type="none" w="med" len="med"/>
                      <a:tailEnd type="none" w="med" len="med"/>
                    </a:lnB>
                  </a:tcPr>
                </a:tc>
                <a:tc>
                  <a:txBody>
                    <a:bodyPr/>
                    <a:lstStyle/>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Reduced outflow</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Tachyphylaxis (gradual loss of drug efficacy)</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Poor adherence</a:t>
                      </a:r>
                      <a:endParaRPr kumimoji="0" lang="en-AU" sz="2000" b="0" i="0" u="none" strike="noStrike" cap="none" normalizeH="0" baseline="0" dirty="0">
                        <a:ln>
                          <a:noFill/>
                        </a:ln>
                        <a:solidFill>
                          <a:schemeClr val="tx1"/>
                        </a:solidFill>
                        <a:effectLst/>
                        <a:latin typeface="Arial" charset="0"/>
                      </a:endParaRPr>
                    </a:p>
                  </a:txBody>
                  <a:tcPr anchor="ctr" horzOverflow="overflow">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1351685">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000" u="none" strike="noStrike" cap="none" normalizeH="0" baseline="0" dirty="0">
                          <a:ln>
                            <a:noFill/>
                          </a:ln>
                          <a:effectLst/>
                        </a:rPr>
                        <a:t>Reduced IOP</a:t>
                      </a:r>
                      <a:endParaRPr kumimoji="0" lang="en-AU" sz="2000" b="1" i="0" u="none" strike="noStrike" cap="none" normalizeH="0" baseline="0" dirty="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Therapeutic effect</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Corneal refractive surgery</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Resolving pathology</a:t>
                      </a:r>
                      <a:endParaRPr kumimoji="0" lang="en-US" sz="2000" b="0" i="0" u="none" strike="noStrike" cap="none" normalizeH="0" baseline="0" dirty="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181143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000" u="none" strike="noStrike" cap="none" normalizeH="0" baseline="0">
                          <a:ln>
                            <a:noFill/>
                          </a:ln>
                          <a:effectLst/>
                        </a:rPr>
                        <a:t>Reduced or increased IOP</a:t>
                      </a:r>
                      <a:endParaRPr kumimoji="0" lang="en-AU" sz="2000" b="1" i="0" u="none" strike="noStrike" cap="none" normalizeH="0" baseline="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tcPr>
                </a:tc>
                <a:tc>
                  <a:txBody>
                    <a:bodyPr/>
                    <a:lstStyle/>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Regression to the mean</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defRPr/>
                      </a:pPr>
                      <a:r>
                        <a:rPr kumimoji="0" lang="en-US" sz="2000" u="none" strike="noStrike" cap="none" normalizeH="0" baseline="0" dirty="0">
                          <a:ln>
                            <a:noFill/>
                          </a:ln>
                          <a:effectLst/>
                        </a:rPr>
                        <a:t>Variation during the day and between days</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Changes in systemic medications </a:t>
                      </a:r>
                    </a:p>
                    <a:p>
                      <a:pPr marL="193675" marR="0" lvl="0" indent="-193675" algn="l" defTabSz="914400" rtl="0" eaLnBrk="1" fontAlgn="base" latinLnBrk="0" hangingPunct="1">
                        <a:lnSpc>
                          <a:spcPct val="100000"/>
                        </a:lnSpc>
                        <a:spcBef>
                          <a:spcPct val="20000"/>
                        </a:spcBef>
                        <a:spcAft>
                          <a:spcPct val="0"/>
                        </a:spcAft>
                        <a:buClr>
                          <a:schemeClr val="tx1"/>
                        </a:buClr>
                        <a:buSzTx/>
                        <a:buFontTx/>
                        <a:buChar char="•"/>
                        <a:tabLst/>
                      </a:pPr>
                      <a:r>
                        <a:rPr kumimoji="0" lang="en-US" sz="2000" u="none" strike="noStrike" cap="none" normalizeH="0" baseline="0" dirty="0">
                          <a:ln>
                            <a:noFill/>
                          </a:ln>
                          <a:effectLst/>
                        </a:rPr>
                        <a:t>Poor instrument calibration/function</a:t>
                      </a:r>
                      <a:endParaRPr kumimoji="0" lang="en-AU" sz="2000" b="0" i="0" u="none" strike="noStrike" cap="none" normalizeH="0" baseline="0" dirty="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
        <p:nvSpPr>
          <p:cNvPr id="37905" name="Text Box 66"/>
          <p:cNvSpPr txBox="1">
            <a:spLocks noChangeArrowheads="1"/>
          </p:cNvSpPr>
          <p:nvPr/>
        </p:nvSpPr>
        <p:spPr bwMode="auto">
          <a:xfrm>
            <a:off x="5424488" y="6584950"/>
            <a:ext cx="3719512"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lnSpc>
                <a:spcPct val="95000"/>
              </a:lnSpc>
            </a:pPr>
            <a:r>
              <a:rPr lang="en-GB"/>
              <a:t>Reassess risk factors: gonioscopic changes</a:t>
            </a:r>
            <a:endParaRPr lang="en-GB" dirty="0"/>
          </a:p>
        </p:txBody>
      </p:sp>
      <p:sp>
        <p:nvSpPr>
          <p:cNvPr id="38915" name="Rectangle 3"/>
          <p:cNvSpPr>
            <a:spLocks noGrp="1" noChangeArrowheads="1"/>
          </p:cNvSpPr>
          <p:nvPr>
            <p:ph type="body" idx="1"/>
          </p:nvPr>
        </p:nvSpPr>
        <p:spPr>
          <a:xfrm>
            <a:off x="457200" y="1828800"/>
            <a:ext cx="8305800" cy="4114800"/>
          </a:xfrm>
        </p:spPr>
        <p:txBody>
          <a:bodyPr/>
          <a:lstStyle/>
          <a:p>
            <a:pPr eaLnBrk="1" hangingPunct="1"/>
            <a:r>
              <a:rPr lang="en-GB" sz="2800" dirty="0"/>
              <a:t>What to look for</a:t>
            </a:r>
          </a:p>
          <a:p>
            <a:pPr lvl="1" eaLnBrk="1" hangingPunct="1"/>
            <a:r>
              <a:rPr lang="en-GB" sz="2400" dirty="0"/>
              <a:t>Increased appositional and/or synechial closure</a:t>
            </a:r>
          </a:p>
          <a:p>
            <a:pPr lvl="1" eaLnBrk="1" hangingPunct="1"/>
            <a:r>
              <a:rPr lang="en-GB" sz="2400" dirty="0"/>
              <a:t>Change in angle width, synechiae and pigmentation</a:t>
            </a:r>
          </a:p>
          <a:p>
            <a:pPr lvl="2" eaLnBrk="1" hangingPunct="1"/>
            <a:r>
              <a:rPr lang="en-GB" sz="2000" dirty="0"/>
              <a:t>Changes in pupil size have a dynamic effect on the angle</a:t>
            </a:r>
          </a:p>
          <a:p>
            <a:pPr eaLnBrk="1" hangingPunct="1"/>
            <a:r>
              <a:rPr lang="en-GB" sz="2800" dirty="0"/>
              <a:t>When and how?</a:t>
            </a:r>
          </a:p>
          <a:p>
            <a:pPr lvl="1" eaLnBrk="1" hangingPunct="1"/>
            <a:r>
              <a:rPr lang="en-GB" sz="2400" dirty="0"/>
              <a:t>At least every 3 years in all patients</a:t>
            </a:r>
          </a:p>
          <a:p>
            <a:pPr lvl="1" eaLnBrk="1" hangingPunct="1"/>
            <a:r>
              <a:rPr lang="en-GB" sz="2400" dirty="0"/>
              <a:t>More frequently in patients with angle closure </a:t>
            </a:r>
            <a:br>
              <a:rPr lang="en-GB" sz="2400" dirty="0"/>
            </a:br>
            <a:r>
              <a:rPr lang="en-GB" sz="2400" dirty="0"/>
              <a:t>(or at high risk of angle closure)</a:t>
            </a:r>
          </a:p>
          <a:p>
            <a:pPr lvl="1" eaLnBrk="1" hangingPunct="1"/>
            <a:r>
              <a:rPr lang="en-GB" sz="2400" dirty="0"/>
              <a:t>Maintain baseline examination conditions</a:t>
            </a:r>
          </a:p>
          <a:p>
            <a:pPr lvl="1" eaLnBrk="1" hangingPunct="1"/>
            <a:r>
              <a:rPr lang="en-GB" sz="2400" dirty="0"/>
              <a:t>Consider gonioscopic photography or AS imaging</a:t>
            </a:r>
          </a:p>
          <a:p>
            <a:pPr eaLnBrk="1" hangingPunct="1"/>
            <a:endParaRPr lang="en-GB" sz="2800" dirty="0"/>
          </a:p>
        </p:txBody>
      </p:sp>
      <p:sp>
        <p:nvSpPr>
          <p:cNvPr id="38916" name="Text Box 4"/>
          <p:cNvSpPr txBox="1">
            <a:spLocks noChangeArrowheads="1"/>
          </p:cNvSpPr>
          <p:nvPr/>
        </p:nvSpPr>
        <p:spPr bwMode="auto">
          <a:xfrm>
            <a:off x="5510213" y="6553200"/>
            <a:ext cx="3633787"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
        <p:nvSpPr>
          <p:cNvPr id="5" name="TextBox 4"/>
          <p:cNvSpPr txBox="1"/>
          <p:nvPr/>
        </p:nvSpPr>
        <p:spPr>
          <a:xfrm>
            <a:off x="819379" y="6483924"/>
            <a:ext cx="3218213" cy="338554"/>
          </a:xfrm>
          <a:prstGeom prst="rect">
            <a:avLst/>
          </a:prstGeom>
          <a:noFill/>
        </p:spPr>
        <p:txBody>
          <a:bodyPr wrap="square" rtlCol="0">
            <a:spAutoFit/>
          </a:bodyPr>
          <a:lstStyle/>
          <a:p>
            <a:r>
              <a:rPr lang="en-NZ" sz="1600" dirty="0">
                <a:latin typeface="Arial" pitchFamily="34" charset="0"/>
                <a:cs typeface="Arial" pitchFamily="34" charset="0"/>
              </a:rPr>
              <a:t>AS, anterior segment.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1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1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5">
                                            <p:txEl>
                                              <p:pRg st="8" end="8"/>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a:t>Optic disc changes</a:t>
            </a:r>
            <a:endParaRPr lang="en-GB" dirty="0"/>
          </a:p>
        </p:txBody>
      </p:sp>
      <p:sp>
        <p:nvSpPr>
          <p:cNvPr id="40963" name="Rectangle 3"/>
          <p:cNvSpPr>
            <a:spLocks noGrp="1" noChangeArrowheads="1"/>
          </p:cNvSpPr>
          <p:nvPr>
            <p:ph type="body" idx="1"/>
          </p:nvPr>
        </p:nvSpPr>
        <p:spPr/>
        <p:txBody>
          <a:bodyPr/>
          <a:lstStyle/>
          <a:p>
            <a:r>
              <a:rPr lang="en-GB" sz="2800" dirty="0"/>
              <a:t>Detecting change is difficult, as progression generally occurs over a long period</a:t>
            </a:r>
          </a:p>
          <a:p>
            <a:pPr>
              <a:spcBef>
                <a:spcPts val="1000"/>
              </a:spcBef>
            </a:pPr>
            <a:r>
              <a:rPr lang="en-GB" sz="2800" dirty="0"/>
              <a:t>In angle closure patients, examine the disc:</a:t>
            </a:r>
          </a:p>
          <a:p>
            <a:pPr lvl="1"/>
            <a:r>
              <a:rPr lang="en-GB" sz="2400" dirty="0"/>
              <a:t>Every visit until opening of the angle is achieved</a:t>
            </a:r>
          </a:p>
          <a:p>
            <a:pPr lvl="1"/>
            <a:r>
              <a:rPr lang="en-GB" sz="2400" dirty="0"/>
              <a:t>At least every 3 years thereafter</a:t>
            </a:r>
          </a:p>
          <a:p>
            <a:pPr>
              <a:spcBef>
                <a:spcPts val="1000"/>
              </a:spcBef>
            </a:pPr>
            <a:r>
              <a:rPr lang="en-GB" sz="2800" dirty="0"/>
              <a:t>Baseline and serial disc imaging is useful</a:t>
            </a:r>
          </a:p>
          <a:p>
            <a:pPr lvl="1"/>
            <a:r>
              <a:rPr lang="en-GB" sz="2400" dirty="0"/>
              <a:t>If imaging is not available, perform a dilated examination (if the angle permits)</a:t>
            </a:r>
          </a:p>
          <a:p>
            <a:pPr>
              <a:spcBef>
                <a:spcPts val="1000"/>
              </a:spcBef>
            </a:pPr>
            <a:r>
              <a:rPr lang="en-GB" sz="2800" dirty="0"/>
              <a:t>Consider imaging of the RNFL if available</a:t>
            </a:r>
          </a:p>
        </p:txBody>
      </p:sp>
      <p:sp>
        <p:nvSpPr>
          <p:cNvPr id="40964" name="Text Box 5"/>
          <p:cNvSpPr txBox="1">
            <a:spLocks noChangeArrowheads="1"/>
          </p:cNvSpPr>
          <p:nvPr/>
        </p:nvSpPr>
        <p:spPr bwMode="auto">
          <a:xfrm>
            <a:off x="5510213" y="6588825"/>
            <a:ext cx="3633787"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
        <p:nvSpPr>
          <p:cNvPr id="9" name="TextBox 8"/>
          <p:cNvSpPr txBox="1"/>
          <p:nvPr/>
        </p:nvSpPr>
        <p:spPr>
          <a:xfrm>
            <a:off x="866879" y="6483924"/>
            <a:ext cx="3348860" cy="338554"/>
          </a:xfrm>
          <a:prstGeom prst="rect">
            <a:avLst/>
          </a:prstGeom>
          <a:noFill/>
        </p:spPr>
        <p:txBody>
          <a:bodyPr wrap="square" rtlCol="0">
            <a:spAutoFit/>
          </a:bodyPr>
          <a:lstStyle/>
          <a:p>
            <a:r>
              <a:rPr lang="en-NZ" sz="1600" dirty="0">
                <a:latin typeface="Arial" pitchFamily="34" charset="0"/>
                <a:cs typeface="Arial" pitchFamily="34" charset="0"/>
              </a:rPr>
              <a:t>RNFL, retinal nerve fibre layer.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6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96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t>Optic disc changes</a:t>
            </a:r>
          </a:p>
        </p:txBody>
      </p:sp>
      <p:sp>
        <p:nvSpPr>
          <p:cNvPr id="41987" name="Rectangle 3"/>
          <p:cNvSpPr>
            <a:spLocks noGrp="1" noChangeArrowheads="1"/>
          </p:cNvSpPr>
          <p:nvPr>
            <p:ph type="body" idx="1"/>
          </p:nvPr>
        </p:nvSpPr>
        <p:spPr/>
        <p:txBody>
          <a:bodyPr/>
          <a:lstStyle/>
          <a:p>
            <a:r>
              <a:rPr lang="en-GB" dirty="0"/>
              <a:t>Features of GON progression:</a:t>
            </a:r>
          </a:p>
          <a:p>
            <a:pPr lvl="1"/>
            <a:r>
              <a:rPr lang="en-GB" dirty="0"/>
              <a:t>disc haemorrhage</a:t>
            </a:r>
          </a:p>
          <a:p>
            <a:pPr lvl="1"/>
            <a:r>
              <a:rPr lang="en-GB" dirty="0"/>
              <a:t>focal rim notching*</a:t>
            </a:r>
          </a:p>
          <a:p>
            <a:pPr lvl="1"/>
            <a:r>
              <a:rPr lang="en-GB" dirty="0"/>
              <a:t>change in vessel position</a:t>
            </a:r>
          </a:p>
          <a:p>
            <a:pPr lvl="1"/>
            <a:r>
              <a:rPr lang="en-GB" dirty="0"/>
              <a:t>generalised rim thinning (increased CDR)</a:t>
            </a:r>
          </a:p>
          <a:p>
            <a:pPr lvl="1"/>
            <a:r>
              <a:rPr lang="en-GB" dirty="0"/>
              <a:t>wedge-type nerve fibre layer defects*</a:t>
            </a:r>
          </a:p>
        </p:txBody>
      </p:sp>
      <p:sp>
        <p:nvSpPr>
          <p:cNvPr id="41988" name="Text Box 5"/>
          <p:cNvSpPr txBox="1">
            <a:spLocks noChangeArrowheads="1"/>
          </p:cNvSpPr>
          <p:nvPr/>
        </p:nvSpPr>
        <p:spPr bwMode="auto">
          <a:xfrm>
            <a:off x="5510213" y="6588825"/>
            <a:ext cx="3633787"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
        <p:nvSpPr>
          <p:cNvPr id="7" name="TextBox 6"/>
          <p:cNvSpPr txBox="1"/>
          <p:nvPr/>
        </p:nvSpPr>
        <p:spPr>
          <a:xfrm>
            <a:off x="878754" y="6246424"/>
            <a:ext cx="3348860" cy="584775"/>
          </a:xfrm>
          <a:prstGeom prst="rect">
            <a:avLst/>
          </a:prstGeom>
          <a:noFill/>
        </p:spPr>
        <p:txBody>
          <a:bodyPr wrap="square" rtlCol="0">
            <a:spAutoFit/>
          </a:bodyPr>
          <a:lstStyle/>
          <a:p>
            <a:r>
              <a:rPr lang="en-NZ" sz="1600" dirty="0">
                <a:latin typeface="Arial" pitchFamily="34" charset="0"/>
                <a:cs typeface="Arial" pitchFamily="34" charset="0"/>
              </a:rPr>
              <a:t>* Incidence or enlargement.</a:t>
            </a:r>
            <a:br>
              <a:rPr lang="en-NZ" sz="1600" dirty="0">
                <a:latin typeface="Arial" pitchFamily="34" charset="0"/>
                <a:cs typeface="Arial" pitchFamily="34" charset="0"/>
              </a:rPr>
            </a:br>
            <a:r>
              <a:rPr lang="en-NZ" sz="1600" dirty="0">
                <a:latin typeface="Arial" pitchFamily="34" charset="0"/>
                <a:cs typeface="Arial" pitchFamily="34" charset="0"/>
              </a:rPr>
              <a:t>  CDR, cup-to-disc ratio.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2"/>
          <p:cNvGrpSpPr>
            <a:grpSpLocks/>
          </p:cNvGrpSpPr>
          <p:nvPr/>
        </p:nvGrpSpPr>
        <p:grpSpPr bwMode="auto">
          <a:xfrm>
            <a:off x="3163888" y="6067425"/>
            <a:ext cx="2778125" cy="444500"/>
            <a:chOff x="1993" y="3705"/>
            <a:chExt cx="1750" cy="280"/>
          </a:xfrm>
        </p:grpSpPr>
        <p:sp>
          <p:nvSpPr>
            <p:cNvPr id="43016" name="Text Box 3"/>
            <p:cNvSpPr txBox="1">
              <a:spLocks noChangeArrowheads="1"/>
            </p:cNvSpPr>
            <p:nvPr/>
          </p:nvSpPr>
          <p:spPr bwMode="auto">
            <a:xfrm>
              <a:off x="2490" y="3735"/>
              <a:ext cx="756" cy="250"/>
            </a:xfrm>
            <a:prstGeom prst="rect">
              <a:avLst/>
            </a:prstGeom>
            <a:noFill/>
            <a:ln w="9525">
              <a:noFill/>
              <a:miter lim="800000"/>
              <a:headEnd/>
              <a:tailEnd/>
            </a:ln>
          </p:spPr>
          <p:txBody>
            <a:bodyPr wrap="none">
              <a:spAutoFit/>
            </a:bodyPr>
            <a:lstStyle/>
            <a:p>
              <a:r>
                <a:rPr lang="en-US" sz="2000" b="1">
                  <a:latin typeface="Arial" pitchFamily="34" charset="0"/>
                </a:rPr>
                <a:t>10 years</a:t>
              </a:r>
            </a:p>
          </p:txBody>
        </p:sp>
        <p:sp>
          <p:nvSpPr>
            <p:cNvPr id="43017" name="Line 4"/>
            <p:cNvSpPr>
              <a:spLocks noChangeShapeType="1"/>
            </p:cNvSpPr>
            <p:nvPr/>
          </p:nvSpPr>
          <p:spPr bwMode="auto">
            <a:xfrm>
              <a:off x="1993" y="3705"/>
              <a:ext cx="1750" cy="0"/>
            </a:xfrm>
            <a:prstGeom prst="line">
              <a:avLst/>
            </a:prstGeom>
            <a:noFill/>
            <a:ln w="57150">
              <a:solidFill>
                <a:schemeClr val="tx1"/>
              </a:solidFill>
              <a:round/>
              <a:headEnd/>
              <a:tailEnd type="triangle" w="med" len="med"/>
            </a:ln>
          </p:spPr>
          <p:txBody>
            <a:bodyPr wrap="none" anchor="ctr"/>
            <a:lstStyle/>
            <a:p>
              <a:endParaRPr lang="en-NZ"/>
            </a:p>
          </p:txBody>
        </p:sp>
      </p:grpSp>
      <p:pic>
        <p:nvPicPr>
          <p:cNvPr id="43011" name="Picture 5" descr="progressão 2"/>
          <p:cNvPicPr>
            <a:picLocks noChangeAspect="1" noChangeArrowheads="1"/>
          </p:cNvPicPr>
          <p:nvPr/>
        </p:nvPicPr>
        <p:blipFill>
          <a:blip r:embed="rId3"/>
          <a:srcRect/>
          <a:stretch>
            <a:fillRect/>
          </a:stretch>
        </p:blipFill>
        <p:spPr bwMode="auto">
          <a:xfrm>
            <a:off x="4738688" y="1968500"/>
            <a:ext cx="3854450" cy="3852863"/>
          </a:xfrm>
          <a:prstGeom prst="rect">
            <a:avLst/>
          </a:prstGeom>
          <a:noFill/>
          <a:ln w="9525">
            <a:noFill/>
            <a:miter lim="800000"/>
            <a:headEnd/>
            <a:tailEnd/>
          </a:ln>
        </p:spPr>
      </p:pic>
      <p:pic>
        <p:nvPicPr>
          <p:cNvPr id="43012" name="Picture 6" descr="progressão 1"/>
          <p:cNvPicPr>
            <a:picLocks noChangeAspect="1" noChangeArrowheads="1"/>
          </p:cNvPicPr>
          <p:nvPr/>
        </p:nvPicPr>
        <p:blipFill>
          <a:blip r:embed="rId4"/>
          <a:srcRect/>
          <a:stretch>
            <a:fillRect/>
          </a:stretch>
        </p:blipFill>
        <p:spPr bwMode="auto">
          <a:xfrm>
            <a:off x="447675" y="1968500"/>
            <a:ext cx="3935413" cy="3905250"/>
          </a:xfrm>
          <a:prstGeom prst="rect">
            <a:avLst/>
          </a:prstGeom>
          <a:noFill/>
          <a:ln w="9525">
            <a:noFill/>
            <a:miter lim="800000"/>
            <a:headEnd/>
            <a:tailEnd/>
          </a:ln>
        </p:spPr>
      </p:pic>
      <p:sp>
        <p:nvSpPr>
          <p:cNvPr id="43013" name="Rectangle 8"/>
          <p:cNvSpPr>
            <a:spLocks noChangeArrowheads="1"/>
          </p:cNvSpPr>
          <p:nvPr/>
        </p:nvSpPr>
        <p:spPr bwMode="auto">
          <a:xfrm>
            <a:off x="38100" y="695325"/>
            <a:ext cx="6161088" cy="838200"/>
          </a:xfrm>
          <a:prstGeom prst="rect">
            <a:avLst/>
          </a:prstGeom>
          <a:noFill/>
          <a:ln w="9525">
            <a:noFill/>
            <a:miter lim="800000"/>
            <a:headEnd/>
            <a:tailEnd/>
          </a:ln>
        </p:spPr>
        <p:txBody>
          <a:bodyPr/>
          <a:lstStyle/>
          <a:p>
            <a:endParaRPr lang="en-AU" sz="3600" b="1">
              <a:solidFill>
                <a:srgbClr val="140587"/>
              </a:solidFill>
            </a:endParaRPr>
          </a:p>
        </p:txBody>
      </p:sp>
      <p:sp>
        <p:nvSpPr>
          <p:cNvPr id="43014" name="Rectangle 9"/>
          <p:cNvSpPr>
            <a:spLocks noGrp="1" noChangeArrowheads="1"/>
          </p:cNvSpPr>
          <p:nvPr>
            <p:ph type="title"/>
          </p:nvPr>
        </p:nvSpPr>
        <p:spPr/>
        <p:txBody>
          <a:bodyPr/>
          <a:lstStyle/>
          <a:p>
            <a:pPr eaLnBrk="1" hangingPunct="1"/>
            <a:r>
              <a:rPr lang="en-GB"/>
              <a:t>Generalised rim thinning</a:t>
            </a:r>
          </a:p>
        </p:txBody>
      </p:sp>
      <p:sp>
        <p:nvSpPr>
          <p:cNvPr id="43015" name="Rectangle 10"/>
          <p:cNvSpPr>
            <a:spLocks noChangeArrowheads="1"/>
          </p:cNvSpPr>
          <p:nvPr/>
        </p:nvSpPr>
        <p:spPr bwMode="auto">
          <a:xfrm>
            <a:off x="6447725" y="6553200"/>
            <a:ext cx="2660650" cy="304800"/>
          </a:xfrm>
          <a:prstGeom prst="rect">
            <a:avLst/>
          </a:prstGeom>
          <a:noFill/>
          <a:ln w="9525">
            <a:noFill/>
            <a:miter lim="800000"/>
            <a:headEnd/>
            <a:tailEnd/>
          </a:ln>
        </p:spPr>
        <p:txBody>
          <a:bodyPr/>
          <a:lstStyle/>
          <a:p>
            <a:pPr algn="r"/>
            <a:r>
              <a:rPr lang="en-US" sz="1200" dirty="0">
                <a:latin typeface="Arial" pitchFamily="34" charset="0"/>
                <a:cs typeface="Arial" pitchFamily="34" charset="0"/>
              </a:rPr>
              <a:t>©</a:t>
            </a:r>
            <a:r>
              <a:rPr lang="it-IT" sz="1200" dirty="0">
                <a:latin typeface="Arial" pitchFamily="34" charset="0"/>
              </a:rPr>
              <a:t>2004 Remo Susanna Jr</a:t>
            </a:r>
            <a:endParaRPr lang="es-ES" sz="1200" dirty="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left)">
                                      <p:cBhvr>
                                        <p:cTn id="7" dur="500"/>
                                        <p:tgtEl>
                                          <p:spTgt spid="43010"/>
                                        </p:tgtEl>
                                      </p:cBhvr>
                                    </p:animEffect>
                                  </p:childTnLst>
                                </p:cTn>
                              </p:par>
                              <p:par>
                                <p:cTn id="8" presetID="5" presetClass="entr" presetSubtype="1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checkerboard(across)">
                                      <p:cBhvr>
                                        <p:cTn id="10"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2895600" y="452438"/>
            <a:ext cx="184150" cy="579437"/>
          </a:xfrm>
          <a:prstGeom prst="rect">
            <a:avLst/>
          </a:prstGeom>
          <a:noFill/>
          <a:ln w="9525">
            <a:noFill/>
            <a:miter lim="800000"/>
            <a:headEnd/>
            <a:tailEnd/>
          </a:ln>
        </p:spPr>
        <p:txBody>
          <a:bodyPr wrap="none">
            <a:spAutoFit/>
          </a:bodyPr>
          <a:lstStyle/>
          <a:p>
            <a:endParaRPr lang="sv-SE" sz="3200" b="1">
              <a:solidFill>
                <a:schemeClr val="bg1"/>
              </a:solidFill>
              <a:latin typeface="Arial" pitchFamily="34" charset="0"/>
            </a:endParaRPr>
          </a:p>
        </p:txBody>
      </p:sp>
      <p:grpSp>
        <p:nvGrpSpPr>
          <p:cNvPr id="23" name="Group 22"/>
          <p:cNvGrpSpPr/>
          <p:nvPr/>
        </p:nvGrpSpPr>
        <p:grpSpPr>
          <a:xfrm>
            <a:off x="92075" y="1703388"/>
            <a:ext cx="4524375" cy="5113337"/>
            <a:chOff x="92075" y="1703388"/>
            <a:chExt cx="4524375" cy="5113337"/>
          </a:xfrm>
        </p:grpSpPr>
        <p:pic>
          <p:nvPicPr>
            <p:cNvPr id="44041" name="Picture 5" descr="progressao 1A"/>
            <p:cNvPicPr>
              <a:picLocks noChangeAspect="1" noChangeArrowheads="1"/>
            </p:cNvPicPr>
            <p:nvPr/>
          </p:nvPicPr>
          <p:blipFill>
            <a:blip r:embed="rId3"/>
            <a:srcRect/>
            <a:stretch>
              <a:fillRect/>
            </a:stretch>
          </p:blipFill>
          <p:spPr bwMode="auto">
            <a:xfrm>
              <a:off x="92075" y="1703388"/>
              <a:ext cx="4524375" cy="5113337"/>
            </a:xfrm>
            <a:prstGeom prst="rect">
              <a:avLst/>
            </a:prstGeom>
            <a:noFill/>
            <a:ln w="9525">
              <a:noFill/>
              <a:miter lim="800000"/>
              <a:headEnd/>
              <a:tailEnd/>
            </a:ln>
          </p:spPr>
        </p:pic>
        <p:sp>
          <p:nvSpPr>
            <p:cNvPr id="44042" name="Line 6"/>
            <p:cNvSpPr>
              <a:spLocks noChangeShapeType="1"/>
            </p:cNvSpPr>
            <p:nvPr/>
          </p:nvSpPr>
          <p:spPr bwMode="auto">
            <a:xfrm>
              <a:off x="1425575" y="4943475"/>
              <a:ext cx="215900" cy="360362"/>
            </a:xfrm>
            <a:prstGeom prst="line">
              <a:avLst/>
            </a:prstGeom>
            <a:noFill/>
            <a:ln w="50800">
              <a:solidFill>
                <a:schemeClr val="tx1"/>
              </a:solidFill>
              <a:round/>
              <a:headEnd/>
              <a:tailEnd type="triangle" w="med" len="med"/>
            </a:ln>
          </p:spPr>
          <p:txBody>
            <a:bodyPr/>
            <a:lstStyle/>
            <a:p>
              <a:endParaRPr lang="en-NZ"/>
            </a:p>
          </p:txBody>
        </p:sp>
        <p:sp>
          <p:nvSpPr>
            <p:cNvPr id="44043" name="Line 7"/>
            <p:cNvSpPr>
              <a:spLocks noChangeShapeType="1"/>
            </p:cNvSpPr>
            <p:nvPr/>
          </p:nvSpPr>
          <p:spPr bwMode="auto">
            <a:xfrm>
              <a:off x="1065213" y="5159375"/>
              <a:ext cx="215900" cy="360362"/>
            </a:xfrm>
            <a:prstGeom prst="line">
              <a:avLst/>
            </a:prstGeom>
            <a:noFill/>
            <a:ln w="50800">
              <a:solidFill>
                <a:schemeClr val="tx1"/>
              </a:solidFill>
              <a:round/>
              <a:headEnd/>
              <a:tailEnd type="triangle" w="med" len="med"/>
            </a:ln>
          </p:spPr>
          <p:txBody>
            <a:bodyPr/>
            <a:lstStyle/>
            <a:p>
              <a:endParaRPr lang="en-NZ"/>
            </a:p>
          </p:txBody>
        </p:sp>
        <p:sp>
          <p:nvSpPr>
            <p:cNvPr id="44046" name="Line 10"/>
            <p:cNvSpPr>
              <a:spLocks noChangeShapeType="1"/>
            </p:cNvSpPr>
            <p:nvPr/>
          </p:nvSpPr>
          <p:spPr bwMode="auto">
            <a:xfrm flipH="1">
              <a:off x="2217738" y="5664200"/>
              <a:ext cx="431800" cy="71437"/>
            </a:xfrm>
            <a:prstGeom prst="line">
              <a:avLst/>
            </a:prstGeom>
            <a:noFill/>
            <a:ln w="50800">
              <a:solidFill>
                <a:schemeClr val="tx1"/>
              </a:solidFill>
              <a:round/>
              <a:headEnd/>
              <a:tailEnd type="triangle" w="med" len="med"/>
            </a:ln>
          </p:spPr>
          <p:txBody>
            <a:bodyPr/>
            <a:lstStyle/>
            <a:p>
              <a:endParaRPr lang="en-NZ"/>
            </a:p>
          </p:txBody>
        </p:sp>
        <p:sp>
          <p:nvSpPr>
            <p:cNvPr id="44047" name="Line 11"/>
            <p:cNvSpPr>
              <a:spLocks noChangeShapeType="1"/>
            </p:cNvSpPr>
            <p:nvPr/>
          </p:nvSpPr>
          <p:spPr bwMode="auto">
            <a:xfrm flipH="1">
              <a:off x="1865313" y="6169025"/>
              <a:ext cx="431800" cy="71437"/>
            </a:xfrm>
            <a:prstGeom prst="line">
              <a:avLst/>
            </a:prstGeom>
            <a:noFill/>
            <a:ln w="50800">
              <a:solidFill>
                <a:schemeClr val="tx1"/>
              </a:solidFill>
              <a:round/>
              <a:headEnd/>
              <a:tailEnd type="triangle" w="med" len="med"/>
            </a:ln>
          </p:spPr>
          <p:txBody>
            <a:bodyPr/>
            <a:lstStyle/>
            <a:p>
              <a:endParaRPr lang="en-NZ"/>
            </a:p>
          </p:txBody>
        </p:sp>
        <p:sp>
          <p:nvSpPr>
            <p:cNvPr id="44050" name="Line 14"/>
            <p:cNvSpPr>
              <a:spLocks noChangeShapeType="1"/>
            </p:cNvSpPr>
            <p:nvPr/>
          </p:nvSpPr>
          <p:spPr bwMode="auto">
            <a:xfrm>
              <a:off x="1577975" y="4079875"/>
              <a:ext cx="433388" cy="647700"/>
            </a:xfrm>
            <a:prstGeom prst="line">
              <a:avLst/>
            </a:prstGeom>
            <a:noFill/>
            <a:ln w="50800">
              <a:solidFill>
                <a:srgbClr val="080808"/>
              </a:solidFill>
              <a:round/>
              <a:headEnd/>
              <a:tailEnd type="triangle" w="med" len="med"/>
            </a:ln>
          </p:spPr>
          <p:txBody>
            <a:bodyPr/>
            <a:lstStyle/>
            <a:p>
              <a:endParaRPr lang="en-NZ"/>
            </a:p>
          </p:txBody>
        </p:sp>
      </p:grpSp>
      <p:grpSp>
        <p:nvGrpSpPr>
          <p:cNvPr id="24" name="Group 23"/>
          <p:cNvGrpSpPr/>
          <p:nvPr/>
        </p:nvGrpSpPr>
        <p:grpSpPr>
          <a:xfrm>
            <a:off x="4692650" y="1703388"/>
            <a:ext cx="4418013" cy="5113337"/>
            <a:chOff x="4692650" y="1703388"/>
            <a:chExt cx="4418013" cy="5113337"/>
          </a:xfrm>
        </p:grpSpPr>
        <p:pic>
          <p:nvPicPr>
            <p:cNvPr id="44040" name="Picture 4" descr="progressao 1B"/>
            <p:cNvPicPr>
              <a:picLocks noChangeAspect="1" noChangeArrowheads="1"/>
            </p:cNvPicPr>
            <p:nvPr/>
          </p:nvPicPr>
          <p:blipFill>
            <a:blip r:embed="rId4"/>
            <a:srcRect/>
            <a:stretch>
              <a:fillRect/>
            </a:stretch>
          </p:blipFill>
          <p:spPr bwMode="auto">
            <a:xfrm>
              <a:off x="4692650" y="1703388"/>
              <a:ext cx="4418013" cy="5113337"/>
            </a:xfrm>
            <a:prstGeom prst="rect">
              <a:avLst/>
            </a:prstGeom>
            <a:noFill/>
            <a:ln w="9525">
              <a:noFill/>
              <a:miter lim="800000"/>
              <a:headEnd/>
              <a:tailEnd/>
            </a:ln>
          </p:spPr>
        </p:pic>
        <p:sp>
          <p:nvSpPr>
            <p:cNvPr id="44044" name="Line 8"/>
            <p:cNvSpPr>
              <a:spLocks noChangeShapeType="1"/>
            </p:cNvSpPr>
            <p:nvPr/>
          </p:nvSpPr>
          <p:spPr bwMode="auto">
            <a:xfrm>
              <a:off x="5529263" y="4511675"/>
              <a:ext cx="215900" cy="360362"/>
            </a:xfrm>
            <a:prstGeom prst="line">
              <a:avLst/>
            </a:prstGeom>
            <a:noFill/>
            <a:ln w="50800">
              <a:solidFill>
                <a:schemeClr val="tx1"/>
              </a:solidFill>
              <a:round/>
              <a:headEnd/>
              <a:tailEnd type="triangle" w="med" len="med"/>
            </a:ln>
          </p:spPr>
          <p:txBody>
            <a:bodyPr/>
            <a:lstStyle/>
            <a:p>
              <a:endParaRPr lang="en-NZ"/>
            </a:p>
          </p:txBody>
        </p:sp>
        <p:sp>
          <p:nvSpPr>
            <p:cNvPr id="44045" name="Line 9"/>
            <p:cNvSpPr>
              <a:spLocks noChangeShapeType="1"/>
            </p:cNvSpPr>
            <p:nvPr/>
          </p:nvSpPr>
          <p:spPr bwMode="auto">
            <a:xfrm>
              <a:off x="5026025" y="4799013"/>
              <a:ext cx="215900" cy="360362"/>
            </a:xfrm>
            <a:prstGeom prst="line">
              <a:avLst/>
            </a:prstGeom>
            <a:noFill/>
            <a:ln w="50800">
              <a:solidFill>
                <a:schemeClr val="tx1"/>
              </a:solidFill>
              <a:round/>
              <a:headEnd/>
              <a:tailEnd type="triangle" w="med" len="med"/>
            </a:ln>
          </p:spPr>
          <p:txBody>
            <a:bodyPr/>
            <a:lstStyle/>
            <a:p>
              <a:endParaRPr lang="en-NZ"/>
            </a:p>
          </p:txBody>
        </p:sp>
        <p:sp>
          <p:nvSpPr>
            <p:cNvPr id="44048" name="Line 12"/>
            <p:cNvSpPr>
              <a:spLocks noChangeShapeType="1"/>
            </p:cNvSpPr>
            <p:nvPr/>
          </p:nvSpPr>
          <p:spPr bwMode="auto">
            <a:xfrm flipH="1">
              <a:off x="6905625" y="5448300"/>
              <a:ext cx="431800" cy="71437"/>
            </a:xfrm>
            <a:prstGeom prst="line">
              <a:avLst/>
            </a:prstGeom>
            <a:noFill/>
            <a:ln w="50800">
              <a:solidFill>
                <a:schemeClr val="tx1"/>
              </a:solidFill>
              <a:round/>
              <a:headEnd/>
              <a:tailEnd type="triangle" w="med" len="med"/>
            </a:ln>
          </p:spPr>
          <p:txBody>
            <a:bodyPr/>
            <a:lstStyle/>
            <a:p>
              <a:endParaRPr lang="en-NZ"/>
            </a:p>
          </p:txBody>
        </p:sp>
        <p:sp>
          <p:nvSpPr>
            <p:cNvPr id="44049" name="Line 13"/>
            <p:cNvSpPr>
              <a:spLocks noChangeShapeType="1"/>
            </p:cNvSpPr>
            <p:nvPr/>
          </p:nvSpPr>
          <p:spPr bwMode="auto">
            <a:xfrm flipH="1">
              <a:off x="6473825" y="6096000"/>
              <a:ext cx="431800" cy="71437"/>
            </a:xfrm>
            <a:prstGeom prst="line">
              <a:avLst/>
            </a:prstGeom>
            <a:noFill/>
            <a:ln w="50800">
              <a:solidFill>
                <a:schemeClr val="tx1"/>
              </a:solidFill>
              <a:round/>
              <a:headEnd/>
              <a:tailEnd type="triangle" w="med" len="med"/>
            </a:ln>
          </p:spPr>
          <p:txBody>
            <a:bodyPr/>
            <a:lstStyle/>
            <a:p>
              <a:endParaRPr lang="en-NZ"/>
            </a:p>
          </p:txBody>
        </p:sp>
        <p:sp>
          <p:nvSpPr>
            <p:cNvPr id="44051" name="Line 15"/>
            <p:cNvSpPr>
              <a:spLocks noChangeShapeType="1"/>
            </p:cNvSpPr>
            <p:nvPr/>
          </p:nvSpPr>
          <p:spPr bwMode="auto">
            <a:xfrm>
              <a:off x="6257925" y="3935413"/>
              <a:ext cx="433388" cy="647700"/>
            </a:xfrm>
            <a:prstGeom prst="line">
              <a:avLst/>
            </a:prstGeom>
            <a:noFill/>
            <a:ln w="50800">
              <a:solidFill>
                <a:srgbClr val="080808"/>
              </a:solidFill>
              <a:round/>
              <a:headEnd/>
              <a:tailEnd type="triangle" w="med" len="med"/>
            </a:ln>
          </p:spPr>
          <p:txBody>
            <a:bodyPr/>
            <a:lstStyle/>
            <a:p>
              <a:endParaRPr lang="en-NZ"/>
            </a:p>
          </p:txBody>
        </p:sp>
      </p:grpSp>
      <p:sp>
        <p:nvSpPr>
          <p:cNvPr id="159760" name="Text Box 16"/>
          <p:cNvSpPr txBox="1">
            <a:spLocks noChangeArrowheads="1"/>
          </p:cNvSpPr>
          <p:nvPr/>
        </p:nvSpPr>
        <p:spPr bwMode="auto">
          <a:xfrm>
            <a:off x="1177925" y="1870075"/>
            <a:ext cx="6731000" cy="822325"/>
          </a:xfrm>
          <a:prstGeom prst="rect">
            <a:avLst/>
          </a:prstGeom>
          <a:noFill/>
          <a:ln w="9525" algn="ctr">
            <a:noFill/>
            <a:miter lim="800000"/>
            <a:headEnd/>
            <a:tailEnd/>
          </a:ln>
          <a:effectLst/>
        </p:spPr>
        <p:txBody>
          <a:bodyPr/>
          <a:lstStyle/>
          <a:p>
            <a:pPr algn="ctr">
              <a:defRPr/>
            </a:pPr>
            <a:r>
              <a:rPr lang="en-US" sz="2400" dirty="0">
                <a:effectLst>
                  <a:outerShdw blurRad="38100" dist="38100" dir="2700000" algn="tl">
                    <a:srgbClr val="808080"/>
                  </a:outerShdw>
                </a:effectLst>
                <a:latin typeface="Arial" charset="0"/>
              </a:rPr>
              <a:t>Enlargement of localised RNFL defect</a:t>
            </a:r>
          </a:p>
        </p:txBody>
      </p:sp>
      <p:grpSp>
        <p:nvGrpSpPr>
          <p:cNvPr id="22" name="Group 21"/>
          <p:cNvGrpSpPr/>
          <p:nvPr/>
        </p:nvGrpSpPr>
        <p:grpSpPr>
          <a:xfrm>
            <a:off x="3411538" y="6356350"/>
            <a:ext cx="2438400" cy="468313"/>
            <a:chOff x="3411538" y="6356350"/>
            <a:chExt cx="2438400" cy="468313"/>
          </a:xfrm>
        </p:grpSpPr>
        <p:sp>
          <p:nvSpPr>
            <p:cNvPr id="44036" name="Text Box 17"/>
            <p:cNvSpPr txBox="1">
              <a:spLocks noChangeArrowheads="1"/>
            </p:cNvSpPr>
            <p:nvPr/>
          </p:nvSpPr>
          <p:spPr bwMode="auto">
            <a:xfrm>
              <a:off x="4122738" y="6427788"/>
              <a:ext cx="1016000" cy="396875"/>
            </a:xfrm>
            <a:prstGeom prst="rect">
              <a:avLst/>
            </a:prstGeom>
            <a:noFill/>
            <a:ln w="9525">
              <a:noFill/>
              <a:miter lim="800000"/>
              <a:headEnd/>
              <a:tailEnd/>
            </a:ln>
          </p:spPr>
          <p:txBody>
            <a:bodyPr wrap="none">
              <a:spAutoFit/>
            </a:bodyPr>
            <a:lstStyle/>
            <a:p>
              <a:pPr algn="ctr"/>
              <a:r>
                <a:rPr lang="en-US" sz="2000" dirty="0">
                  <a:latin typeface="Arial" pitchFamily="34" charset="0"/>
                </a:rPr>
                <a:t>4 years</a:t>
              </a:r>
            </a:p>
          </p:txBody>
        </p:sp>
        <p:sp>
          <p:nvSpPr>
            <p:cNvPr id="44037" name="Line 18"/>
            <p:cNvSpPr>
              <a:spLocks noChangeShapeType="1"/>
            </p:cNvSpPr>
            <p:nvPr/>
          </p:nvSpPr>
          <p:spPr bwMode="auto">
            <a:xfrm>
              <a:off x="3411538" y="6356350"/>
              <a:ext cx="2438400" cy="0"/>
            </a:xfrm>
            <a:prstGeom prst="line">
              <a:avLst/>
            </a:prstGeom>
            <a:noFill/>
            <a:ln w="38100">
              <a:solidFill>
                <a:schemeClr val="tx1"/>
              </a:solidFill>
              <a:round/>
              <a:headEnd/>
              <a:tailEnd type="triangle" w="med" len="med"/>
            </a:ln>
          </p:spPr>
          <p:txBody>
            <a:bodyPr wrap="none" anchor="ctr"/>
            <a:lstStyle/>
            <a:p>
              <a:endParaRPr lang="en-NZ"/>
            </a:p>
          </p:txBody>
        </p:sp>
      </p:grpSp>
      <p:sp>
        <p:nvSpPr>
          <p:cNvPr id="44038" name="Rectangle 19"/>
          <p:cNvSpPr>
            <a:spLocks noGrp="1" noChangeArrowheads="1"/>
          </p:cNvSpPr>
          <p:nvPr>
            <p:ph type="title"/>
          </p:nvPr>
        </p:nvSpPr>
        <p:spPr/>
        <p:txBody>
          <a:bodyPr/>
          <a:lstStyle/>
          <a:p>
            <a:pPr eaLnBrk="1" hangingPunct="1"/>
            <a:r>
              <a:rPr lang="en-GB"/>
              <a:t>Progressive rim thinning (1)</a:t>
            </a:r>
          </a:p>
        </p:txBody>
      </p:sp>
      <p:sp>
        <p:nvSpPr>
          <p:cNvPr id="21" name="Rectangle 10"/>
          <p:cNvSpPr>
            <a:spLocks noChangeArrowheads="1"/>
          </p:cNvSpPr>
          <p:nvPr/>
        </p:nvSpPr>
        <p:spPr bwMode="auto">
          <a:xfrm>
            <a:off x="6447725" y="6529450"/>
            <a:ext cx="2660650" cy="304800"/>
          </a:xfrm>
          <a:prstGeom prst="rect">
            <a:avLst/>
          </a:prstGeom>
          <a:noFill/>
          <a:ln w="9525">
            <a:noFill/>
            <a:miter lim="800000"/>
            <a:headEnd/>
            <a:tailEnd/>
          </a:ln>
        </p:spPr>
        <p:txBody>
          <a:bodyPr/>
          <a:lstStyle/>
          <a:p>
            <a:pPr algn="r"/>
            <a:r>
              <a:rPr lang="en-US" sz="1200" dirty="0">
                <a:latin typeface="Arial" pitchFamily="34" charset="0"/>
                <a:cs typeface="Arial" pitchFamily="34" charset="0"/>
              </a:rPr>
              <a:t>©</a:t>
            </a:r>
            <a:r>
              <a:rPr lang="it-IT" sz="1200" dirty="0">
                <a:latin typeface="Arial" pitchFamily="34" charset="0"/>
              </a:rPr>
              <a:t>2004 Remo Susanna Jr</a:t>
            </a:r>
            <a:endParaRPr lang="es-ES" sz="1200" dirty="0">
              <a:latin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5" presetClass="entr" presetSubtype="1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heckerboard(across)">
                                      <p:cBhvr>
                                        <p:cTn id="10" dur="500"/>
                                        <p:tgtEl>
                                          <p:spTgt spid="2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97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6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GB" dirty="0"/>
              <a:t>Follow-up</a:t>
            </a:r>
          </a:p>
        </p:txBody>
      </p:sp>
      <p:sp>
        <p:nvSpPr>
          <p:cNvPr id="26627" name="Rectangle 3"/>
          <p:cNvSpPr>
            <a:spLocks noGrp="1" noChangeArrowheads="1"/>
          </p:cNvSpPr>
          <p:nvPr>
            <p:ph type="body" idx="1"/>
          </p:nvPr>
        </p:nvSpPr>
        <p:spPr/>
        <p:txBody>
          <a:bodyPr/>
          <a:lstStyle/>
          <a:p>
            <a:pPr marL="812800" indent="-812800" eaLnBrk="1" hangingPunct="1">
              <a:lnSpc>
                <a:spcPct val="90000"/>
              </a:lnSpc>
              <a:buFontTx/>
              <a:buAutoNum type="romanUcPeriod"/>
            </a:pPr>
            <a:r>
              <a:rPr lang="en-GB" dirty="0"/>
              <a:t>Why follow up?</a:t>
            </a:r>
          </a:p>
          <a:p>
            <a:pPr marL="812800" indent="-812800" eaLnBrk="1" hangingPunct="1">
              <a:lnSpc>
                <a:spcPct val="90000"/>
              </a:lnSpc>
              <a:buFontTx/>
              <a:buAutoNum type="romanUcPeriod"/>
            </a:pPr>
            <a:r>
              <a:rPr lang="en-GB" dirty="0"/>
              <a:t>Assessing </a:t>
            </a:r>
            <a:r>
              <a:rPr lang="en-NZ" dirty="0"/>
              <a:t>the </a:t>
            </a:r>
            <a:r>
              <a:rPr lang="en-GB" dirty="0"/>
              <a:t>effects </a:t>
            </a:r>
            <a:r>
              <a:rPr lang="en-NZ" dirty="0"/>
              <a:t>of </a:t>
            </a:r>
            <a:r>
              <a:rPr lang="en-GB" dirty="0"/>
              <a:t>treatment</a:t>
            </a:r>
            <a:r>
              <a:rPr lang="en-NZ" dirty="0"/>
              <a:t> </a:t>
            </a:r>
            <a:br>
              <a:rPr lang="en-NZ" dirty="0"/>
            </a:br>
            <a:r>
              <a:rPr lang="en-GB" dirty="0"/>
              <a:t>on the patient’s life</a:t>
            </a:r>
          </a:p>
          <a:p>
            <a:pPr marL="812800" indent="-812800" eaLnBrk="1" hangingPunct="1">
              <a:lnSpc>
                <a:spcPct val="90000"/>
              </a:lnSpc>
              <a:buFontTx/>
              <a:buAutoNum type="romanUcPeriod"/>
            </a:pPr>
            <a:r>
              <a:rPr lang="en-GB" dirty="0"/>
              <a:t>Detecting changes in the patient’s risk profile</a:t>
            </a:r>
          </a:p>
          <a:p>
            <a:pPr marL="812800" indent="-812800" eaLnBrk="1" hangingPunct="1">
              <a:lnSpc>
                <a:spcPct val="90000"/>
              </a:lnSpc>
              <a:buFontTx/>
              <a:buAutoNum type="romanUcPeriod"/>
            </a:pPr>
            <a:r>
              <a:rPr lang="en-GB" dirty="0"/>
              <a:t>Detecting changes in disease status </a:t>
            </a:r>
          </a:p>
          <a:p>
            <a:pPr marL="812800" indent="-812800" eaLnBrk="1" hangingPunct="1">
              <a:lnSpc>
                <a:spcPct val="90000"/>
              </a:lnSpc>
              <a:buFontTx/>
              <a:buAutoNum type="romanUcPeriod"/>
            </a:pPr>
            <a:r>
              <a:rPr lang="en-GB" dirty="0"/>
              <a:t>When to follow up</a:t>
            </a:r>
          </a:p>
          <a:p>
            <a:pPr marL="812800" indent="-812800" eaLnBrk="1" hangingPunct="1">
              <a:lnSpc>
                <a:spcPct val="90000"/>
              </a:lnSpc>
              <a:buFontTx/>
              <a:buAutoNum type="romanUcPeriod"/>
            </a:pPr>
            <a:r>
              <a:rPr lang="en-GB" dirty="0"/>
              <a:t>Key points</a:t>
            </a:r>
          </a:p>
        </p:txBody>
      </p:sp>
      <p:sp>
        <p:nvSpPr>
          <p:cNvPr id="26628" name="Text Box 4"/>
          <p:cNvSpPr txBox="1">
            <a:spLocks noChangeArrowheads="1"/>
          </p:cNvSpPr>
          <p:nvPr/>
        </p:nvSpPr>
        <p:spPr bwMode="auto">
          <a:xfrm>
            <a:off x="5465763" y="6589713"/>
            <a:ext cx="367823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2895600" y="452438"/>
            <a:ext cx="184150" cy="579437"/>
          </a:xfrm>
          <a:prstGeom prst="rect">
            <a:avLst/>
          </a:prstGeom>
          <a:noFill/>
          <a:ln w="9525">
            <a:noFill/>
            <a:miter lim="800000"/>
            <a:headEnd/>
            <a:tailEnd/>
          </a:ln>
        </p:spPr>
        <p:txBody>
          <a:bodyPr wrap="none">
            <a:spAutoFit/>
          </a:bodyPr>
          <a:lstStyle/>
          <a:p>
            <a:endParaRPr lang="sv-SE" sz="3200" b="1">
              <a:solidFill>
                <a:schemeClr val="bg1"/>
              </a:solidFill>
              <a:latin typeface="Arial" pitchFamily="34" charset="0"/>
            </a:endParaRPr>
          </a:p>
        </p:txBody>
      </p:sp>
      <p:sp>
        <p:nvSpPr>
          <p:cNvPr id="45059" name="Rectangle 4"/>
          <p:cNvSpPr>
            <a:spLocks noGrp="1" noChangeArrowheads="1"/>
          </p:cNvSpPr>
          <p:nvPr>
            <p:ph type="title"/>
          </p:nvPr>
        </p:nvSpPr>
        <p:spPr/>
        <p:txBody>
          <a:bodyPr/>
          <a:lstStyle/>
          <a:p>
            <a:pPr eaLnBrk="1" hangingPunct="1"/>
            <a:r>
              <a:rPr lang="en-GB"/>
              <a:t>Progressive rim thinning (2)</a:t>
            </a:r>
          </a:p>
        </p:txBody>
      </p:sp>
      <p:pic>
        <p:nvPicPr>
          <p:cNvPr id="45060" name="Picture 5" descr="\\Glaucoma_2\u can share\Dr LV SEAGIG Images\Stereo images\OD NOTCH AND OS EARLY NFL LOSSES CDR assymetry moderate size optic disc\Srinivasan_Rajagopalan_24041936_680310301_824350.jpg"/>
          <p:cNvPicPr>
            <a:picLocks noChangeAspect="1" noChangeArrowheads="1"/>
          </p:cNvPicPr>
          <p:nvPr/>
        </p:nvPicPr>
        <p:blipFill>
          <a:blip r:embed="rId3"/>
          <a:srcRect b="1942"/>
          <a:stretch>
            <a:fillRect/>
          </a:stretch>
        </p:blipFill>
        <p:spPr bwMode="auto">
          <a:xfrm>
            <a:off x="1144588" y="1841500"/>
            <a:ext cx="3352800" cy="2463800"/>
          </a:xfrm>
          <a:prstGeom prst="rect">
            <a:avLst/>
          </a:prstGeom>
          <a:noFill/>
          <a:ln w="9525">
            <a:noFill/>
            <a:miter lim="800000"/>
            <a:headEnd/>
            <a:tailEnd/>
          </a:ln>
        </p:spPr>
      </p:pic>
      <p:pic>
        <p:nvPicPr>
          <p:cNvPr id="45061" name="Picture 6" descr="\\Glaucoma_2\u can share\Dr LV SEAGIG Images\Stereo images\OD NOTCH AND OS EARLY NFL LOSSES CDR assymetry moderate size optic disc\Srinivasan_Rajagopalan_24041936_680310301_824349.jpg"/>
          <p:cNvPicPr>
            <a:picLocks noChangeAspect="1" noChangeArrowheads="1"/>
          </p:cNvPicPr>
          <p:nvPr/>
        </p:nvPicPr>
        <p:blipFill>
          <a:blip r:embed="rId4"/>
          <a:srcRect t="1901"/>
          <a:stretch>
            <a:fillRect/>
          </a:stretch>
        </p:blipFill>
        <p:spPr bwMode="auto">
          <a:xfrm>
            <a:off x="1144588" y="4298950"/>
            <a:ext cx="3352800" cy="2465388"/>
          </a:xfrm>
          <a:prstGeom prst="rect">
            <a:avLst/>
          </a:prstGeom>
          <a:noFill/>
          <a:ln w="9525">
            <a:noFill/>
            <a:miter lim="800000"/>
            <a:headEnd/>
            <a:tailEnd/>
          </a:ln>
        </p:spPr>
      </p:pic>
      <p:pic>
        <p:nvPicPr>
          <p:cNvPr id="45062" name="Picture 7" descr="\\Glaucoma_2\u can share\Dr LV SEAGIG Images\Stereo images\OD NOTCH AND OS EARLY NFL LOSSES CDR assymetry moderate size optic disc\SRINIVASAN R 680310301 OD OVERVIEW.jpg"/>
          <p:cNvPicPr preferRelativeResize="0">
            <a:picLocks noChangeAspect="1" noChangeArrowheads="1"/>
          </p:cNvPicPr>
          <p:nvPr/>
        </p:nvPicPr>
        <p:blipFill>
          <a:blip r:embed="rId5"/>
          <a:srcRect/>
          <a:stretch>
            <a:fillRect/>
          </a:stretch>
        </p:blipFill>
        <p:spPr bwMode="auto">
          <a:xfrm>
            <a:off x="4935538" y="1792288"/>
            <a:ext cx="3656012" cy="5029200"/>
          </a:xfrm>
          <a:prstGeom prst="rect">
            <a:avLst/>
          </a:prstGeom>
          <a:solidFill>
            <a:schemeClr val="bg2"/>
          </a:solidFill>
          <a:ln w="9525">
            <a:noFill/>
            <a:miter lim="800000"/>
            <a:headEnd/>
            <a:tailEnd/>
          </a:ln>
        </p:spPr>
      </p:pic>
      <p:sp>
        <p:nvSpPr>
          <p:cNvPr id="45063" name="Text Box 8"/>
          <p:cNvSpPr txBox="1">
            <a:spLocks noChangeArrowheads="1"/>
          </p:cNvSpPr>
          <p:nvPr/>
        </p:nvSpPr>
        <p:spPr bwMode="auto">
          <a:xfrm>
            <a:off x="747713" y="3175000"/>
            <a:ext cx="387350" cy="457200"/>
          </a:xfrm>
          <a:prstGeom prst="rect">
            <a:avLst/>
          </a:prstGeom>
          <a:noFill/>
          <a:ln w="9525">
            <a:noFill/>
            <a:miter lim="800000"/>
            <a:headEnd/>
            <a:tailEnd/>
          </a:ln>
        </p:spPr>
        <p:txBody>
          <a:bodyPr wrap="none">
            <a:spAutoFit/>
          </a:bodyPr>
          <a:lstStyle/>
          <a:p>
            <a:r>
              <a:rPr lang="en-US" sz="2400">
                <a:latin typeface="Arial" pitchFamily="34" charset="0"/>
              </a:rPr>
              <a:t>A</a:t>
            </a:r>
          </a:p>
        </p:txBody>
      </p:sp>
      <p:sp>
        <p:nvSpPr>
          <p:cNvPr id="45064" name="Text Box 9"/>
          <p:cNvSpPr txBox="1">
            <a:spLocks noChangeArrowheads="1"/>
          </p:cNvSpPr>
          <p:nvPr/>
        </p:nvSpPr>
        <p:spPr bwMode="auto">
          <a:xfrm>
            <a:off x="747713" y="5254625"/>
            <a:ext cx="387350" cy="457200"/>
          </a:xfrm>
          <a:prstGeom prst="rect">
            <a:avLst/>
          </a:prstGeom>
          <a:noFill/>
          <a:ln w="9525">
            <a:noFill/>
            <a:miter lim="800000"/>
            <a:headEnd/>
            <a:tailEnd/>
          </a:ln>
        </p:spPr>
        <p:txBody>
          <a:bodyPr wrap="none">
            <a:spAutoFit/>
          </a:bodyPr>
          <a:lstStyle/>
          <a:p>
            <a:r>
              <a:rPr lang="en-US" sz="2400">
                <a:latin typeface="Arial" pitchFamily="34" charset="0"/>
              </a:rPr>
              <a:t>B</a:t>
            </a:r>
          </a:p>
        </p:txBody>
      </p:sp>
      <p:sp>
        <p:nvSpPr>
          <p:cNvPr id="22537" name="Rectangle 10"/>
          <p:cNvSpPr>
            <a:spLocks noChangeArrowheads="1"/>
          </p:cNvSpPr>
          <p:nvPr/>
        </p:nvSpPr>
        <p:spPr bwMode="auto">
          <a:xfrm>
            <a:off x="5303653" y="6526136"/>
            <a:ext cx="2999539" cy="276999"/>
          </a:xfrm>
          <a:prstGeom prst="rect">
            <a:avLst/>
          </a:prstGeom>
          <a:noFill/>
          <a:ln w="19050">
            <a:noFill/>
            <a:miter lim="800000"/>
            <a:headEnd/>
            <a:tailEnd/>
          </a:ln>
        </p:spPr>
        <p:txBody>
          <a:bodyPr vert="horz" wrap="none" anchor="ctr">
            <a:spAutoFit/>
          </a:bodyPr>
          <a:lstStyle/>
          <a:p>
            <a:pPr>
              <a:defRPr/>
            </a:pPr>
            <a:r>
              <a:rPr lang="en-US" sz="1200" dirty="0">
                <a:solidFill>
                  <a:schemeClr val="bg1"/>
                </a:solidFill>
                <a:latin typeface="Arial" charset="0"/>
              </a:rPr>
              <a:t>Images courtesy of GT Sunil and L </a:t>
            </a:r>
            <a:r>
              <a:rPr lang="en-US" sz="1200" dirty="0" err="1">
                <a:solidFill>
                  <a:schemeClr val="bg1"/>
                </a:solidFill>
                <a:latin typeface="Arial" charset="0"/>
              </a:rPr>
              <a:t>Vijaya</a:t>
            </a:r>
            <a:endParaRPr lang="en-AU" sz="1200" dirty="0">
              <a:solidFill>
                <a:schemeClr val="bg1"/>
              </a:solidFill>
              <a:latin typeface="Arial" charset="0"/>
            </a:endParaRPr>
          </a:p>
        </p:txBody>
      </p:sp>
      <p:sp>
        <p:nvSpPr>
          <p:cNvPr id="45066" name="Rectangle 11"/>
          <p:cNvSpPr>
            <a:spLocks noChangeArrowheads="1"/>
          </p:cNvSpPr>
          <p:nvPr/>
        </p:nvSpPr>
        <p:spPr bwMode="auto">
          <a:xfrm>
            <a:off x="5557838" y="2038350"/>
            <a:ext cx="342900" cy="50800"/>
          </a:xfrm>
          <a:prstGeom prst="rect">
            <a:avLst/>
          </a:prstGeom>
          <a:solidFill>
            <a:schemeClr val="bg2"/>
          </a:solidFill>
          <a:ln w="19050">
            <a:solidFill>
              <a:schemeClr val="tx1"/>
            </a:solidFill>
            <a:miter lim="800000"/>
            <a:headEnd/>
            <a:tailEnd/>
          </a:ln>
        </p:spPr>
        <p:txBody>
          <a:bodyPr wrap="none" anchor="ctr"/>
          <a:lstStyle/>
          <a:p>
            <a:endParaRPr lang="en-US"/>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982788"/>
            <a:ext cx="4470400" cy="4224337"/>
            <a:chOff x="0" y="1982788"/>
            <a:chExt cx="4470400" cy="4224337"/>
          </a:xfrm>
        </p:grpSpPr>
        <p:pic>
          <p:nvPicPr>
            <p:cNvPr id="46091" name="Picture 4" descr="alterdisco-1"/>
            <p:cNvPicPr>
              <a:picLocks noChangeAspect="1" noChangeArrowheads="1"/>
            </p:cNvPicPr>
            <p:nvPr/>
          </p:nvPicPr>
          <p:blipFill>
            <a:blip r:embed="rId3"/>
            <a:srcRect l="768" b="4578"/>
            <a:stretch>
              <a:fillRect/>
            </a:stretch>
          </p:blipFill>
          <p:spPr bwMode="auto">
            <a:xfrm>
              <a:off x="0" y="1982788"/>
              <a:ext cx="4470400" cy="4224337"/>
            </a:xfrm>
            <a:prstGeom prst="rect">
              <a:avLst/>
            </a:prstGeom>
            <a:noFill/>
            <a:ln w="9525">
              <a:noFill/>
              <a:miter lim="800000"/>
              <a:headEnd/>
              <a:tailEnd/>
            </a:ln>
          </p:spPr>
        </p:pic>
        <p:sp>
          <p:nvSpPr>
            <p:cNvPr id="46092" name="Line 5"/>
            <p:cNvSpPr>
              <a:spLocks noChangeShapeType="1"/>
            </p:cNvSpPr>
            <p:nvPr/>
          </p:nvSpPr>
          <p:spPr bwMode="auto">
            <a:xfrm flipV="1">
              <a:off x="966004" y="4601604"/>
              <a:ext cx="433347" cy="145406"/>
            </a:xfrm>
            <a:prstGeom prst="line">
              <a:avLst/>
            </a:prstGeom>
            <a:noFill/>
            <a:ln w="28575">
              <a:solidFill>
                <a:schemeClr val="tx1"/>
              </a:solidFill>
              <a:round/>
              <a:headEnd/>
              <a:tailEnd type="triangle" w="med" len="med"/>
            </a:ln>
          </p:spPr>
          <p:txBody>
            <a:bodyPr/>
            <a:lstStyle/>
            <a:p>
              <a:endParaRPr lang="en-NZ"/>
            </a:p>
          </p:txBody>
        </p:sp>
        <p:sp>
          <p:nvSpPr>
            <p:cNvPr id="46093" name="Line 6"/>
            <p:cNvSpPr>
              <a:spLocks noChangeShapeType="1"/>
            </p:cNvSpPr>
            <p:nvPr/>
          </p:nvSpPr>
          <p:spPr bwMode="auto">
            <a:xfrm flipH="1">
              <a:off x="1716838" y="4395613"/>
              <a:ext cx="433347" cy="145406"/>
            </a:xfrm>
            <a:prstGeom prst="line">
              <a:avLst/>
            </a:prstGeom>
            <a:noFill/>
            <a:ln w="28575">
              <a:solidFill>
                <a:schemeClr val="tx1"/>
              </a:solidFill>
              <a:round/>
              <a:headEnd/>
              <a:tailEnd type="triangle" w="med" len="med"/>
            </a:ln>
          </p:spPr>
          <p:txBody>
            <a:bodyPr/>
            <a:lstStyle/>
            <a:p>
              <a:endParaRPr lang="en-NZ"/>
            </a:p>
          </p:txBody>
        </p:sp>
      </p:grpSp>
      <p:grpSp>
        <p:nvGrpSpPr>
          <p:cNvPr id="15" name="Group 14"/>
          <p:cNvGrpSpPr/>
          <p:nvPr/>
        </p:nvGrpSpPr>
        <p:grpSpPr>
          <a:xfrm>
            <a:off x="4545013" y="1954213"/>
            <a:ext cx="4598987" cy="4270375"/>
            <a:chOff x="4545013" y="1954213"/>
            <a:chExt cx="4598987" cy="4270375"/>
          </a:xfrm>
        </p:grpSpPr>
        <p:pic>
          <p:nvPicPr>
            <p:cNvPr id="46087" name="Picture 8" descr="atrofiaperip"/>
            <p:cNvPicPr>
              <a:picLocks noChangeAspect="1" noChangeArrowheads="1"/>
            </p:cNvPicPr>
            <p:nvPr/>
          </p:nvPicPr>
          <p:blipFill>
            <a:blip r:embed="rId4"/>
            <a:srcRect r="8672"/>
            <a:stretch>
              <a:fillRect/>
            </a:stretch>
          </p:blipFill>
          <p:spPr bwMode="auto">
            <a:xfrm>
              <a:off x="4545013" y="1954213"/>
              <a:ext cx="4598987" cy="4270375"/>
            </a:xfrm>
            <a:prstGeom prst="rect">
              <a:avLst/>
            </a:prstGeom>
            <a:noFill/>
            <a:ln w="9525">
              <a:noFill/>
              <a:miter lim="800000"/>
              <a:headEnd/>
              <a:tailEnd/>
            </a:ln>
          </p:spPr>
        </p:pic>
        <p:sp>
          <p:nvSpPr>
            <p:cNvPr id="46088" name="Line 9"/>
            <p:cNvSpPr>
              <a:spLocks noChangeShapeType="1"/>
            </p:cNvSpPr>
            <p:nvPr/>
          </p:nvSpPr>
          <p:spPr bwMode="auto">
            <a:xfrm flipV="1">
              <a:off x="5927521" y="4687313"/>
              <a:ext cx="497348" cy="286282"/>
            </a:xfrm>
            <a:prstGeom prst="line">
              <a:avLst/>
            </a:prstGeom>
            <a:noFill/>
            <a:ln w="28575">
              <a:solidFill>
                <a:schemeClr val="tx1"/>
              </a:solidFill>
              <a:round/>
              <a:headEnd/>
              <a:tailEnd type="triangle" w="med" len="med"/>
            </a:ln>
          </p:spPr>
          <p:txBody>
            <a:bodyPr/>
            <a:lstStyle/>
            <a:p>
              <a:endParaRPr lang="en-NZ"/>
            </a:p>
          </p:txBody>
        </p:sp>
        <p:sp>
          <p:nvSpPr>
            <p:cNvPr id="46089" name="Line 10"/>
            <p:cNvSpPr>
              <a:spLocks noChangeShapeType="1"/>
            </p:cNvSpPr>
            <p:nvPr/>
          </p:nvSpPr>
          <p:spPr bwMode="auto">
            <a:xfrm flipH="1">
              <a:off x="6867450" y="4353317"/>
              <a:ext cx="497348" cy="214712"/>
            </a:xfrm>
            <a:prstGeom prst="line">
              <a:avLst/>
            </a:prstGeom>
            <a:noFill/>
            <a:ln w="28575">
              <a:solidFill>
                <a:schemeClr val="tx1"/>
              </a:solidFill>
              <a:round/>
              <a:headEnd/>
              <a:tailEnd type="triangle" w="med" len="med"/>
            </a:ln>
          </p:spPr>
          <p:txBody>
            <a:bodyPr/>
            <a:lstStyle/>
            <a:p>
              <a:endParaRPr lang="en-NZ"/>
            </a:p>
          </p:txBody>
        </p:sp>
        <p:sp>
          <p:nvSpPr>
            <p:cNvPr id="46090" name="Line 11"/>
            <p:cNvSpPr>
              <a:spLocks noChangeShapeType="1"/>
            </p:cNvSpPr>
            <p:nvPr/>
          </p:nvSpPr>
          <p:spPr bwMode="auto">
            <a:xfrm>
              <a:off x="7499496" y="3184331"/>
              <a:ext cx="0" cy="572564"/>
            </a:xfrm>
            <a:prstGeom prst="line">
              <a:avLst/>
            </a:prstGeom>
            <a:noFill/>
            <a:ln w="38100">
              <a:solidFill>
                <a:schemeClr val="tx1"/>
              </a:solidFill>
              <a:round/>
              <a:headEnd/>
              <a:tailEnd type="triangle" w="med" len="med"/>
            </a:ln>
          </p:spPr>
          <p:txBody>
            <a:bodyPr/>
            <a:lstStyle/>
            <a:p>
              <a:endParaRPr lang="en-NZ"/>
            </a:p>
          </p:txBody>
        </p:sp>
      </p:grpSp>
      <p:grpSp>
        <p:nvGrpSpPr>
          <p:cNvPr id="16" name="Group 15"/>
          <p:cNvGrpSpPr/>
          <p:nvPr/>
        </p:nvGrpSpPr>
        <p:grpSpPr>
          <a:xfrm>
            <a:off x="3282950" y="5813425"/>
            <a:ext cx="2438400" cy="531813"/>
            <a:chOff x="3282950" y="5813425"/>
            <a:chExt cx="2438400" cy="531813"/>
          </a:xfrm>
        </p:grpSpPr>
        <p:sp>
          <p:nvSpPr>
            <p:cNvPr id="46084" name="Line 12"/>
            <p:cNvSpPr>
              <a:spLocks noChangeShapeType="1"/>
            </p:cNvSpPr>
            <p:nvPr/>
          </p:nvSpPr>
          <p:spPr bwMode="auto">
            <a:xfrm>
              <a:off x="3282950" y="6345238"/>
              <a:ext cx="2438400" cy="0"/>
            </a:xfrm>
            <a:prstGeom prst="line">
              <a:avLst/>
            </a:prstGeom>
            <a:noFill/>
            <a:ln w="38100">
              <a:solidFill>
                <a:schemeClr val="tx1"/>
              </a:solidFill>
              <a:round/>
              <a:headEnd/>
              <a:tailEnd type="triangle" w="med" len="med"/>
            </a:ln>
          </p:spPr>
          <p:txBody>
            <a:bodyPr wrap="none" anchor="ctr"/>
            <a:lstStyle/>
            <a:p>
              <a:endParaRPr lang="en-NZ"/>
            </a:p>
          </p:txBody>
        </p:sp>
        <p:sp>
          <p:nvSpPr>
            <p:cNvPr id="46085" name="Text Box 13"/>
            <p:cNvSpPr txBox="1">
              <a:spLocks noChangeArrowheads="1"/>
            </p:cNvSpPr>
            <p:nvPr/>
          </p:nvSpPr>
          <p:spPr bwMode="auto">
            <a:xfrm>
              <a:off x="3973513" y="5813425"/>
              <a:ext cx="1058862" cy="396875"/>
            </a:xfrm>
            <a:prstGeom prst="rect">
              <a:avLst/>
            </a:prstGeom>
            <a:noFill/>
            <a:ln w="9525">
              <a:noFill/>
              <a:miter lim="800000"/>
              <a:headEnd/>
              <a:tailEnd/>
            </a:ln>
          </p:spPr>
          <p:txBody>
            <a:bodyPr wrap="none">
              <a:spAutoFit/>
            </a:bodyPr>
            <a:lstStyle/>
            <a:p>
              <a:pPr algn="ctr"/>
              <a:r>
                <a:rPr lang="en-US" sz="2000" b="1" dirty="0">
                  <a:latin typeface="Arial" pitchFamily="34" charset="0"/>
                </a:rPr>
                <a:t>5 years</a:t>
              </a:r>
            </a:p>
          </p:txBody>
        </p:sp>
      </p:grpSp>
      <p:sp>
        <p:nvSpPr>
          <p:cNvPr id="46086" name="Rectangle 14"/>
          <p:cNvSpPr>
            <a:spLocks noChangeArrowheads="1"/>
          </p:cNvSpPr>
          <p:nvPr/>
        </p:nvSpPr>
        <p:spPr bwMode="auto">
          <a:xfrm>
            <a:off x="6483350" y="6565075"/>
            <a:ext cx="2660650" cy="304800"/>
          </a:xfrm>
          <a:prstGeom prst="rect">
            <a:avLst/>
          </a:prstGeom>
          <a:noFill/>
          <a:ln w="9525">
            <a:noFill/>
            <a:miter lim="800000"/>
            <a:headEnd/>
            <a:tailEnd/>
          </a:ln>
        </p:spPr>
        <p:txBody>
          <a:bodyPr/>
          <a:lstStyle/>
          <a:p>
            <a:pPr algn="r"/>
            <a:r>
              <a:rPr lang="en-US" sz="1200" dirty="0">
                <a:latin typeface="Arial" pitchFamily="34" charset="0"/>
                <a:cs typeface="Arial" pitchFamily="34" charset="0"/>
              </a:rPr>
              <a:t>©</a:t>
            </a:r>
            <a:r>
              <a:rPr lang="it-IT" sz="1200" dirty="0">
                <a:latin typeface="Arial" pitchFamily="34" charset="0"/>
              </a:rPr>
              <a:t>2004 Remo Susanna Jr</a:t>
            </a:r>
            <a:endParaRPr lang="es-ES" sz="1200" dirty="0">
              <a:latin typeface="Arial" pitchFamily="34" charset="0"/>
            </a:endParaRPr>
          </a:p>
        </p:txBody>
      </p:sp>
      <p:sp>
        <p:nvSpPr>
          <p:cNvPr id="17" name="Title 16"/>
          <p:cNvSpPr>
            <a:spLocks noGrp="1"/>
          </p:cNvSpPr>
          <p:nvPr>
            <p:ph type="title"/>
          </p:nvPr>
        </p:nvSpPr>
        <p:spPr/>
        <p:txBody>
          <a:bodyPr/>
          <a:lstStyle/>
          <a:p>
            <a:r>
              <a:rPr lang="en-NZ" dirty="0"/>
              <a:t>Disc haemorrhage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5"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760913" y="2217738"/>
            <a:ext cx="3744913" cy="3238500"/>
            <a:chOff x="4760913" y="2217738"/>
            <a:chExt cx="3744913" cy="3238500"/>
          </a:xfrm>
        </p:grpSpPr>
        <p:pic>
          <p:nvPicPr>
            <p:cNvPr id="47110" name="Picture 3" descr="Hoyt6"/>
            <p:cNvPicPr>
              <a:picLocks noChangeAspect="1" noChangeArrowheads="1"/>
            </p:cNvPicPr>
            <p:nvPr/>
          </p:nvPicPr>
          <p:blipFill>
            <a:blip r:embed="rId3"/>
            <a:srcRect l="31082" t="25227" r="19426" b="22934"/>
            <a:stretch>
              <a:fillRect/>
            </a:stretch>
          </p:blipFill>
          <p:spPr bwMode="auto">
            <a:xfrm>
              <a:off x="4760913" y="2217738"/>
              <a:ext cx="3744913" cy="3238500"/>
            </a:xfrm>
            <a:prstGeom prst="rect">
              <a:avLst/>
            </a:prstGeom>
            <a:noFill/>
            <a:ln w="9525">
              <a:noFill/>
              <a:miter lim="800000"/>
              <a:headEnd/>
              <a:tailEnd/>
            </a:ln>
          </p:spPr>
        </p:pic>
        <p:sp>
          <p:nvSpPr>
            <p:cNvPr id="47111" name="Line 4"/>
            <p:cNvSpPr>
              <a:spLocks noChangeShapeType="1"/>
            </p:cNvSpPr>
            <p:nvPr/>
          </p:nvSpPr>
          <p:spPr bwMode="auto">
            <a:xfrm>
              <a:off x="5184775" y="3906838"/>
              <a:ext cx="381000" cy="457200"/>
            </a:xfrm>
            <a:prstGeom prst="line">
              <a:avLst/>
            </a:prstGeom>
            <a:noFill/>
            <a:ln w="28575">
              <a:solidFill>
                <a:schemeClr val="tx1"/>
              </a:solidFill>
              <a:round/>
              <a:headEnd/>
              <a:tailEnd type="triangle" w="med" len="med"/>
            </a:ln>
          </p:spPr>
          <p:txBody>
            <a:bodyPr/>
            <a:lstStyle/>
            <a:p>
              <a:endParaRPr lang="en-NZ"/>
            </a:p>
          </p:txBody>
        </p:sp>
        <p:sp>
          <p:nvSpPr>
            <p:cNvPr id="47112" name="Line 5"/>
            <p:cNvSpPr>
              <a:spLocks noChangeShapeType="1"/>
            </p:cNvSpPr>
            <p:nvPr/>
          </p:nvSpPr>
          <p:spPr bwMode="auto">
            <a:xfrm flipH="1" flipV="1">
              <a:off x="6256338" y="4999038"/>
              <a:ext cx="533400" cy="228600"/>
            </a:xfrm>
            <a:prstGeom prst="line">
              <a:avLst/>
            </a:prstGeom>
            <a:noFill/>
            <a:ln w="28575">
              <a:solidFill>
                <a:schemeClr val="tx1"/>
              </a:solidFill>
              <a:round/>
              <a:headEnd/>
              <a:tailEnd type="triangle" w="med" len="med"/>
            </a:ln>
          </p:spPr>
          <p:txBody>
            <a:bodyPr/>
            <a:lstStyle/>
            <a:p>
              <a:endParaRPr lang="en-NZ"/>
            </a:p>
          </p:txBody>
        </p:sp>
        <p:sp>
          <p:nvSpPr>
            <p:cNvPr id="47113" name="Line 6"/>
            <p:cNvSpPr>
              <a:spLocks noChangeShapeType="1"/>
            </p:cNvSpPr>
            <p:nvPr/>
          </p:nvSpPr>
          <p:spPr bwMode="auto">
            <a:xfrm flipH="1" flipV="1">
              <a:off x="6357938" y="4219576"/>
              <a:ext cx="360363" cy="288925"/>
            </a:xfrm>
            <a:prstGeom prst="line">
              <a:avLst/>
            </a:prstGeom>
            <a:noFill/>
            <a:ln w="38100">
              <a:solidFill>
                <a:schemeClr val="tx1"/>
              </a:solidFill>
              <a:round/>
              <a:headEnd/>
              <a:tailEnd type="triangle" w="med" len="med"/>
            </a:ln>
          </p:spPr>
          <p:txBody>
            <a:bodyPr/>
            <a:lstStyle/>
            <a:p>
              <a:endParaRPr lang="en-NZ"/>
            </a:p>
          </p:txBody>
        </p:sp>
      </p:grpSp>
      <p:pic>
        <p:nvPicPr>
          <p:cNvPr id="47114" name="Picture 7" descr="notch inf"/>
          <p:cNvPicPr>
            <a:picLocks noChangeAspect="1" noChangeArrowheads="1"/>
          </p:cNvPicPr>
          <p:nvPr/>
        </p:nvPicPr>
        <p:blipFill>
          <a:blip r:embed="rId4"/>
          <a:srcRect l="18312" t="28491" r="18312" b="15541"/>
          <a:stretch>
            <a:fillRect/>
          </a:stretch>
        </p:blipFill>
        <p:spPr bwMode="auto">
          <a:xfrm>
            <a:off x="584200" y="2217738"/>
            <a:ext cx="4032250" cy="3238500"/>
          </a:xfrm>
          <a:prstGeom prst="rect">
            <a:avLst/>
          </a:prstGeom>
          <a:noFill/>
          <a:ln w="9525">
            <a:noFill/>
            <a:miter lim="800000"/>
            <a:headEnd/>
            <a:tailEnd/>
          </a:ln>
        </p:spPr>
      </p:pic>
      <p:grpSp>
        <p:nvGrpSpPr>
          <p:cNvPr id="12" name="Group 11"/>
          <p:cNvGrpSpPr/>
          <p:nvPr/>
        </p:nvGrpSpPr>
        <p:grpSpPr>
          <a:xfrm>
            <a:off x="3454400" y="5741988"/>
            <a:ext cx="2438400" cy="468312"/>
            <a:chOff x="3454400" y="5741988"/>
            <a:chExt cx="2438400" cy="468312"/>
          </a:xfrm>
        </p:grpSpPr>
        <p:sp>
          <p:nvSpPr>
            <p:cNvPr id="47107" name="Line 8"/>
            <p:cNvSpPr>
              <a:spLocks noChangeShapeType="1"/>
            </p:cNvSpPr>
            <p:nvPr/>
          </p:nvSpPr>
          <p:spPr bwMode="auto">
            <a:xfrm>
              <a:off x="3454400" y="5741988"/>
              <a:ext cx="2438400" cy="0"/>
            </a:xfrm>
            <a:prstGeom prst="line">
              <a:avLst/>
            </a:prstGeom>
            <a:noFill/>
            <a:ln w="38100">
              <a:solidFill>
                <a:schemeClr val="tx1"/>
              </a:solidFill>
              <a:round/>
              <a:headEnd/>
              <a:tailEnd type="triangle" w="med" len="med"/>
            </a:ln>
          </p:spPr>
          <p:txBody>
            <a:bodyPr wrap="none" anchor="ctr"/>
            <a:lstStyle/>
            <a:p>
              <a:endParaRPr lang="en-NZ"/>
            </a:p>
          </p:txBody>
        </p:sp>
        <p:sp>
          <p:nvSpPr>
            <p:cNvPr id="47108" name="Text Box 9"/>
            <p:cNvSpPr txBox="1">
              <a:spLocks noChangeArrowheads="1"/>
            </p:cNvSpPr>
            <p:nvPr/>
          </p:nvSpPr>
          <p:spPr bwMode="auto">
            <a:xfrm>
              <a:off x="4017963" y="5813425"/>
              <a:ext cx="1312862" cy="396875"/>
            </a:xfrm>
            <a:prstGeom prst="rect">
              <a:avLst/>
            </a:prstGeom>
            <a:noFill/>
            <a:ln w="9525">
              <a:noFill/>
              <a:miter lim="800000"/>
              <a:headEnd/>
              <a:tailEnd/>
            </a:ln>
          </p:spPr>
          <p:txBody>
            <a:bodyPr wrap="none">
              <a:spAutoFit/>
            </a:bodyPr>
            <a:lstStyle/>
            <a:p>
              <a:pPr algn="ctr"/>
              <a:r>
                <a:rPr lang="en-US" sz="2000" b="1" dirty="0">
                  <a:latin typeface="Arial" pitchFamily="34" charset="0"/>
                </a:rPr>
                <a:t>5 months</a:t>
              </a:r>
            </a:p>
          </p:txBody>
        </p:sp>
      </p:grpSp>
      <p:sp>
        <p:nvSpPr>
          <p:cNvPr id="47109" name="Rectangle 10"/>
          <p:cNvSpPr>
            <a:spLocks noChangeArrowheads="1"/>
          </p:cNvSpPr>
          <p:nvPr/>
        </p:nvSpPr>
        <p:spPr bwMode="auto">
          <a:xfrm>
            <a:off x="6483350" y="6576950"/>
            <a:ext cx="2660650" cy="304800"/>
          </a:xfrm>
          <a:prstGeom prst="rect">
            <a:avLst/>
          </a:prstGeom>
          <a:noFill/>
          <a:ln w="9525">
            <a:noFill/>
            <a:miter lim="800000"/>
            <a:headEnd/>
            <a:tailEnd/>
          </a:ln>
        </p:spPr>
        <p:txBody>
          <a:bodyPr/>
          <a:lstStyle/>
          <a:p>
            <a:pPr algn="r"/>
            <a:r>
              <a:rPr lang="en-US" sz="1200" dirty="0">
                <a:latin typeface="Arial" pitchFamily="34" charset="0"/>
                <a:cs typeface="Arial" pitchFamily="34" charset="0"/>
              </a:rPr>
              <a:t>©</a:t>
            </a:r>
            <a:r>
              <a:rPr lang="it-IT" sz="1200" dirty="0">
                <a:latin typeface="Arial" pitchFamily="34" charset="0"/>
              </a:rPr>
              <a:t>2004 Remo Susanna Jr</a:t>
            </a:r>
            <a:endParaRPr lang="es-ES" sz="1200" dirty="0">
              <a:latin typeface="Arial" pitchFamily="34" charset="0"/>
            </a:endParaRPr>
          </a:p>
        </p:txBody>
      </p:sp>
      <p:sp>
        <p:nvSpPr>
          <p:cNvPr id="13" name="Title 12"/>
          <p:cNvSpPr>
            <a:spLocks noGrp="1"/>
          </p:cNvSpPr>
          <p:nvPr>
            <p:ph type="title"/>
          </p:nvPr>
        </p:nvSpPr>
        <p:spPr/>
        <p:txBody>
          <a:bodyPr/>
          <a:lstStyle/>
          <a:p>
            <a:r>
              <a:rPr lang="en-NZ" dirty="0"/>
              <a:t>RNFL loss with notching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673475" y="6075363"/>
            <a:ext cx="1871663" cy="460375"/>
            <a:chOff x="3673475" y="6075363"/>
            <a:chExt cx="1871663" cy="460375"/>
          </a:xfrm>
        </p:grpSpPr>
        <p:sp>
          <p:nvSpPr>
            <p:cNvPr id="48130" name="Line 2"/>
            <p:cNvSpPr>
              <a:spLocks noChangeShapeType="1"/>
            </p:cNvSpPr>
            <p:nvPr/>
          </p:nvSpPr>
          <p:spPr bwMode="auto">
            <a:xfrm>
              <a:off x="3673475" y="6075363"/>
              <a:ext cx="1871663" cy="0"/>
            </a:xfrm>
            <a:prstGeom prst="line">
              <a:avLst/>
            </a:prstGeom>
            <a:noFill/>
            <a:ln w="57150">
              <a:solidFill>
                <a:schemeClr val="tx1"/>
              </a:solidFill>
              <a:round/>
              <a:headEnd/>
              <a:tailEnd type="triangle" w="med" len="med"/>
            </a:ln>
          </p:spPr>
          <p:txBody>
            <a:bodyPr/>
            <a:lstStyle/>
            <a:p>
              <a:endParaRPr lang="en-NZ"/>
            </a:p>
          </p:txBody>
        </p:sp>
        <p:sp>
          <p:nvSpPr>
            <p:cNvPr id="48131" name="Text Box 3"/>
            <p:cNvSpPr txBox="1">
              <a:spLocks noChangeArrowheads="1"/>
            </p:cNvSpPr>
            <p:nvPr/>
          </p:nvSpPr>
          <p:spPr bwMode="auto">
            <a:xfrm>
              <a:off x="4008438" y="6138863"/>
              <a:ext cx="1200150" cy="396875"/>
            </a:xfrm>
            <a:prstGeom prst="rect">
              <a:avLst/>
            </a:prstGeom>
            <a:noFill/>
            <a:ln w="9525">
              <a:noFill/>
              <a:miter lim="800000"/>
              <a:headEnd/>
              <a:tailEnd/>
            </a:ln>
          </p:spPr>
          <p:txBody>
            <a:bodyPr wrap="none">
              <a:spAutoFit/>
            </a:bodyPr>
            <a:lstStyle/>
            <a:p>
              <a:r>
                <a:rPr lang="en-US" sz="2000" b="1">
                  <a:latin typeface="Arial" pitchFamily="34" charset="0"/>
                </a:rPr>
                <a:t>10 years</a:t>
              </a:r>
            </a:p>
          </p:txBody>
        </p:sp>
      </p:grpSp>
      <p:grpSp>
        <p:nvGrpSpPr>
          <p:cNvPr id="11" name="Group 10"/>
          <p:cNvGrpSpPr/>
          <p:nvPr/>
        </p:nvGrpSpPr>
        <p:grpSpPr>
          <a:xfrm>
            <a:off x="4660900" y="2070100"/>
            <a:ext cx="4254500" cy="3806825"/>
            <a:chOff x="4660900" y="2070100"/>
            <a:chExt cx="4254500" cy="3806825"/>
          </a:xfrm>
        </p:grpSpPr>
        <p:pic>
          <p:nvPicPr>
            <p:cNvPr id="48134" name="Picture 5" descr="Photo LE1"/>
            <p:cNvPicPr preferRelativeResize="0">
              <a:picLocks noChangeAspect="1" noChangeArrowheads="1"/>
            </p:cNvPicPr>
            <p:nvPr/>
          </p:nvPicPr>
          <p:blipFill>
            <a:blip r:embed="rId3"/>
            <a:srcRect t="11023"/>
            <a:stretch>
              <a:fillRect/>
            </a:stretch>
          </p:blipFill>
          <p:spPr bwMode="auto">
            <a:xfrm>
              <a:off x="4660900" y="2070100"/>
              <a:ext cx="4254500" cy="3806825"/>
            </a:xfrm>
            <a:prstGeom prst="rect">
              <a:avLst/>
            </a:prstGeom>
            <a:noFill/>
            <a:ln w="9525">
              <a:noFill/>
              <a:miter lim="800000"/>
              <a:headEnd/>
              <a:tailEnd/>
            </a:ln>
          </p:spPr>
        </p:pic>
        <p:sp>
          <p:nvSpPr>
            <p:cNvPr id="48136" name="Line 7"/>
            <p:cNvSpPr>
              <a:spLocks noChangeAspect="1" noChangeShapeType="1"/>
            </p:cNvSpPr>
            <p:nvPr/>
          </p:nvSpPr>
          <p:spPr bwMode="auto">
            <a:xfrm>
              <a:off x="6405563" y="3079750"/>
              <a:ext cx="1587" cy="585788"/>
            </a:xfrm>
            <a:prstGeom prst="line">
              <a:avLst/>
            </a:prstGeom>
            <a:noFill/>
            <a:ln w="38100">
              <a:solidFill>
                <a:schemeClr val="tx1"/>
              </a:solidFill>
              <a:round/>
              <a:headEnd/>
              <a:tailEnd type="triangle" w="med" len="med"/>
            </a:ln>
          </p:spPr>
          <p:txBody>
            <a:bodyPr/>
            <a:lstStyle/>
            <a:p>
              <a:endParaRPr lang="en-NZ"/>
            </a:p>
          </p:txBody>
        </p:sp>
      </p:grpSp>
      <p:grpSp>
        <p:nvGrpSpPr>
          <p:cNvPr id="10" name="Group 9"/>
          <p:cNvGrpSpPr/>
          <p:nvPr/>
        </p:nvGrpSpPr>
        <p:grpSpPr>
          <a:xfrm>
            <a:off x="233363" y="2070100"/>
            <a:ext cx="4308475" cy="3806825"/>
            <a:chOff x="233363" y="2070100"/>
            <a:chExt cx="4308475" cy="3806825"/>
          </a:xfrm>
        </p:grpSpPr>
        <p:pic>
          <p:nvPicPr>
            <p:cNvPr id="48135" name="Picture 6" descr="photoLE"/>
            <p:cNvPicPr preferRelativeResize="0">
              <a:picLocks noChangeAspect="1" noChangeArrowheads="1"/>
            </p:cNvPicPr>
            <p:nvPr/>
          </p:nvPicPr>
          <p:blipFill>
            <a:blip r:embed="rId4"/>
            <a:srcRect/>
            <a:stretch>
              <a:fillRect/>
            </a:stretch>
          </p:blipFill>
          <p:spPr bwMode="auto">
            <a:xfrm>
              <a:off x="233363" y="2070100"/>
              <a:ext cx="4308475" cy="3806825"/>
            </a:xfrm>
            <a:prstGeom prst="rect">
              <a:avLst/>
            </a:prstGeom>
            <a:noFill/>
            <a:ln w="9525">
              <a:noFill/>
              <a:miter lim="800000"/>
              <a:headEnd/>
              <a:tailEnd/>
            </a:ln>
          </p:spPr>
        </p:pic>
        <p:sp>
          <p:nvSpPr>
            <p:cNvPr id="48137" name="Line 8"/>
            <p:cNvSpPr>
              <a:spLocks noChangeAspect="1" noChangeShapeType="1"/>
            </p:cNvSpPr>
            <p:nvPr/>
          </p:nvSpPr>
          <p:spPr bwMode="auto">
            <a:xfrm>
              <a:off x="1782763" y="2943225"/>
              <a:ext cx="1587" cy="585788"/>
            </a:xfrm>
            <a:prstGeom prst="line">
              <a:avLst/>
            </a:prstGeom>
            <a:noFill/>
            <a:ln w="38100">
              <a:solidFill>
                <a:schemeClr val="tx1"/>
              </a:solidFill>
              <a:round/>
              <a:headEnd/>
              <a:tailEnd type="triangle" w="med" len="med"/>
            </a:ln>
          </p:spPr>
          <p:txBody>
            <a:bodyPr/>
            <a:lstStyle/>
            <a:p>
              <a:endParaRPr lang="en-NZ"/>
            </a:p>
          </p:txBody>
        </p:sp>
      </p:grpSp>
      <p:sp>
        <p:nvSpPr>
          <p:cNvPr id="48133" name="Rectangle 9"/>
          <p:cNvSpPr>
            <a:spLocks noChangeArrowheads="1"/>
          </p:cNvSpPr>
          <p:nvPr/>
        </p:nvSpPr>
        <p:spPr bwMode="auto">
          <a:xfrm>
            <a:off x="6483350" y="6565075"/>
            <a:ext cx="2660650" cy="304800"/>
          </a:xfrm>
          <a:prstGeom prst="rect">
            <a:avLst/>
          </a:prstGeom>
          <a:noFill/>
          <a:ln w="9525">
            <a:noFill/>
            <a:miter lim="800000"/>
            <a:headEnd/>
            <a:tailEnd/>
          </a:ln>
        </p:spPr>
        <p:txBody>
          <a:bodyPr/>
          <a:lstStyle/>
          <a:p>
            <a:pPr algn="r"/>
            <a:r>
              <a:rPr lang="en-US" sz="1200" dirty="0">
                <a:latin typeface="Arial" pitchFamily="34" charset="0"/>
                <a:cs typeface="Arial" pitchFamily="34" charset="0"/>
              </a:rPr>
              <a:t>©</a:t>
            </a:r>
            <a:r>
              <a:rPr lang="it-IT" sz="1200" dirty="0">
                <a:latin typeface="Arial" pitchFamily="34" charset="0"/>
              </a:rPr>
              <a:t>2004 Remo Susanna Jr</a:t>
            </a:r>
            <a:endParaRPr lang="es-ES" sz="1200" dirty="0">
              <a:latin typeface="Arial" pitchFamily="34" charset="0"/>
            </a:endParaRPr>
          </a:p>
        </p:txBody>
      </p:sp>
      <p:sp>
        <p:nvSpPr>
          <p:cNvPr id="13" name="Title 12"/>
          <p:cNvSpPr>
            <a:spLocks noGrp="1"/>
          </p:cNvSpPr>
          <p:nvPr>
            <p:ph type="title"/>
          </p:nvPr>
        </p:nvSpPr>
        <p:spPr/>
        <p:txBody>
          <a:bodyPr/>
          <a:lstStyle/>
          <a:p>
            <a:r>
              <a:rPr lang="en-NZ" dirty="0"/>
              <a:t>Enlargement of the cup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GB"/>
              <a:t>Visual field changes</a:t>
            </a:r>
          </a:p>
        </p:txBody>
      </p:sp>
      <p:sp>
        <p:nvSpPr>
          <p:cNvPr id="50179" name="Rectangle 3"/>
          <p:cNvSpPr>
            <a:spLocks noGrp="1" noChangeArrowheads="1"/>
          </p:cNvSpPr>
          <p:nvPr>
            <p:ph type="body" idx="1"/>
          </p:nvPr>
        </p:nvSpPr>
        <p:spPr/>
        <p:txBody>
          <a:bodyPr/>
          <a:lstStyle/>
          <a:p>
            <a:r>
              <a:rPr lang="en-NZ" sz="2800" dirty="0"/>
              <a:t>Visual field changes on perimetry have many causes other than GON progression</a:t>
            </a:r>
          </a:p>
          <a:p>
            <a:pPr lvl="1"/>
            <a:r>
              <a:rPr lang="en-GB" sz="2200" dirty="0"/>
              <a:t>Learning effect</a:t>
            </a:r>
          </a:p>
          <a:p>
            <a:pPr lvl="1"/>
            <a:r>
              <a:rPr lang="en-GB" sz="2200" dirty="0"/>
              <a:t>Poor concentration</a:t>
            </a:r>
          </a:p>
          <a:p>
            <a:pPr lvl="1"/>
            <a:r>
              <a:rPr lang="en-GB" sz="2200" dirty="0"/>
              <a:t>Cataracts</a:t>
            </a:r>
          </a:p>
          <a:p>
            <a:pPr lvl="1"/>
            <a:r>
              <a:rPr lang="en-GB" sz="2200" dirty="0"/>
              <a:t>Changes in pupil size (minimum 3 mm recommended)</a:t>
            </a:r>
          </a:p>
          <a:p>
            <a:pPr lvl="1"/>
            <a:r>
              <a:rPr lang="en-GB" sz="2200" dirty="0"/>
              <a:t>Retinal disease and retinal laser treatment</a:t>
            </a:r>
          </a:p>
          <a:p>
            <a:pPr lvl="1"/>
            <a:r>
              <a:rPr lang="en-GB" sz="2200" dirty="0"/>
              <a:t>Changes in measurement strategy</a:t>
            </a:r>
          </a:p>
          <a:p>
            <a:pPr lvl="1"/>
            <a:r>
              <a:rPr lang="en-GB" sz="2200" dirty="0"/>
              <a:t>Decline in general health</a:t>
            </a:r>
          </a:p>
          <a:p>
            <a:pPr lvl="1"/>
            <a:r>
              <a:rPr lang="en-GB" sz="2200" dirty="0"/>
              <a:t>Artefacts – lens rim, ptosis, deep-set eyes</a:t>
            </a:r>
          </a:p>
        </p:txBody>
      </p:sp>
      <p:sp>
        <p:nvSpPr>
          <p:cNvPr id="50180" name="Text Box 4"/>
          <p:cNvSpPr txBox="1">
            <a:spLocks noChangeArrowheads="1"/>
          </p:cNvSpPr>
          <p:nvPr/>
        </p:nvSpPr>
        <p:spPr bwMode="auto">
          <a:xfrm>
            <a:off x="5510213" y="6588125"/>
            <a:ext cx="3633787" cy="241300"/>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t>Visual field progression</a:t>
            </a:r>
            <a:endParaRPr lang="en-GB" dirty="0"/>
          </a:p>
        </p:txBody>
      </p:sp>
      <p:sp>
        <p:nvSpPr>
          <p:cNvPr id="51203" name="Rectangle 3"/>
          <p:cNvSpPr>
            <a:spLocks noGrp="1" noChangeArrowheads="1"/>
          </p:cNvSpPr>
          <p:nvPr>
            <p:ph type="body" idx="1"/>
          </p:nvPr>
        </p:nvSpPr>
        <p:spPr/>
        <p:txBody>
          <a:bodyPr/>
          <a:lstStyle/>
          <a:p>
            <a:r>
              <a:rPr lang="en-GB" dirty="0"/>
              <a:t>Field progression is characterised by:</a:t>
            </a:r>
          </a:p>
          <a:p>
            <a:pPr lvl="1"/>
            <a:r>
              <a:rPr lang="en-GB" sz="2600" dirty="0"/>
              <a:t>Widening or deepening of an existing scotoma</a:t>
            </a:r>
          </a:p>
          <a:p>
            <a:pPr lvl="1"/>
            <a:r>
              <a:rPr lang="en-GB" sz="2600" dirty="0"/>
              <a:t>Development of a new glaucomatous scotoma</a:t>
            </a:r>
          </a:p>
          <a:p>
            <a:pPr lvl="1"/>
            <a:r>
              <a:rPr lang="en-GB" sz="2600" dirty="0"/>
              <a:t>Generalised field depression</a:t>
            </a:r>
          </a:p>
          <a:p>
            <a:pPr lvl="2"/>
            <a:r>
              <a:rPr lang="en-GB" sz="2300" dirty="0"/>
              <a:t>Consider cataract, miosis or poor reliability</a:t>
            </a:r>
          </a:p>
          <a:p>
            <a:pPr>
              <a:spcBef>
                <a:spcPts val="1800"/>
              </a:spcBef>
            </a:pPr>
            <a:r>
              <a:rPr lang="en-GB" dirty="0"/>
              <a:t>Correlate with structural features*</a:t>
            </a:r>
          </a:p>
        </p:txBody>
      </p:sp>
      <p:sp>
        <p:nvSpPr>
          <p:cNvPr id="51204" name="Text Box 4"/>
          <p:cNvSpPr txBox="1">
            <a:spLocks noChangeArrowheads="1"/>
          </p:cNvSpPr>
          <p:nvPr/>
        </p:nvSpPr>
        <p:spPr bwMode="auto">
          <a:xfrm>
            <a:off x="5510213" y="6600700"/>
            <a:ext cx="3633787"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
        <p:nvSpPr>
          <p:cNvPr id="51205" name="Text Box 5"/>
          <p:cNvSpPr txBox="1">
            <a:spLocks noChangeArrowheads="1"/>
          </p:cNvSpPr>
          <p:nvPr/>
        </p:nvSpPr>
        <p:spPr bwMode="auto">
          <a:xfrm>
            <a:off x="762000" y="5867400"/>
            <a:ext cx="5045034" cy="584775"/>
          </a:xfrm>
          <a:prstGeom prst="rect">
            <a:avLst/>
          </a:prstGeom>
          <a:noFill/>
          <a:ln w="9525">
            <a:noFill/>
            <a:miter lim="800000"/>
            <a:headEnd/>
            <a:tailEnd/>
          </a:ln>
        </p:spPr>
        <p:txBody>
          <a:bodyPr wrap="square">
            <a:spAutoFit/>
          </a:bodyPr>
          <a:lstStyle/>
          <a:p>
            <a:pPr marL="100013" indent="-100013">
              <a:spcBef>
                <a:spcPct val="50000"/>
              </a:spcBef>
            </a:pPr>
            <a:r>
              <a:rPr lang="en-NZ" sz="1600" dirty="0">
                <a:latin typeface="Arial" pitchFamily="34" charset="0"/>
              </a:rPr>
              <a:t>* Visual field changes may not correlate with structural features if disc damage is advanced.</a:t>
            </a:r>
            <a:endParaRPr lang="en-AU" sz="1600" dirty="0">
              <a:latin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269874" y="374650"/>
            <a:ext cx="6902821" cy="1143000"/>
          </a:xfrm>
        </p:spPr>
        <p:txBody>
          <a:bodyPr/>
          <a:lstStyle/>
          <a:p>
            <a:pPr eaLnBrk="1" hangingPunct="1"/>
            <a:r>
              <a:rPr lang="en-GB" dirty="0"/>
              <a:t>Detecting visual field progression</a:t>
            </a:r>
          </a:p>
        </p:txBody>
      </p:sp>
      <p:sp>
        <p:nvSpPr>
          <p:cNvPr id="52227" name="Rectangle 3"/>
          <p:cNvSpPr>
            <a:spLocks noGrp="1" noChangeArrowheads="1"/>
          </p:cNvSpPr>
          <p:nvPr>
            <p:ph type="body" idx="1"/>
          </p:nvPr>
        </p:nvSpPr>
        <p:spPr/>
        <p:txBody>
          <a:bodyPr/>
          <a:lstStyle/>
          <a:p>
            <a:pPr eaLnBrk="1" hangingPunct="1"/>
            <a:r>
              <a:rPr lang="en-GB" sz="2800" dirty="0"/>
              <a:t>Confirm changes with at least one repeat test</a:t>
            </a:r>
          </a:p>
          <a:p>
            <a:pPr lvl="1" eaLnBrk="1" hangingPunct="1"/>
            <a:r>
              <a:rPr lang="en-GB" sz="2400" dirty="0"/>
              <a:t>Although 5–6 fields are required to confirm progression in a research setting, this may be impractical in the clinic</a:t>
            </a:r>
          </a:p>
          <a:p>
            <a:pPr lvl="1" eaLnBrk="1" hangingPunct="1"/>
            <a:r>
              <a:rPr lang="en-GB" sz="2400" dirty="0"/>
              <a:t>With corroborative clinical signs, a single repeat field may confirm progression</a:t>
            </a:r>
          </a:p>
          <a:p>
            <a:pPr eaLnBrk="1" hangingPunct="1"/>
            <a:r>
              <a:rPr lang="en-GB" sz="2800" dirty="0"/>
              <a:t>Change is best detected using software </a:t>
            </a:r>
            <a:br>
              <a:rPr lang="en-GB" sz="2800" dirty="0"/>
            </a:br>
            <a:r>
              <a:rPr lang="en-GB" sz="2800" dirty="0"/>
              <a:t>that highlights areas of possible change</a:t>
            </a:r>
          </a:p>
          <a:p>
            <a:pPr eaLnBrk="1" hangingPunct="1"/>
            <a:r>
              <a:rPr lang="en-GB" sz="2800" dirty="0"/>
              <a:t>See Appendix: visual field progression</a:t>
            </a:r>
            <a:endParaRPr lang="en-GB" sz="2400" dirty="0"/>
          </a:p>
        </p:txBody>
      </p:sp>
      <p:sp>
        <p:nvSpPr>
          <p:cNvPr id="52228" name="Text Box 4"/>
          <p:cNvSpPr txBox="1">
            <a:spLocks noChangeArrowheads="1"/>
          </p:cNvSpPr>
          <p:nvPr/>
        </p:nvSpPr>
        <p:spPr bwMode="auto">
          <a:xfrm>
            <a:off x="5510213" y="6553200"/>
            <a:ext cx="3633787" cy="239713"/>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
        <p:nvSpPr>
          <p:cNvPr id="5" name="Action Button: Information 4">
            <a:hlinkClick r:id="rId3" action="ppaction://hlinksldjump" highlightClick="1"/>
          </p:cNvPr>
          <p:cNvSpPr/>
          <p:nvPr/>
        </p:nvSpPr>
        <p:spPr>
          <a:xfrm>
            <a:off x="7440881" y="5380657"/>
            <a:ext cx="457200" cy="457200"/>
          </a:xfrm>
          <a:prstGeom prst="actionButtonInformation">
            <a:avLst/>
          </a:prstGeom>
          <a:solidFill>
            <a:schemeClr val="accent3">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solidFill>
                <a:srgbClr val="FFFFFF"/>
              </a:solidFill>
              <a:ea typeface="ＭＳ Ｐゴシック"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56"/>
          <p:cNvSpPr>
            <a:spLocks noGrp="1" noChangeArrowheads="1"/>
          </p:cNvSpPr>
          <p:nvPr>
            <p:ph type="title"/>
          </p:nvPr>
        </p:nvSpPr>
        <p:spPr>
          <a:xfrm>
            <a:off x="269875" y="374650"/>
            <a:ext cx="7350125" cy="1143000"/>
          </a:xfrm>
        </p:spPr>
        <p:txBody>
          <a:bodyPr/>
          <a:lstStyle/>
          <a:p>
            <a:pPr eaLnBrk="1" hangingPunct="1">
              <a:lnSpc>
                <a:spcPct val="90000"/>
              </a:lnSpc>
            </a:pPr>
            <a:r>
              <a:rPr lang="en-GB"/>
              <a:t>SEAGIG decision square for GON</a:t>
            </a:r>
          </a:p>
        </p:txBody>
      </p:sp>
      <p:graphicFrame>
        <p:nvGraphicFramePr>
          <p:cNvPr id="117819" name="Group 59"/>
          <p:cNvGraphicFramePr>
            <a:graphicFrameLocks noGrp="1"/>
          </p:cNvGraphicFramePr>
          <p:nvPr>
            <p:ph type="tbl" idx="1"/>
          </p:nvPr>
        </p:nvGraphicFramePr>
        <p:xfrm>
          <a:off x="781050" y="1988124"/>
          <a:ext cx="7772400" cy="3653004"/>
        </p:xfrm>
        <a:graphic>
          <a:graphicData uri="http://schemas.openxmlformats.org/drawingml/2006/table">
            <a:tbl>
              <a:tblPr>
                <a:tableStyleId>{2D5ABB26-0587-4C30-8999-92F81FD0307C}</a:tableStyleId>
              </a:tblPr>
              <a:tblGrid>
                <a:gridCol w="21336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51756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b="1" u="none" strike="noStrike" cap="none" normalizeH="0" baseline="0" dirty="0">
                          <a:ln>
                            <a:noFill/>
                          </a:ln>
                          <a:effectLst/>
                        </a:rPr>
                        <a:t>Risk</a:t>
                      </a:r>
                      <a:endParaRPr kumimoji="0" lang="en-AU" sz="2400" b="1" i="0" u="none" strike="noStrike" cap="none" normalizeH="0" baseline="0" dirty="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lnT w="28575" cap="flat" cmpd="sng" algn="ctr">
                      <a:solidFill>
                        <a:schemeClr val="accent2"/>
                      </a:solidFill>
                      <a:prstDash val="solid"/>
                      <a:round/>
                      <a:headEnd type="none" w="med" len="med"/>
                      <a:tailEnd type="none" w="med" len="med"/>
                    </a:lnT>
                  </a:tcPr>
                </a:tc>
                <a:tc gridSpan="3">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b="1" u="none" strike="noStrike" cap="none" normalizeH="0" baseline="0" dirty="0">
                          <a:ln>
                            <a:noFill/>
                          </a:ln>
                          <a:effectLst/>
                        </a:rPr>
                        <a:t>Disease status</a:t>
                      </a:r>
                      <a:endParaRPr kumimoji="0" lang="en-AU" sz="2400" b="1" i="0" u="none" strike="noStrike" cap="none" normalizeH="0" baseline="0" dirty="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9859">
                <a:tc>
                  <a:txBody>
                    <a:bodyPr/>
                    <a:lstStyle/>
                    <a:p>
                      <a:endParaRPr lang="en-US" dirty="0"/>
                    </a:p>
                  </a:txBody>
                  <a:tcPr anchor="ctr" horzOverflow="overflow">
                    <a:lnL w="28575" cap="flat" cmpd="sng" algn="ctr">
                      <a:noFill/>
                      <a:prstDash val="solid"/>
                      <a:round/>
                      <a:headEnd type="none" w="med" len="med"/>
                      <a:tailEnd type="none" w="med" len="med"/>
                    </a:lnL>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Stable</a:t>
                      </a:r>
                      <a:endParaRPr kumimoji="0" lang="en-AU" sz="2400" b="1" i="0" u="none" strike="noStrike" cap="none" normalizeH="0" baseline="0" dirty="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Uncertain</a:t>
                      </a:r>
                      <a:endParaRPr kumimoji="0" lang="en-AU" sz="2400" b="1" i="0" u="none" strike="noStrike" cap="none" normalizeH="0" baseline="0" dirty="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Progressing</a:t>
                      </a:r>
                      <a:endParaRPr kumimoji="0" lang="en-AU" sz="2400" b="1" i="0" u="none" strike="noStrike" cap="none" normalizeH="0" baseline="0" dirty="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881065">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Increased</a:t>
                      </a:r>
                      <a:endParaRPr kumimoji="0" lang="en-AU" sz="2400" b="0" i="0" u="none" strike="noStrike" cap="none" normalizeH="0" baseline="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a:t>
                      </a:r>
                      <a:endParaRPr kumimoji="0" lang="en-AU" sz="2400" b="0" i="0" u="none" strike="noStrike" cap="none" normalizeH="0" baseline="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a:t>
                      </a:r>
                      <a:endParaRPr kumimoji="0" lang="en-AU" sz="2400" b="0" i="0" u="none" strike="noStrike" cap="none" normalizeH="0" baseline="0">
                        <a:ln>
                          <a:noFill/>
                        </a:ln>
                        <a:solidFill>
                          <a:schemeClr val="tx1"/>
                        </a:solidFill>
                        <a:effectLst/>
                        <a:latin typeface="Arial" charset="0"/>
                      </a:endParaRPr>
                    </a:p>
                  </a:txBody>
                  <a:tcPr anchor="ctr" horzOverflow="overflow">
                    <a:lnT w="12700" cap="flat" cmpd="sng" algn="ctr">
                      <a:solidFill>
                        <a:schemeClr val="accent2"/>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a:t>
                      </a:r>
                      <a:endParaRPr kumimoji="0" lang="en-AU" sz="2400" b="0" i="0" u="none" strike="noStrike" cap="none" normalizeH="0" baseline="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2"/>
                  </a:ext>
                </a:extLst>
              </a:tr>
              <a:tr h="882767">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Uncertain</a:t>
                      </a:r>
                      <a:endParaRPr kumimoji="0" lang="en-AU" sz="2400" b="0" i="0" u="none" strike="noStrike" cap="none" normalizeH="0" baseline="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Reassess risk</a:t>
                      </a:r>
                      <a:endParaRPr kumimoji="0" lang="en-AU" sz="2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Reassess both</a:t>
                      </a:r>
                      <a:endParaRPr kumimoji="0" lang="en-AU" sz="2400" b="0" i="0" u="none" strike="noStrike" cap="none" normalizeH="0" baseline="0">
                        <a:ln>
                          <a:noFill/>
                        </a:ln>
                        <a:solidFill>
                          <a:schemeClr val="tx1"/>
                        </a:solidFill>
                        <a:effectLst/>
                        <a:latin typeface="Arial"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a:t>
                      </a:r>
                      <a:endParaRPr kumimoji="0" lang="en-AU" sz="2400" b="0" i="0" u="none" strike="noStrike" cap="none" normalizeH="0" baseline="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tcPr>
                </a:tc>
                <a:extLst>
                  <a:ext uri="{0D108BD9-81ED-4DB2-BD59-A6C34878D82A}">
                    <a16:rowId xmlns:a16="http://schemas.microsoft.com/office/drawing/2014/main" val="10003"/>
                  </a:ext>
                </a:extLst>
              </a:tr>
              <a:tr h="881746">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Stable</a:t>
                      </a:r>
                      <a:endParaRPr kumimoji="0" lang="en-AU" sz="2400" b="0" i="0" u="none" strike="noStrike" cap="none" normalizeH="0" baseline="0" dirty="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a:t>
                      </a:r>
                      <a:endParaRPr kumimoji="0" lang="en-AU" sz="2400" b="0" i="0" u="none" strike="noStrike" cap="none" normalizeH="0" baseline="0" dirty="0">
                        <a:ln>
                          <a:noFill/>
                        </a:ln>
                        <a:solidFill>
                          <a:schemeClr val="tx1"/>
                        </a:solidFill>
                        <a:effectLst/>
                        <a:latin typeface="Arial" charset="0"/>
                      </a:endParaRPr>
                    </a:p>
                  </a:txBody>
                  <a:tcPr anchor="ctr" horzOverflow="overflow">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a:ln>
                            <a:noFill/>
                          </a:ln>
                          <a:effectLst/>
                        </a:rPr>
                        <a:t>Reassess disease</a:t>
                      </a:r>
                      <a:endParaRPr kumimoji="0" lang="en-AU" sz="2400" b="0" i="0" u="none" strike="noStrike" cap="none" normalizeH="0" baseline="0">
                        <a:ln>
                          <a:noFill/>
                        </a:ln>
                        <a:solidFill>
                          <a:schemeClr val="tx1"/>
                        </a:solidFill>
                        <a:effectLst/>
                        <a:latin typeface="Arial" charset="0"/>
                      </a:endParaRPr>
                    </a:p>
                  </a:txBody>
                  <a:tcPr anchor="ctr" horzOverflow="overflow">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400" u="none" strike="noStrike" cap="none" normalizeH="0" baseline="0" dirty="0">
                          <a:ln>
                            <a:noFill/>
                          </a:ln>
                          <a:effectLst/>
                        </a:rPr>
                        <a:t>+</a:t>
                      </a:r>
                      <a:endParaRPr kumimoji="0" lang="en-AU" sz="2400" b="0" i="0" u="none" strike="noStrike" cap="none" normalizeH="0" baseline="0" dirty="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2192" name="Text Box 62"/>
          <p:cNvSpPr txBox="1">
            <a:spLocks noChangeArrowheads="1"/>
          </p:cNvSpPr>
          <p:nvPr/>
        </p:nvSpPr>
        <p:spPr bwMode="auto">
          <a:xfrm>
            <a:off x="902726" y="5889175"/>
            <a:ext cx="4951809" cy="584775"/>
          </a:xfrm>
          <a:prstGeom prst="rect">
            <a:avLst/>
          </a:prstGeom>
          <a:noFill/>
          <a:ln w="9525">
            <a:noFill/>
            <a:miter lim="800000"/>
            <a:headEnd/>
            <a:tailEnd/>
          </a:ln>
        </p:spPr>
        <p:txBody>
          <a:bodyPr wrap="square">
            <a:spAutoFit/>
          </a:bodyPr>
          <a:lstStyle/>
          <a:p>
            <a:r>
              <a:rPr lang="en-US" sz="1600" i="1" dirty="0">
                <a:latin typeface="Arial" pitchFamily="34" charset="0"/>
              </a:rPr>
              <a:t>Add a ‘+’ for every additional risk factor</a:t>
            </a:r>
          </a:p>
          <a:p>
            <a:r>
              <a:rPr lang="en-US" sz="1600" i="1" dirty="0">
                <a:latin typeface="Arial" pitchFamily="34" charset="0"/>
              </a:rPr>
              <a:t>Add a ‘+’ if the rate of progression appears rapid</a:t>
            </a:r>
            <a:endParaRPr lang="en-AU" sz="1600" i="1" dirty="0">
              <a:latin typeface="Arial" pitchFamily="34" charset="0"/>
            </a:endParaRPr>
          </a:p>
        </p:txBody>
      </p:sp>
      <p:sp>
        <p:nvSpPr>
          <p:cNvPr id="92193" name="Text Box 65"/>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Risk factors</a:t>
            </a:r>
          </a:p>
        </p:txBody>
      </p:sp>
      <p:sp>
        <p:nvSpPr>
          <p:cNvPr id="93187" name="Rectangle 3"/>
          <p:cNvSpPr>
            <a:spLocks noGrp="1" noChangeArrowheads="1"/>
          </p:cNvSpPr>
          <p:nvPr>
            <p:ph type="body" idx="1"/>
          </p:nvPr>
        </p:nvSpPr>
        <p:spPr/>
        <p:txBody>
          <a:bodyPr/>
          <a:lstStyle/>
          <a:p>
            <a:pPr>
              <a:lnSpc>
                <a:spcPct val="95000"/>
              </a:lnSpc>
            </a:pPr>
            <a:r>
              <a:rPr lang="en-GB" sz="2800" dirty="0"/>
              <a:t>Factors conferring an increased risk of </a:t>
            </a:r>
            <a:br>
              <a:rPr lang="en-GB" sz="2800" dirty="0"/>
            </a:br>
            <a:r>
              <a:rPr lang="en-GB" sz="2800" dirty="0"/>
              <a:t>vision loss from glaucoma:</a:t>
            </a:r>
          </a:p>
          <a:p>
            <a:pPr lvl="1">
              <a:spcBef>
                <a:spcPts val="600"/>
              </a:spcBef>
            </a:pPr>
            <a:r>
              <a:rPr lang="en-GB" sz="2000" dirty="0"/>
              <a:t>high or rising IOP</a:t>
            </a:r>
          </a:p>
          <a:p>
            <a:pPr lvl="1">
              <a:spcBef>
                <a:spcPts val="300"/>
              </a:spcBef>
            </a:pPr>
            <a:r>
              <a:rPr lang="en-GB" sz="2000" dirty="0"/>
              <a:t>any appositional angle closure</a:t>
            </a:r>
          </a:p>
          <a:p>
            <a:pPr lvl="1">
              <a:spcBef>
                <a:spcPts val="300"/>
              </a:spcBef>
            </a:pPr>
            <a:r>
              <a:rPr lang="en-GB" sz="2000" dirty="0"/>
              <a:t>any PAS,</a:t>
            </a:r>
            <a:r>
              <a:rPr lang="en-NZ" sz="2000" dirty="0"/>
              <a:t> </a:t>
            </a:r>
            <a:r>
              <a:rPr lang="en-GB" sz="2000" dirty="0"/>
              <a:t>or an increase in PAS if previously seen</a:t>
            </a:r>
          </a:p>
          <a:p>
            <a:pPr lvl="1">
              <a:spcBef>
                <a:spcPts val="300"/>
              </a:spcBef>
            </a:pPr>
            <a:r>
              <a:rPr lang="en-GB" sz="2000" dirty="0"/>
              <a:t>longer life expectancy</a:t>
            </a:r>
          </a:p>
          <a:p>
            <a:pPr lvl="1">
              <a:spcBef>
                <a:spcPts val="300"/>
              </a:spcBef>
            </a:pPr>
            <a:r>
              <a:rPr lang="en-GB" sz="2000" dirty="0"/>
              <a:t>ethnicity, e.g. African descent</a:t>
            </a:r>
          </a:p>
          <a:p>
            <a:pPr lvl="1">
              <a:spcBef>
                <a:spcPts val="300"/>
              </a:spcBef>
            </a:pPr>
            <a:r>
              <a:rPr lang="en-GB" sz="2000" dirty="0"/>
              <a:t>pseudoexfoliation glaucoma</a:t>
            </a:r>
          </a:p>
          <a:p>
            <a:pPr lvl="1">
              <a:spcBef>
                <a:spcPts val="300"/>
              </a:spcBef>
            </a:pPr>
            <a:r>
              <a:rPr lang="en-GB" sz="2000" dirty="0"/>
              <a:t>advanced glaucoma at diagnosis</a:t>
            </a:r>
          </a:p>
          <a:p>
            <a:pPr lvl="1">
              <a:spcBef>
                <a:spcPts val="300"/>
              </a:spcBef>
            </a:pPr>
            <a:r>
              <a:rPr lang="en-NZ" sz="2000" dirty="0"/>
              <a:t>non-IOP dependent factors, e.g. sleep apnoea </a:t>
            </a:r>
            <a:r>
              <a:rPr lang="en-NZ" sz="2000"/>
              <a:t>(uncertain), </a:t>
            </a:r>
            <a:r>
              <a:rPr lang="en-NZ" sz="2000" dirty="0"/>
              <a:t>ischaemic heart disease</a:t>
            </a:r>
            <a:endParaRPr lang="en-GB" sz="2000" dirty="0"/>
          </a:p>
          <a:p>
            <a:pPr>
              <a:spcBef>
                <a:spcPts val="300"/>
              </a:spcBef>
            </a:pPr>
            <a:r>
              <a:rPr lang="en-GB" sz="2800" dirty="0"/>
              <a:t>More risk factors equals higher risk</a:t>
            </a:r>
          </a:p>
        </p:txBody>
      </p:sp>
      <p:sp>
        <p:nvSpPr>
          <p:cNvPr id="93188" name="Text Box 5"/>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
        <p:nvSpPr>
          <p:cNvPr id="5" name="Text Box 62"/>
          <p:cNvSpPr txBox="1">
            <a:spLocks noChangeArrowheads="1"/>
          </p:cNvSpPr>
          <p:nvPr/>
        </p:nvSpPr>
        <p:spPr bwMode="auto">
          <a:xfrm>
            <a:off x="938353" y="6498850"/>
            <a:ext cx="3740525" cy="338554"/>
          </a:xfrm>
          <a:prstGeom prst="rect">
            <a:avLst/>
          </a:prstGeom>
          <a:noFill/>
          <a:ln w="9525">
            <a:noFill/>
            <a:miter lim="800000"/>
            <a:headEnd/>
            <a:tailEnd/>
          </a:ln>
        </p:spPr>
        <p:txBody>
          <a:bodyPr wrap="square">
            <a:spAutoFit/>
          </a:bodyPr>
          <a:lstStyle/>
          <a:p>
            <a:r>
              <a:rPr lang="en-US" sz="1600" dirty="0">
                <a:latin typeface="Arial" pitchFamily="34" charset="0"/>
              </a:rPr>
              <a:t>PAS, peripheral anterior synechiae.</a:t>
            </a:r>
            <a:endParaRPr lang="en-AU" sz="1600" dirty="0">
              <a:latin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en-GB" dirty="0"/>
              <a:t>Defining progression</a:t>
            </a:r>
          </a:p>
        </p:txBody>
      </p:sp>
      <p:sp>
        <p:nvSpPr>
          <p:cNvPr id="94211" name="Rectangle 3"/>
          <p:cNvSpPr>
            <a:spLocks noGrp="1" noChangeArrowheads="1"/>
          </p:cNvSpPr>
          <p:nvPr>
            <p:ph type="body" idx="1"/>
          </p:nvPr>
        </p:nvSpPr>
        <p:spPr/>
        <p:txBody>
          <a:bodyPr/>
          <a:lstStyle/>
          <a:p>
            <a:pPr eaLnBrk="1" hangingPunct="1"/>
            <a:r>
              <a:rPr lang="en-GB" sz="2800" dirty="0"/>
              <a:t>Stable disease</a:t>
            </a:r>
          </a:p>
          <a:p>
            <a:pPr lvl="1" eaLnBrk="1" hangingPunct="1"/>
            <a:r>
              <a:rPr lang="en-GB" sz="2400" dirty="0"/>
              <a:t>No change in optic disc or visual field status</a:t>
            </a:r>
          </a:p>
          <a:p>
            <a:pPr eaLnBrk="1" hangingPunct="1"/>
            <a:r>
              <a:rPr lang="en-GB" sz="2800" dirty="0"/>
              <a:t>Uncertain disease</a:t>
            </a:r>
          </a:p>
          <a:p>
            <a:pPr lvl="1" eaLnBrk="1" hangingPunct="1"/>
            <a:r>
              <a:rPr lang="en-GB" sz="2400" dirty="0"/>
              <a:t>Change in visual field that is not consistent with the status of the optic disc, or vice versa</a:t>
            </a:r>
          </a:p>
          <a:p>
            <a:pPr lvl="1" eaLnBrk="1" hangingPunct="1"/>
            <a:r>
              <a:rPr lang="en-GB" sz="2400" dirty="0"/>
              <a:t>Check for artefacts</a:t>
            </a:r>
          </a:p>
          <a:p>
            <a:pPr eaLnBrk="1" hangingPunct="1"/>
            <a:r>
              <a:rPr lang="en-GB" sz="2800" dirty="0"/>
              <a:t>Progressing disease</a:t>
            </a:r>
          </a:p>
          <a:p>
            <a:pPr lvl="1" eaLnBrk="1" hangingPunct="1"/>
            <a:r>
              <a:rPr lang="en-GB" sz="2400" dirty="0"/>
              <a:t>Changes consistent with glaucoma in the </a:t>
            </a:r>
            <a:br>
              <a:rPr lang="en-GB" sz="2400" dirty="0"/>
            </a:br>
            <a:r>
              <a:rPr lang="en-GB" sz="2400" dirty="0"/>
              <a:t>optic disc and/or visual field</a:t>
            </a:r>
          </a:p>
        </p:txBody>
      </p:sp>
      <p:sp>
        <p:nvSpPr>
          <p:cNvPr id="94212" name="Text Box 5"/>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21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2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GB"/>
              <a:t>Follow-up: why?</a:t>
            </a:r>
            <a:endParaRPr lang="en-GB" dirty="0"/>
          </a:p>
        </p:txBody>
      </p:sp>
      <p:sp>
        <p:nvSpPr>
          <p:cNvPr id="27651" name="Rectangle 3"/>
          <p:cNvSpPr>
            <a:spLocks noGrp="1" noChangeArrowheads="1"/>
          </p:cNvSpPr>
          <p:nvPr>
            <p:ph type="body" idx="1"/>
          </p:nvPr>
        </p:nvSpPr>
        <p:spPr/>
        <p:txBody>
          <a:bodyPr/>
          <a:lstStyle/>
          <a:p>
            <a:r>
              <a:rPr lang="en-GB" dirty="0"/>
              <a:t>To implement a glaucoma management plan, or revise it if necessary</a:t>
            </a:r>
          </a:p>
          <a:p>
            <a:r>
              <a:rPr lang="en-GB" dirty="0"/>
              <a:t>To detect progression and the rate </a:t>
            </a:r>
            <a:br>
              <a:rPr lang="en-GB" dirty="0"/>
            </a:br>
            <a:r>
              <a:rPr lang="en-GB" dirty="0"/>
              <a:t>of change </a:t>
            </a:r>
          </a:p>
          <a:p>
            <a:r>
              <a:rPr lang="en-GB" dirty="0"/>
              <a:t>To monitor the effectiveness and any side effects of treatment</a:t>
            </a:r>
          </a:p>
          <a:p>
            <a:endParaRPr lang="en-GB" dirty="0"/>
          </a:p>
        </p:txBody>
      </p:sp>
      <p:sp>
        <p:nvSpPr>
          <p:cNvPr id="27652" name="Text Box 5"/>
          <p:cNvSpPr txBox="1">
            <a:spLocks noChangeArrowheads="1"/>
          </p:cNvSpPr>
          <p:nvPr/>
        </p:nvSpPr>
        <p:spPr bwMode="auto">
          <a:xfrm>
            <a:off x="5465763" y="6589713"/>
            <a:ext cx="367823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GB"/>
              <a:t>The glaucoma life story</a:t>
            </a:r>
            <a:endParaRPr lang="en-NZ"/>
          </a:p>
        </p:txBody>
      </p:sp>
      <p:sp>
        <p:nvSpPr>
          <p:cNvPr id="95235" name="Text Box 7"/>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pic>
        <p:nvPicPr>
          <p:cNvPr id="95236" name="Picture 2"/>
          <p:cNvPicPr>
            <a:picLocks noChangeAspect="1" noChangeArrowheads="1"/>
          </p:cNvPicPr>
          <p:nvPr/>
        </p:nvPicPr>
        <p:blipFill>
          <a:blip r:embed="rId3"/>
          <a:srcRect l="11874" t="10938" r="13126" b="33594"/>
          <a:stretch>
            <a:fillRect/>
          </a:stretch>
        </p:blipFill>
        <p:spPr bwMode="auto">
          <a:xfrm>
            <a:off x="690563" y="1905000"/>
            <a:ext cx="7772400" cy="459898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GB" dirty="0"/>
              <a:t>Timing of follow-up</a:t>
            </a:r>
          </a:p>
        </p:txBody>
      </p:sp>
      <p:sp>
        <p:nvSpPr>
          <p:cNvPr id="97283" name="Rectangle 3"/>
          <p:cNvSpPr>
            <a:spLocks noGrp="1" noChangeArrowheads="1"/>
          </p:cNvSpPr>
          <p:nvPr>
            <p:ph type="body" sz="half" idx="1"/>
          </p:nvPr>
        </p:nvSpPr>
        <p:spPr>
          <a:xfrm>
            <a:off x="671513" y="1952625"/>
            <a:ext cx="7772400" cy="1981200"/>
          </a:xfrm>
        </p:spPr>
        <p:txBody>
          <a:bodyPr/>
          <a:lstStyle/>
          <a:p>
            <a:pPr eaLnBrk="1" hangingPunct="1"/>
            <a:r>
              <a:rPr lang="en-GB" sz="2800" dirty="0"/>
              <a:t>Follow-up timing is determined by the treatment regimen, if this has changed</a:t>
            </a:r>
          </a:p>
          <a:p>
            <a:pPr eaLnBrk="1" hangingPunct="1"/>
            <a:r>
              <a:rPr lang="en-GB" sz="2800" dirty="0"/>
              <a:t>If the patient is stable, the timing is determined mainly by the extent of damage</a:t>
            </a:r>
          </a:p>
        </p:txBody>
      </p:sp>
      <p:graphicFrame>
        <p:nvGraphicFramePr>
          <p:cNvPr id="110636" name="Group 44"/>
          <p:cNvGraphicFramePr>
            <a:graphicFrameLocks noGrp="1"/>
          </p:cNvGraphicFramePr>
          <p:nvPr/>
        </p:nvGraphicFramePr>
        <p:xfrm>
          <a:off x="985651" y="3985886"/>
          <a:ext cx="6697684" cy="2319909"/>
        </p:xfrm>
        <a:graphic>
          <a:graphicData uri="http://schemas.openxmlformats.org/drawingml/2006/table">
            <a:tbl>
              <a:tblPr>
                <a:tableStyleId>{2D5ABB26-0587-4C30-8999-92F81FD0307C}</a:tableStyleId>
              </a:tblPr>
              <a:tblGrid>
                <a:gridCol w="3348842">
                  <a:extLst>
                    <a:ext uri="{9D8B030D-6E8A-4147-A177-3AD203B41FA5}">
                      <a16:colId xmlns:a16="http://schemas.microsoft.com/office/drawing/2014/main" val="20000"/>
                    </a:ext>
                  </a:extLst>
                </a:gridCol>
                <a:gridCol w="3348842">
                  <a:extLst>
                    <a:ext uri="{9D8B030D-6E8A-4147-A177-3AD203B41FA5}">
                      <a16:colId xmlns:a16="http://schemas.microsoft.com/office/drawing/2014/main" val="20001"/>
                    </a:ext>
                  </a:extLst>
                </a:gridCol>
              </a:tblGrid>
              <a:tr h="488329">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AU" sz="2200" b="1" i="0" u="none" strike="noStrike" cap="none" normalizeH="0" baseline="0" dirty="0">
                          <a:ln>
                            <a:noFill/>
                          </a:ln>
                          <a:solidFill>
                            <a:schemeClr val="tx1"/>
                          </a:solidFill>
                          <a:effectLst/>
                          <a:latin typeface="Arial" charset="0"/>
                        </a:rPr>
                        <a:t>Extent of damage</a:t>
                      </a:r>
                    </a:p>
                  </a:txBody>
                  <a:tcPr anchor="ctr" horzOverflow="overflow">
                    <a:lnL w="28575" cap="flat" cmpd="sng" algn="ctr">
                      <a:noFill/>
                      <a:prstDash val="solid"/>
                      <a:round/>
                      <a:headEnd type="none" w="med" len="med"/>
                      <a:tailEnd type="none" w="med" len="med"/>
                    </a:lnL>
                    <a:lnT w="28575"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AU" sz="2200" b="1" i="0" u="none" strike="noStrike" cap="none" normalizeH="0" baseline="0" dirty="0">
                          <a:ln>
                            <a:noFill/>
                          </a:ln>
                          <a:solidFill>
                            <a:schemeClr val="tx1"/>
                          </a:solidFill>
                          <a:effectLst/>
                          <a:latin typeface="Arial" charset="0"/>
                        </a:rPr>
                        <a:t>Follow-up interval</a:t>
                      </a:r>
                    </a:p>
                  </a:txBody>
                  <a:tcPr anchor="ctr" horzOverflow="overflow">
                    <a:lnR w="28575"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0"/>
                  </a:ext>
                </a:extLst>
              </a:tr>
              <a:tr h="488329">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a:ln>
                            <a:noFill/>
                          </a:ln>
                          <a:effectLst/>
                        </a:rPr>
                        <a:t>Glaucoma suspects</a:t>
                      </a:r>
                      <a:endParaRPr kumimoji="0" lang="en-AU" sz="2200" b="0" i="0" u="none" strike="noStrike" cap="none" normalizeH="0" baseline="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lnT w="12700" cap="flat" cmpd="sng" algn="ctr">
                      <a:solidFill>
                        <a:schemeClr val="accent2"/>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dirty="0">
                          <a:ln>
                            <a:noFill/>
                          </a:ln>
                          <a:effectLst/>
                        </a:rPr>
                        <a:t>6–24 months</a:t>
                      </a:r>
                      <a:endParaRPr kumimoji="0" lang="en-AU" sz="2200" b="0" i="0" u="none" strike="noStrike" cap="none" normalizeH="0" baseline="0" dirty="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1"/>
                  </a:ext>
                </a:extLst>
              </a:tr>
              <a:tr h="464812">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a:ln>
                            <a:noFill/>
                          </a:ln>
                          <a:effectLst/>
                        </a:rPr>
                        <a:t>Mild damage</a:t>
                      </a:r>
                      <a:endParaRPr kumimoji="0" lang="en-AU" sz="2200" b="0" i="0" u="none" strike="noStrike" cap="none" normalizeH="0" baseline="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a:ln>
                            <a:noFill/>
                          </a:ln>
                          <a:effectLst/>
                        </a:rPr>
                        <a:t>6–12 months</a:t>
                      </a:r>
                      <a:endParaRPr kumimoji="0" lang="en-AU" sz="2200" b="0" i="0" u="none" strike="noStrike" cap="none" normalizeH="0" baseline="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tcPr>
                </a:tc>
                <a:extLst>
                  <a:ext uri="{0D108BD9-81ED-4DB2-BD59-A6C34878D82A}">
                    <a16:rowId xmlns:a16="http://schemas.microsoft.com/office/drawing/2014/main" val="10002"/>
                  </a:ext>
                </a:extLst>
              </a:tr>
              <a:tr h="450978">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a:ln>
                            <a:noFill/>
                          </a:ln>
                          <a:effectLst/>
                        </a:rPr>
                        <a:t>Moderate damage</a:t>
                      </a:r>
                      <a:endParaRPr kumimoji="0" lang="en-AU" sz="2200" b="0" i="0" u="none" strike="noStrike" cap="none" normalizeH="0" baseline="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a:ln>
                            <a:noFill/>
                          </a:ln>
                          <a:effectLst/>
                        </a:rPr>
                        <a:t>4–6 months</a:t>
                      </a:r>
                      <a:endParaRPr kumimoji="0" lang="en-AU" sz="2200" b="0" i="0" u="none" strike="noStrike" cap="none" normalizeH="0" baseline="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tcPr>
                </a:tc>
                <a:extLst>
                  <a:ext uri="{0D108BD9-81ED-4DB2-BD59-A6C34878D82A}">
                    <a16:rowId xmlns:a16="http://schemas.microsoft.com/office/drawing/2014/main" val="10003"/>
                  </a:ext>
                </a:extLst>
              </a:tr>
              <a:tr h="427461">
                <a:tc>
                  <a:txBody>
                    <a:bodyPr/>
                    <a:lstStyle/>
                    <a:p>
                      <a:pPr marL="0" marR="0" lvl="0" indent="0" algn="l"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dirty="0">
                          <a:ln>
                            <a:noFill/>
                          </a:ln>
                          <a:effectLst/>
                        </a:rPr>
                        <a:t>Severe damage</a:t>
                      </a:r>
                      <a:endParaRPr kumimoji="0" lang="en-AU" sz="2200" b="0" i="0" u="none" strike="noStrike" cap="none" normalizeH="0" baseline="0" dirty="0">
                        <a:ln>
                          <a:noFill/>
                        </a:ln>
                        <a:solidFill>
                          <a:schemeClr val="tx1"/>
                        </a:solidFill>
                        <a:effectLst/>
                        <a:latin typeface="Arial" charset="0"/>
                      </a:endParaRPr>
                    </a:p>
                  </a:txBody>
                  <a:tcPr anchor="ctr" horzOverflow="overflow">
                    <a:lnL w="28575" cap="flat" cmpd="sng" algn="ctr">
                      <a:noFill/>
                      <a:prstDash val="solid"/>
                      <a:round/>
                      <a:headEnd type="none" w="med" len="med"/>
                      <a:tailEnd type="none" w="med" len="med"/>
                    </a:lnL>
                    <a:lnB w="28575" cap="flat" cmpd="sng" algn="ctr">
                      <a:solidFill>
                        <a:schemeClr val="accent2"/>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Tx/>
                        <a:buFontTx/>
                        <a:buNone/>
                        <a:tabLst/>
                      </a:pPr>
                      <a:r>
                        <a:rPr kumimoji="0" lang="en-US" sz="2200" u="none" strike="noStrike" cap="none" normalizeH="0" baseline="0" dirty="0">
                          <a:ln>
                            <a:noFill/>
                          </a:ln>
                          <a:effectLst/>
                        </a:rPr>
                        <a:t>1–4 months</a:t>
                      </a:r>
                      <a:endParaRPr kumimoji="0" lang="en-AU" sz="2200" b="0" i="0" u="none" strike="noStrike" cap="none" normalizeH="0" baseline="0" dirty="0">
                        <a:ln>
                          <a:noFill/>
                        </a:ln>
                        <a:solidFill>
                          <a:schemeClr val="tx1"/>
                        </a:solidFill>
                        <a:effectLst/>
                        <a:latin typeface="Arial" charset="0"/>
                      </a:endParaRPr>
                    </a:p>
                  </a:txBody>
                  <a:tcPr anchor="ctr" horzOverflow="overflow">
                    <a:lnR w="28575" cap="flat" cmpd="sng" algn="ctr">
                      <a:noFill/>
                      <a:prstDash val="solid"/>
                      <a:round/>
                      <a:headEnd type="none" w="med" len="med"/>
                      <a:tailEnd type="none" w="med" len="med"/>
                    </a:lnR>
                    <a:lnB w="28575"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7301" name="Text Box 46"/>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GB"/>
              <a:t>Key points</a:t>
            </a:r>
          </a:p>
        </p:txBody>
      </p:sp>
      <p:sp>
        <p:nvSpPr>
          <p:cNvPr id="99331" name="Rectangle 3"/>
          <p:cNvSpPr>
            <a:spLocks noGrp="1" noChangeArrowheads="1"/>
          </p:cNvSpPr>
          <p:nvPr>
            <p:ph type="body" idx="1"/>
          </p:nvPr>
        </p:nvSpPr>
        <p:spPr/>
        <p:txBody>
          <a:bodyPr/>
          <a:lstStyle/>
          <a:p>
            <a:r>
              <a:rPr lang="en-GB"/>
              <a:t>Monitor effects of treatment and involve the patient in treatment decisions to maximise </a:t>
            </a:r>
            <a:r>
              <a:rPr lang="en-NZ"/>
              <a:t>adherence</a:t>
            </a:r>
            <a:r>
              <a:rPr lang="en-GB"/>
              <a:t> and improve QOL</a:t>
            </a:r>
          </a:p>
          <a:p>
            <a:r>
              <a:rPr lang="en-GB"/>
              <a:t>Visual field fluctuations may not be due to GON progression</a:t>
            </a:r>
          </a:p>
          <a:p>
            <a:r>
              <a:rPr lang="en-GB"/>
              <a:t>Analyse risk factors and progression to determine the follow-up interval</a:t>
            </a:r>
          </a:p>
        </p:txBody>
      </p:sp>
      <p:sp>
        <p:nvSpPr>
          <p:cNvPr id="99332" name="Text Box 5"/>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ubtitle 6"/>
          <p:cNvSpPr>
            <a:spLocks noGrp="1"/>
          </p:cNvSpPr>
          <p:nvPr>
            <p:ph type="subTitle" idx="1"/>
          </p:nvPr>
        </p:nvSpPr>
        <p:spPr/>
        <p:txBody>
          <a:bodyPr/>
          <a:lstStyle/>
          <a:p>
            <a:r>
              <a:rPr lang="en-NZ" sz="2800" dirty="0">
                <a:ea typeface="ＭＳ Ｐゴシック" pitchFamily="34" charset="-128"/>
              </a:rPr>
              <a:t>APPENDIX</a:t>
            </a:r>
          </a:p>
          <a:p>
            <a:pPr>
              <a:spcBef>
                <a:spcPts val="2400"/>
              </a:spcBef>
            </a:pPr>
            <a:r>
              <a:rPr lang="en-NZ" sz="3200" b="1" dirty="0">
                <a:ea typeface="ＭＳ Ｐゴシック" pitchFamily="34" charset="-128"/>
              </a:rPr>
              <a:t>VISUAL FIELD PROGRESSION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4"/>
          <p:cNvSpPr>
            <a:spLocks noGrp="1" noChangeArrowheads="1"/>
          </p:cNvSpPr>
          <p:nvPr>
            <p:ph type="title"/>
          </p:nvPr>
        </p:nvSpPr>
        <p:spPr/>
        <p:txBody>
          <a:bodyPr/>
          <a:lstStyle/>
          <a:p>
            <a:pPr eaLnBrk="1" hangingPunct="1"/>
            <a:r>
              <a:rPr lang="en-US"/>
              <a:t>Detecting progression</a:t>
            </a:r>
          </a:p>
        </p:txBody>
      </p:sp>
      <p:sp>
        <p:nvSpPr>
          <p:cNvPr id="53251" name="Rectangle 5"/>
          <p:cNvSpPr>
            <a:spLocks noGrp="1" noChangeArrowheads="1"/>
          </p:cNvSpPr>
          <p:nvPr>
            <p:ph type="body" idx="1"/>
          </p:nvPr>
        </p:nvSpPr>
        <p:spPr/>
        <p:txBody>
          <a:bodyPr/>
          <a:lstStyle/>
          <a:p>
            <a:pPr eaLnBrk="1" hangingPunct="1"/>
            <a:r>
              <a:rPr lang="en-US"/>
              <a:t>Is the defect progressing?</a:t>
            </a:r>
          </a:p>
          <a:p>
            <a:pPr lvl="1" eaLnBrk="1" hangingPunct="1"/>
            <a:r>
              <a:rPr lang="en-US"/>
              <a:t>Compare to selected baseline</a:t>
            </a:r>
          </a:p>
          <a:p>
            <a:pPr lvl="1" eaLnBrk="1" hangingPunct="1"/>
            <a:r>
              <a:rPr lang="en-US"/>
              <a:t>Discard learning fields from baseline</a:t>
            </a:r>
          </a:p>
          <a:p>
            <a:pPr lvl="1" eaLnBrk="1" hangingPunct="1"/>
            <a:r>
              <a:rPr lang="en-US"/>
              <a:t>Recognise ‘false’ progression</a:t>
            </a:r>
          </a:p>
        </p:txBody>
      </p:sp>
      <p:sp>
        <p:nvSpPr>
          <p:cNvPr id="53252" name="Text Box 4"/>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pPr eaLnBrk="1" hangingPunct="1"/>
            <a:r>
              <a:rPr lang="en-US"/>
              <a:t>False progression</a:t>
            </a:r>
          </a:p>
        </p:txBody>
      </p:sp>
      <p:sp>
        <p:nvSpPr>
          <p:cNvPr id="54275" name="Rectangle 5"/>
          <p:cNvSpPr>
            <a:spLocks noGrp="1" noChangeArrowheads="1"/>
          </p:cNvSpPr>
          <p:nvPr>
            <p:ph type="body" idx="1"/>
          </p:nvPr>
        </p:nvSpPr>
        <p:spPr>
          <a:xfrm>
            <a:off x="622300" y="1981200"/>
            <a:ext cx="7772400" cy="4114800"/>
          </a:xfrm>
        </p:spPr>
        <p:txBody>
          <a:bodyPr/>
          <a:lstStyle/>
          <a:p>
            <a:pPr marL="90488" indent="296863" eaLnBrk="1" hangingPunct="1"/>
            <a:r>
              <a:rPr lang="en-US"/>
              <a:t>Learning curve</a:t>
            </a:r>
          </a:p>
          <a:p>
            <a:pPr marL="90488" indent="296863" eaLnBrk="1" hangingPunct="1"/>
            <a:r>
              <a:rPr lang="en-US"/>
              <a:t>Long-term fluctuation</a:t>
            </a:r>
          </a:p>
          <a:p>
            <a:pPr marL="90488" indent="296863" eaLnBrk="1" hangingPunct="1"/>
            <a:r>
              <a:rPr lang="en-US"/>
              <a:t>Artefacts</a:t>
            </a:r>
          </a:p>
          <a:p>
            <a:pPr marL="90488" indent="296863" eaLnBrk="1" hangingPunct="1"/>
            <a:r>
              <a:rPr lang="en-US"/>
              <a:t>Patient factors</a:t>
            </a:r>
          </a:p>
          <a:p>
            <a:pPr marL="90488" indent="296863" eaLnBrk="1" hangingPunct="1"/>
            <a:r>
              <a:rPr lang="en-US"/>
              <a:t>Pupil size</a:t>
            </a:r>
          </a:p>
        </p:txBody>
      </p:sp>
      <p:sp>
        <p:nvSpPr>
          <p:cNvPr id="54276" name="Text Box 4"/>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711200" y="15875"/>
          <a:ext cx="4922838" cy="6858000"/>
        </p:xfrm>
        <a:graphic>
          <a:graphicData uri="http://schemas.openxmlformats.org/presentationml/2006/ole">
            <mc:AlternateContent xmlns:mc="http://schemas.openxmlformats.org/markup-compatibility/2006">
              <mc:Choice xmlns:v="urn:schemas-microsoft-com:vml" Requires="v">
                <p:oleObj spid="_x0000_s1026" name="Image" r:id="rId3" imgW="4358232" imgH="6461890" progId="">
                  <p:embed/>
                </p:oleObj>
              </mc:Choice>
              <mc:Fallback>
                <p:oleObj name="Image" r:id="rId3" imgW="4358232" imgH="6461890"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5875"/>
                        <a:ext cx="4922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Text Box 3"/>
          <p:cNvSpPr txBox="1">
            <a:spLocks noChangeArrowheads="1"/>
          </p:cNvSpPr>
          <p:nvPr/>
        </p:nvSpPr>
        <p:spPr bwMode="auto">
          <a:xfrm>
            <a:off x="5897563" y="3429000"/>
            <a:ext cx="2495550" cy="347663"/>
          </a:xfrm>
          <a:prstGeom prst="rect">
            <a:avLst/>
          </a:prstGeom>
          <a:noFill/>
          <a:ln w="9525">
            <a:noFill/>
            <a:miter lim="800000"/>
            <a:headEnd/>
            <a:tailEnd/>
          </a:ln>
        </p:spPr>
        <p:txBody>
          <a:bodyPr/>
          <a:lstStyle/>
          <a:p>
            <a:pPr eaLnBrk="0" hangingPunct="0">
              <a:lnSpc>
                <a:spcPct val="60000"/>
              </a:lnSpc>
              <a:spcBef>
                <a:spcPct val="50000"/>
              </a:spcBef>
            </a:pPr>
            <a:r>
              <a:rPr lang="en-US" sz="2800">
                <a:latin typeface="Arial" pitchFamily="34" charset="0"/>
                <a:cs typeface="Arial" pitchFamily="34" charset="0"/>
              </a:rPr>
              <a:t>Pupil: 1 mm</a:t>
            </a:r>
          </a:p>
        </p:txBody>
      </p:sp>
      <p:sp>
        <p:nvSpPr>
          <p:cNvPr id="1029" name="Text Box 4"/>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709613" y="20638"/>
          <a:ext cx="4897437" cy="6837362"/>
        </p:xfrm>
        <a:graphic>
          <a:graphicData uri="http://schemas.openxmlformats.org/presentationml/2006/ole">
            <mc:AlternateContent xmlns:mc="http://schemas.openxmlformats.org/markup-compatibility/2006">
              <mc:Choice xmlns:v="urn:schemas-microsoft-com:vml" Requires="v">
                <p:oleObj spid="_x0000_s2050" name="Image" r:id="rId3" imgW="4353659" imgH="6077744" progId="">
                  <p:embed/>
                </p:oleObj>
              </mc:Choice>
              <mc:Fallback>
                <p:oleObj name="Image" r:id="rId3" imgW="4353659" imgH="6077744"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13" y="20638"/>
                        <a:ext cx="4897437" cy="683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3"/>
          <p:cNvSpPr txBox="1">
            <a:spLocks noChangeArrowheads="1"/>
          </p:cNvSpPr>
          <p:nvPr/>
        </p:nvSpPr>
        <p:spPr bwMode="auto">
          <a:xfrm>
            <a:off x="5900738" y="3417888"/>
            <a:ext cx="2647950" cy="347662"/>
          </a:xfrm>
          <a:prstGeom prst="rect">
            <a:avLst/>
          </a:prstGeom>
          <a:noFill/>
          <a:ln w="9525">
            <a:noFill/>
            <a:miter lim="800000"/>
            <a:headEnd/>
            <a:tailEnd/>
          </a:ln>
        </p:spPr>
        <p:txBody>
          <a:bodyPr>
            <a:spAutoFit/>
          </a:bodyPr>
          <a:lstStyle/>
          <a:p>
            <a:pPr eaLnBrk="0" hangingPunct="0">
              <a:lnSpc>
                <a:spcPct val="60000"/>
              </a:lnSpc>
              <a:spcBef>
                <a:spcPct val="50000"/>
              </a:spcBef>
            </a:pPr>
            <a:r>
              <a:rPr lang="en-US" sz="2800">
                <a:latin typeface="Arial" pitchFamily="34" charset="0"/>
                <a:cs typeface="Arial" pitchFamily="34" charset="0"/>
              </a:rPr>
              <a:t>Pupil: 2.5 mm</a:t>
            </a:r>
          </a:p>
        </p:txBody>
      </p:sp>
      <p:sp>
        <p:nvSpPr>
          <p:cNvPr id="2053" name="Text Box 4"/>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7"/>
          <p:cNvSpPr>
            <a:spLocks noGrp="1" noChangeArrowheads="1"/>
          </p:cNvSpPr>
          <p:nvPr>
            <p:ph type="title"/>
          </p:nvPr>
        </p:nvSpPr>
        <p:spPr/>
        <p:txBody>
          <a:bodyPr/>
          <a:lstStyle/>
          <a:p>
            <a:pPr eaLnBrk="1" hangingPunct="1"/>
            <a:r>
              <a:rPr lang="en-US"/>
              <a:t>Detecting change</a:t>
            </a:r>
          </a:p>
        </p:txBody>
      </p:sp>
      <p:sp>
        <p:nvSpPr>
          <p:cNvPr id="55299" name="Rectangle 8"/>
          <p:cNvSpPr>
            <a:spLocks noGrp="1" noChangeArrowheads="1"/>
          </p:cNvSpPr>
          <p:nvPr>
            <p:ph type="body" idx="1"/>
          </p:nvPr>
        </p:nvSpPr>
        <p:spPr/>
        <p:txBody>
          <a:bodyPr/>
          <a:lstStyle/>
          <a:p>
            <a:pPr eaLnBrk="1" hangingPunct="1"/>
            <a:r>
              <a:rPr lang="en-US">
                <a:solidFill>
                  <a:schemeClr val="folHlink"/>
                </a:solidFill>
              </a:rPr>
              <a:t>Change analysis – box plot</a:t>
            </a:r>
          </a:p>
          <a:p>
            <a:pPr eaLnBrk="1" hangingPunct="1"/>
            <a:r>
              <a:rPr lang="en-US"/>
              <a:t>Overview programme</a:t>
            </a:r>
          </a:p>
          <a:p>
            <a:pPr eaLnBrk="1" hangingPunct="1"/>
            <a:r>
              <a:rPr lang="en-US"/>
              <a:t>Glaucoma Progression Analysis (GPA)</a:t>
            </a:r>
          </a:p>
          <a:p>
            <a:pPr eaLnBrk="1" hangingPunct="1"/>
            <a:endParaRPr lang="en-US"/>
          </a:p>
        </p:txBody>
      </p:sp>
      <p:sp>
        <p:nvSpPr>
          <p:cNvPr id="1159177" name="Text Box 9"/>
          <p:cNvSpPr txBox="1">
            <a:spLocks noChangeArrowheads="1"/>
          </p:cNvSpPr>
          <p:nvPr/>
        </p:nvSpPr>
        <p:spPr bwMode="auto">
          <a:xfrm>
            <a:off x="711200" y="5108575"/>
            <a:ext cx="4367213" cy="727075"/>
          </a:xfrm>
          <a:prstGeom prst="rect">
            <a:avLst/>
          </a:prstGeom>
          <a:noFill/>
          <a:ln w="9525">
            <a:noFill/>
            <a:miter lim="800000"/>
            <a:headEnd type="none" w="sm" len="sm"/>
            <a:tailEnd type="none" w="sm" len="sm"/>
          </a:ln>
        </p:spPr>
        <p:txBody>
          <a:bodyPr wrap="none" lIns="92075" tIns="46038" rIns="92075" bIns="46038">
            <a:spAutoFit/>
          </a:bodyPr>
          <a:lstStyle/>
          <a:p>
            <a:pPr marL="457200" indent="-457200">
              <a:lnSpc>
                <a:spcPct val="120000"/>
              </a:lnSpc>
              <a:buFontTx/>
              <a:buAutoNum type="arabicPeriod"/>
            </a:pPr>
            <a:r>
              <a:rPr lang="en-US">
                <a:latin typeface="Arial" pitchFamily="34" charset="0"/>
                <a:cs typeface="Arial" pitchFamily="34" charset="0"/>
              </a:rPr>
              <a:t>Select appropriate baseline</a:t>
            </a:r>
          </a:p>
          <a:p>
            <a:pPr marL="457200" indent="-457200">
              <a:lnSpc>
                <a:spcPct val="120000"/>
              </a:lnSpc>
              <a:buFontTx/>
              <a:buAutoNum type="arabicPeriod"/>
            </a:pPr>
            <a:r>
              <a:rPr lang="en-US">
                <a:latin typeface="Arial" pitchFamily="34" charset="0"/>
                <a:cs typeface="Arial" pitchFamily="34" charset="0"/>
              </a:rPr>
              <a:t>Discard learning fields from baseline</a:t>
            </a:r>
          </a:p>
        </p:txBody>
      </p:sp>
      <p:sp>
        <p:nvSpPr>
          <p:cNvPr id="55301" name="Text Box 10"/>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9177"/>
                                        </p:tgtEl>
                                        <p:attrNameLst>
                                          <p:attrName>style.visibility</p:attrName>
                                        </p:attrNameLst>
                                      </p:cBhvr>
                                      <p:to>
                                        <p:strVal val="visible"/>
                                      </p:to>
                                    </p:set>
                                    <p:animEffect transition="in" filter="dissolve">
                                      <p:cBhvr>
                                        <p:cTn id="7" dur="500"/>
                                        <p:tgtEl>
                                          <p:spTgt spid="1159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pPr eaLnBrk="1" hangingPunct="1"/>
            <a:r>
              <a:rPr lang="en-US"/>
              <a:t>Overview programme</a:t>
            </a:r>
          </a:p>
        </p:txBody>
      </p:sp>
      <p:sp>
        <p:nvSpPr>
          <p:cNvPr id="56323" name="Rectangle 5"/>
          <p:cNvSpPr>
            <a:spLocks noGrp="1" noChangeArrowheads="1"/>
          </p:cNvSpPr>
          <p:nvPr>
            <p:ph type="body" idx="1"/>
          </p:nvPr>
        </p:nvSpPr>
        <p:spPr>
          <a:xfrm>
            <a:off x="685800" y="2044700"/>
            <a:ext cx="7993063" cy="4114800"/>
          </a:xfrm>
        </p:spPr>
        <p:txBody>
          <a:bodyPr/>
          <a:lstStyle/>
          <a:p>
            <a:pPr eaLnBrk="1" hangingPunct="1">
              <a:spcBef>
                <a:spcPct val="25000"/>
              </a:spcBef>
            </a:pPr>
            <a:r>
              <a:rPr lang="en-US"/>
              <a:t>Sequential series of fields for the same patient over a period of time</a:t>
            </a:r>
          </a:p>
          <a:p>
            <a:pPr eaLnBrk="1" hangingPunct="1">
              <a:spcBef>
                <a:spcPct val="25000"/>
              </a:spcBef>
            </a:pPr>
            <a:r>
              <a:rPr lang="en-US"/>
              <a:t>Has all the single field information, including total and pattern deviation plots</a:t>
            </a:r>
          </a:p>
          <a:p>
            <a:pPr eaLnBrk="1" hangingPunct="1">
              <a:spcBef>
                <a:spcPct val="25000"/>
              </a:spcBef>
            </a:pPr>
            <a:r>
              <a:rPr lang="en-US"/>
              <a:t>Tells us at a glance what is happening and allows us to deduce WHY it is happening</a:t>
            </a:r>
          </a:p>
        </p:txBody>
      </p:sp>
      <p:sp>
        <p:nvSpPr>
          <p:cNvPr id="56324" name="Text Box 10"/>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GB" dirty="0"/>
              <a:t>Follow-up: why?</a:t>
            </a:r>
          </a:p>
        </p:txBody>
      </p:sp>
      <p:sp>
        <p:nvSpPr>
          <p:cNvPr id="28675" name="Rectangle 3"/>
          <p:cNvSpPr>
            <a:spLocks noGrp="1" noChangeArrowheads="1"/>
          </p:cNvSpPr>
          <p:nvPr>
            <p:ph type="body" idx="1"/>
          </p:nvPr>
        </p:nvSpPr>
        <p:spPr/>
        <p:txBody>
          <a:bodyPr/>
          <a:lstStyle/>
          <a:p>
            <a:r>
              <a:rPr lang="en-GB" dirty="0"/>
              <a:t>To identify any changes in health or systemic medication use that may affect the glaucoma management plan</a:t>
            </a:r>
          </a:p>
          <a:p>
            <a:r>
              <a:rPr lang="en-GB" dirty="0"/>
              <a:t>To monitor or treat ocular comorbidity, such as cataract or diabetic retinopathy</a:t>
            </a:r>
          </a:p>
          <a:p>
            <a:r>
              <a:rPr lang="en-GB" dirty="0"/>
              <a:t>To detect any change in the risk profile</a:t>
            </a:r>
          </a:p>
        </p:txBody>
      </p:sp>
      <p:sp>
        <p:nvSpPr>
          <p:cNvPr id="28676" name="Text Box 5"/>
          <p:cNvSpPr txBox="1">
            <a:spLocks noChangeArrowheads="1"/>
          </p:cNvSpPr>
          <p:nvPr/>
        </p:nvSpPr>
        <p:spPr bwMode="auto">
          <a:xfrm>
            <a:off x="5465763" y="6589713"/>
            <a:ext cx="367823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sp>
        <p:nvSpPr>
          <p:cNvPr id="3077" name="Text Box 4"/>
          <p:cNvSpPr txBox="1">
            <a:spLocks noChangeArrowheads="1"/>
          </p:cNvSpPr>
          <p:nvPr/>
        </p:nvSpPr>
        <p:spPr bwMode="auto">
          <a:xfrm>
            <a:off x="4983163" y="5376863"/>
            <a:ext cx="3987800" cy="585787"/>
          </a:xfrm>
          <a:prstGeom prst="rect">
            <a:avLst/>
          </a:prstGeom>
          <a:noFill/>
          <a:ln w="9525">
            <a:noFill/>
            <a:miter lim="800000"/>
            <a:headEnd type="none" w="sm" len="sm"/>
            <a:tailEnd type="none" w="sm" len="sm"/>
          </a:ln>
        </p:spPr>
        <p:txBody>
          <a:bodyPr wrap="none" lIns="92075" tIns="46038" rIns="92075" bIns="46038">
            <a:spAutoFit/>
          </a:bodyPr>
          <a:lstStyle/>
          <a:p>
            <a:r>
              <a:rPr lang="en-US" sz="3200">
                <a:latin typeface="Arial" pitchFamily="34" charset="0"/>
                <a:cs typeface="Arial" pitchFamily="34" charset="0"/>
              </a:rPr>
              <a:t>Fluctuation over time</a:t>
            </a:r>
          </a:p>
        </p:txBody>
      </p:sp>
      <p:grpSp>
        <p:nvGrpSpPr>
          <p:cNvPr id="3078" name="Group 8"/>
          <p:cNvGrpSpPr>
            <a:grpSpLocks/>
          </p:cNvGrpSpPr>
          <p:nvPr/>
        </p:nvGrpSpPr>
        <p:grpSpPr bwMode="auto">
          <a:xfrm>
            <a:off x="0" y="280988"/>
            <a:ext cx="4686300" cy="5921375"/>
            <a:chOff x="20" y="120"/>
            <a:chExt cx="2952" cy="3730"/>
          </a:xfrm>
        </p:grpSpPr>
        <p:graphicFrame>
          <p:nvGraphicFramePr>
            <p:cNvPr id="3075" name="Object 1"/>
            <p:cNvGraphicFramePr>
              <a:graphicFrameLocks noChangeAspect="1"/>
            </p:cNvGraphicFramePr>
            <p:nvPr/>
          </p:nvGraphicFramePr>
          <p:xfrm>
            <a:off x="20" y="120"/>
            <a:ext cx="2952" cy="3730"/>
          </p:xfrm>
          <a:graphic>
            <a:graphicData uri="http://schemas.openxmlformats.org/presentationml/2006/ole">
              <mc:AlternateContent xmlns:mc="http://schemas.openxmlformats.org/markup-compatibility/2006">
                <mc:Choice xmlns:v="urn:schemas-microsoft-com:vml" Requires="v">
                  <p:oleObj spid="_x0000_s3075" name="Image" r:id="rId3" imgW="6696788" imgH="8463113" progId="">
                    <p:embed/>
                  </p:oleObj>
                </mc:Choice>
                <mc:Fallback>
                  <p:oleObj name="Image" r:id="rId3" imgW="6696788" imgH="8463113" progId="">
                    <p:embed/>
                    <p:pic>
                      <p:nvPicPr>
                        <p:cNvPr id="0" name="Object 1"/>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20" y="120"/>
                          <a:ext cx="2952" cy="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2" name="Rectangle 5"/>
            <p:cNvSpPr>
              <a:spLocks noChangeArrowheads="1"/>
            </p:cNvSpPr>
            <p:nvPr/>
          </p:nvSpPr>
          <p:spPr bwMode="auto">
            <a:xfrm>
              <a:off x="255" y="224"/>
              <a:ext cx="205" cy="64"/>
            </a:xfrm>
            <a:prstGeom prst="rect">
              <a:avLst/>
            </a:prstGeom>
            <a:solidFill>
              <a:srgbClr val="000000"/>
            </a:solidFill>
            <a:ln w="9525">
              <a:solidFill>
                <a:schemeClr val="tx1"/>
              </a:solidFill>
              <a:miter lim="800000"/>
              <a:headEnd/>
              <a:tailEnd/>
            </a:ln>
          </p:spPr>
          <p:txBody>
            <a:bodyPr wrap="none" anchor="ctr"/>
            <a:lstStyle/>
            <a:p>
              <a:endParaRPr lang="en-SG"/>
            </a:p>
          </p:txBody>
        </p:sp>
      </p:grpSp>
      <p:grpSp>
        <p:nvGrpSpPr>
          <p:cNvPr id="3079" name="Group 9"/>
          <p:cNvGrpSpPr>
            <a:grpSpLocks/>
          </p:cNvGrpSpPr>
          <p:nvPr/>
        </p:nvGrpSpPr>
        <p:grpSpPr bwMode="auto">
          <a:xfrm>
            <a:off x="4625975" y="1058863"/>
            <a:ext cx="4533900" cy="4002087"/>
            <a:chOff x="2914" y="117"/>
            <a:chExt cx="2856" cy="2521"/>
          </a:xfrm>
        </p:grpSpPr>
        <p:graphicFrame>
          <p:nvGraphicFramePr>
            <p:cNvPr id="3074" name="Object 0"/>
            <p:cNvGraphicFramePr>
              <a:graphicFrameLocks noChangeAspect="1"/>
            </p:cNvGraphicFramePr>
            <p:nvPr/>
          </p:nvGraphicFramePr>
          <p:xfrm>
            <a:off x="2914" y="117"/>
            <a:ext cx="2856" cy="2521"/>
          </p:xfrm>
          <a:graphic>
            <a:graphicData uri="http://schemas.openxmlformats.org/presentationml/2006/ole">
              <mc:AlternateContent xmlns:mc="http://schemas.openxmlformats.org/markup-compatibility/2006">
                <mc:Choice xmlns:v="urn:schemas-microsoft-com:vml" Requires="v">
                  <p:oleObj spid="_x0000_s3074" name="Image" r:id="rId5" imgW="7522767" imgH="7306742" progId="">
                    <p:embed/>
                  </p:oleObj>
                </mc:Choice>
                <mc:Fallback>
                  <p:oleObj name="Image" r:id="rId5" imgW="7522767" imgH="7306742" progId="">
                    <p:embed/>
                    <p:pic>
                      <p:nvPicPr>
                        <p:cNvPr id="0" name="Object 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4" y="117"/>
                          <a:ext cx="2856" cy="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 name="Rectangle 6"/>
            <p:cNvSpPr>
              <a:spLocks noChangeAspect="1" noChangeArrowheads="1"/>
            </p:cNvSpPr>
            <p:nvPr/>
          </p:nvSpPr>
          <p:spPr bwMode="auto">
            <a:xfrm>
              <a:off x="3164" y="175"/>
              <a:ext cx="215" cy="67"/>
            </a:xfrm>
            <a:prstGeom prst="rect">
              <a:avLst/>
            </a:prstGeom>
            <a:solidFill>
              <a:srgbClr val="000000"/>
            </a:solidFill>
            <a:ln w="9525">
              <a:solidFill>
                <a:schemeClr val="tx1"/>
              </a:solidFill>
              <a:miter lim="800000"/>
              <a:headEnd/>
              <a:tailEnd/>
            </a:ln>
          </p:spPr>
          <p:txBody>
            <a:bodyPr wrap="none" anchor="ctr"/>
            <a:lstStyle/>
            <a:p>
              <a:endParaRPr lang="en-SG"/>
            </a:p>
          </p:txBody>
        </p:sp>
      </p:grpSp>
      <p:sp>
        <p:nvSpPr>
          <p:cNvPr id="3080" name="Text Box 10"/>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aphicFrame>
        <p:nvGraphicFramePr>
          <p:cNvPr id="4098" name="Object 0"/>
          <p:cNvGraphicFramePr>
            <a:graphicFrameLocks noChangeAspect="1"/>
          </p:cNvGraphicFramePr>
          <p:nvPr/>
        </p:nvGraphicFramePr>
        <p:xfrm>
          <a:off x="15875" y="269875"/>
          <a:ext cx="4735513" cy="5308600"/>
        </p:xfrm>
        <a:graphic>
          <a:graphicData uri="http://schemas.openxmlformats.org/presentationml/2006/ole">
            <mc:AlternateContent xmlns:mc="http://schemas.openxmlformats.org/markup-compatibility/2006">
              <mc:Choice xmlns:v="urn:schemas-microsoft-com:vml" Requires="v">
                <p:oleObj spid="_x0000_s4098" name="Image" r:id="rId3" imgW="3456407" imgH="3545358" progId="">
                  <p:embed/>
                </p:oleObj>
              </mc:Choice>
              <mc:Fallback>
                <p:oleObj name="Image" r:id="rId3" imgW="3456407" imgH="3545358"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 y="269875"/>
                        <a:ext cx="4735513" cy="530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1"/>
          <p:cNvGraphicFramePr>
            <a:graphicFrameLocks noChangeAspect="1"/>
          </p:cNvGraphicFramePr>
          <p:nvPr/>
        </p:nvGraphicFramePr>
        <p:xfrm>
          <a:off x="4756150" y="1241425"/>
          <a:ext cx="4419600" cy="2941638"/>
        </p:xfrm>
        <a:graphic>
          <a:graphicData uri="http://schemas.openxmlformats.org/presentationml/2006/ole">
            <mc:AlternateContent xmlns:mc="http://schemas.openxmlformats.org/markup-compatibility/2006">
              <mc:Choice xmlns:v="urn:schemas-microsoft-com:vml" Requires="v">
                <p:oleObj spid="_x0000_s4099" name="Image" r:id="rId5" imgW="3494529" imgH="2325450" progId="">
                  <p:embed/>
                </p:oleObj>
              </mc:Choice>
              <mc:Fallback>
                <p:oleObj name="Image" r:id="rId5" imgW="3494529" imgH="2325450" progId="">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6150" y="1241425"/>
                        <a:ext cx="4419600" cy="294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1" name="Text Box 4"/>
          <p:cNvSpPr txBox="1">
            <a:spLocks noChangeArrowheads="1"/>
          </p:cNvSpPr>
          <p:nvPr/>
        </p:nvSpPr>
        <p:spPr bwMode="auto">
          <a:xfrm>
            <a:off x="282575" y="5741988"/>
            <a:ext cx="8610600" cy="708025"/>
          </a:xfrm>
          <a:prstGeom prst="rect">
            <a:avLst/>
          </a:prstGeom>
          <a:noFill/>
          <a:ln w="9525">
            <a:noFill/>
            <a:miter lim="800000"/>
            <a:headEnd type="none" w="sm" len="sm"/>
            <a:tailEnd type="none" w="sm" len="sm"/>
          </a:ln>
        </p:spPr>
        <p:txBody>
          <a:bodyPr lIns="92075" tIns="46038" rIns="92075" bIns="46038">
            <a:spAutoFit/>
          </a:bodyPr>
          <a:lstStyle/>
          <a:p>
            <a:r>
              <a:rPr lang="en-US" sz="2000">
                <a:latin typeface="Arial" pitchFamily="34" charset="0"/>
                <a:cs typeface="Arial" pitchFamily="34" charset="0"/>
              </a:rPr>
              <a:t>Overview: the patient developed a cataract, which was extracted. </a:t>
            </a:r>
            <a:br>
              <a:rPr lang="en-US" sz="2000">
                <a:latin typeface="Arial" pitchFamily="34" charset="0"/>
                <a:cs typeface="Arial" pitchFamily="34" charset="0"/>
              </a:rPr>
            </a:br>
            <a:r>
              <a:rPr lang="en-US" sz="2000">
                <a:latin typeface="Arial" pitchFamily="34" charset="0"/>
                <a:cs typeface="Arial" pitchFamily="34" charset="0"/>
              </a:rPr>
              <a:t>Note that the pattern deviation plot remains clear.</a:t>
            </a:r>
          </a:p>
        </p:txBody>
      </p:sp>
      <p:sp>
        <p:nvSpPr>
          <p:cNvPr id="4102" name="Text Box 6"/>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aphicFrame>
        <p:nvGraphicFramePr>
          <p:cNvPr id="5122" name="Object 0"/>
          <p:cNvGraphicFramePr>
            <a:graphicFrameLocks noChangeAspect="1"/>
          </p:cNvGraphicFramePr>
          <p:nvPr/>
        </p:nvGraphicFramePr>
        <p:xfrm>
          <a:off x="4616450" y="1438275"/>
          <a:ext cx="4478338" cy="2914650"/>
        </p:xfrm>
        <a:graphic>
          <a:graphicData uri="http://schemas.openxmlformats.org/presentationml/2006/ole">
            <mc:AlternateContent xmlns:mc="http://schemas.openxmlformats.org/markup-compatibility/2006">
              <mc:Choice xmlns:v="urn:schemas-microsoft-com:vml" Requires="v">
                <p:oleObj spid="_x0000_s5122" name="Image" r:id="rId3" imgW="4943170" imgH="3100600" progId="">
                  <p:embed/>
                </p:oleObj>
              </mc:Choice>
              <mc:Fallback>
                <p:oleObj name="Image" r:id="rId3" imgW="4943170" imgH="3100600"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l="3621"/>
                      <a:stretch>
                        <a:fillRect/>
                      </a:stretch>
                    </p:blipFill>
                    <p:spPr bwMode="auto">
                      <a:xfrm>
                        <a:off x="4616450" y="1438275"/>
                        <a:ext cx="4478338"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1"/>
          <p:cNvGraphicFramePr>
            <a:graphicFrameLocks noChangeAspect="1"/>
          </p:cNvGraphicFramePr>
          <p:nvPr/>
        </p:nvGraphicFramePr>
        <p:xfrm>
          <a:off x="66675" y="323850"/>
          <a:ext cx="4567238" cy="5197475"/>
        </p:xfrm>
        <a:graphic>
          <a:graphicData uri="http://schemas.openxmlformats.org/presentationml/2006/ole">
            <mc:AlternateContent xmlns:mc="http://schemas.openxmlformats.org/markup-compatibility/2006">
              <mc:Choice xmlns:v="urn:schemas-microsoft-com:vml" Requires="v">
                <p:oleObj spid="_x0000_s5123" name="Image" r:id="rId5" imgW="5044829" imgH="5591246" progId="">
                  <p:embed/>
                </p:oleObj>
              </mc:Choice>
              <mc:Fallback>
                <p:oleObj name="Image" r:id="rId5" imgW="5044829" imgH="5591246" progId="">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r="2606"/>
                      <a:stretch>
                        <a:fillRect/>
                      </a:stretch>
                    </p:blipFill>
                    <p:spPr bwMode="auto">
                      <a:xfrm>
                        <a:off x="66675" y="323850"/>
                        <a:ext cx="4567238" cy="519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5" name="Text Box 4"/>
          <p:cNvSpPr txBox="1">
            <a:spLocks noChangeArrowheads="1"/>
          </p:cNvSpPr>
          <p:nvPr/>
        </p:nvSpPr>
        <p:spPr bwMode="auto">
          <a:xfrm>
            <a:off x="282575" y="5765800"/>
            <a:ext cx="8686800" cy="708025"/>
          </a:xfrm>
          <a:prstGeom prst="rect">
            <a:avLst/>
          </a:prstGeom>
          <a:noFill/>
          <a:ln w="9525">
            <a:noFill/>
            <a:miter lim="800000"/>
            <a:headEnd type="none" w="sm" len="sm"/>
            <a:tailEnd type="none" w="sm" len="sm"/>
          </a:ln>
        </p:spPr>
        <p:txBody>
          <a:bodyPr lIns="92075" tIns="46038" rIns="92075" bIns="46038">
            <a:spAutoFit/>
          </a:bodyPr>
          <a:lstStyle/>
          <a:p>
            <a:r>
              <a:rPr lang="en-US" sz="2000">
                <a:latin typeface="Arial" pitchFamily="34" charset="0"/>
                <a:cs typeface="Arial" pitchFamily="34" charset="0"/>
              </a:rPr>
              <a:t>Overview: glaucoma is progressing. </a:t>
            </a:r>
            <a:br>
              <a:rPr lang="en-US" sz="2000">
                <a:latin typeface="Arial" pitchFamily="34" charset="0"/>
                <a:cs typeface="Arial" pitchFamily="34" charset="0"/>
              </a:rPr>
            </a:br>
            <a:r>
              <a:rPr lang="en-US" sz="2000">
                <a:latin typeface="Arial" pitchFamily="34" charset="0"/>
                <a:cs typeface="Arial" pitchFamily="34" charset="0"/>
              </a:rPr>
              <a:t>Both the total and pattern deviation plots show worsening.</a:t>
            </a:r>
          </a:p>
        </p:txBody>
      </p:sp>
      <p:sp>
        <p:nvSpPr>
          <p:cNvPr id="5126" name="Text Box 5"/>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pSp>
        <p:nvGrpSpPr>
          <p:cNvPr id="2" name="Group 20"/>
          <p:cNvGrpSpPr>
            <a:grpSpLocks/>
          </p:cNvGrpSpPr>
          <p:nvPr/>
        </p:nvGrpSpPr>
        <p:grpSpPr bwMode="auto">
          <a:xfrm>
            <a:off x="3151188" y="130175"/>
            <a:ext cx="6007100" cy="6646863"/>
            <a:chOff x="1985" y="82"/>
            <a:chExt cx="3784" cy="4187"/>
          </a:xfrm>
        </p:grpSpPr>
        <p:graphicFrame>
          <p:nvGraphicFramePr>
            <p:cNvPr id="6146" name="Object 2"/>
            <p:cNvGraphicFramePr>
              <a:graphicFrameLocks noChangeAspect="1"/>
            </p:cNvGraphicFramePr>
            <p:nvPr/>
          </p:nvGraphicFramePr>
          <p:xfrm>
            <a:off x="1985" y="82"/>
            <a:ext cx="3784" cy="4176"/>
          </p:xfrm>
          <a:graphic>
            <a:graphicData uri="http://schemas.openxmlformats.org/presentationml/2006/ole">
              <mc:AlternateContent xmlns:mc="http://schemas.openxmlformats.org/markup-compatibility/2006">
                <mc:Choice xmlns:v="urn:schemas-microsoft-com:vml" Requires="v">
                  <p:oleObj spid="_x0000_s6146" name="Image" r:id="rId3" imgW="6938228" imgH="7205083" progId="">
                    <p:embed/>
                  </p:oleObj>
                </mc:Choice>
                <mc:Fallback>
                  <p:oleObj name="Image" r:id="rId3" imgW="6938228" imgH="7205083"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l="2637" r="3258"/>
                        <a:stretch>
                          <a:fillRect/>
                        </a:stretch>
                      </p:blipFill>
                      <p:spPr bwMode="auto">
                        <a:xfrm>
                          <a:off x="1985" y="82"/>
                          <a:ext cx="3784" cy="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8" name="Rectangle 13"/>
            <p:cNvSpPr>
              <a:spLocks noChangeArrowheads="1"/>
            </p:cNvSpPr>
            <p:nvPr/>
          </p:nvSpPr>
          <p:spPr bwMode="auto">
            <a:xfrm>
              <a:off x="2299" y="240"/>
              <a:ext cx="619" cy="67"/>
            </a:xfrm>
            <a:prstGeom prst="rect">
              <a:avLst/>
            </a:prstGeom>
            <a:solidFill>
              <a:srgbClr val="000000"/>
            </a:solidFill>
            <a:ln w="9525">
              <a:noFill/>
              <a:miter lim="800000"/>
              <a:headEnd/>
              <a:tailEnd/>
            </a:ln>
          </p:spPr>
          <p:txBody>
            <a:bodyPr wrap="none" anchor="ctr"/>
            <a:lstStyle/>
            <a:p>
              <a:endParaRPr lang="en-SG">
                <a:latin typeface="Arial" pitchFamily="34" charset="0"/>
                <a:cs typeface="Arial" pitchFamily="34" charset="0"/>
              </a:endParaRPr>
            </a:p>
          </p:txBody>
        </p:sp>
        <p:sp>
          <p:nvSpPr>
            <p:cNvPr id="6159" name="Text Box 17"/>
            <p:cNvSpPr txBox="1">
              <a:spLocks noChangeArrowheads="1"/>
            </p:cNvSpPr>
            <p:nvPr/>
          </p:nvSpPr>
          <p:spPr bwMode="auto">
            <a:xfrm>
              <a:off x="5064" y="4119"/>
              <a:ext cx="656" cy="150"/>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solidFill>
                    <a:schemeClr val="bg1"/>
                  </a:solidFill>
                  <a:latin typeface="Arial" pitchFamily="34" charset="0"/>
                  <a:cs typeface="Arial" pitchFamily="34" charset="0"/>
                </a:rPr>
                <a:t>© Thomas R</a:t>
              </a:r>
              <a:endParaRPr lang="en-US" sz="1200">
                <a:solidFill>
                  <a:schemeClr val="bg1"/>
                </a:solidFill>
                <a:latin typeface="Arial" pitchFamily="34" charset="0"/>
                <a:cs typeface="Arial" pitchFamily="34" charset="0"/>
              </a:endParaRPr>
            </a:p>
          </p:txBody>
        </p:sp>
      </p:grpSp>
      <p:sp>
        <p:nvSpPr>
          <p:cNvPr id="1460233" name="Text Box 9"/>
          <p:cNvSpPr txBox="1">
            <a:spLocks noChangeArrowheads="1"/>
          </p:cNvSpPr>
          <p:nvPr/>
        </p:nvSpPr>
        <p:spPr bwMode="auto">
          <a:xfrm>
            <a:off x="111125" y="79375"/>
            <a:ext cx="3390900" cy="1282700"/>
          </a:xfrm>
          <a:prstGeom prst="rect">
            <a:avLst/>
          </a:prstGeom>
          <a:noFill/>
          <a:ln w="9525">
            <a:noFill/>
            <a:miter lim="800000"/>
            <a:headEnd type="none" w="sm" len="sm"/>
            <a:tailEnd type="none" w="sm" len="sm"/>
          </a:ln>
        </p:spPr>
        <p:txBody>
          <a:bodyPr lIns="92075" tIns="46038" rIns="92075" bIns="46038">
            <a:spAutoFit/>
          </a:bodyPr>
          <a:lstStyle/>
          <a:p>
            <a:r>
              <a:rPr lang="en-US" sz="2600">
                <a:latin typeface="Arial" pitchFamily="34" charset="0"/>
                <a:cs typeface="Arial" pitchFamily="34" charset="0"/>
              </a:rPr>
              <a:t>Overview </a:t>
            </a:r>
            <a:br>
              <a:rPr lang="en-US" sz="2600">
                <a:latin typeface="Arial" pitchFamily="34" charset="0"/>
                <a:cs typeface="Arial" pitchFamily="34" charset="0"/>
              </a:rPr>
            </a:br>
            <a:r>
              <a:rPr lang="en-US" sz="2600">
                <a:latin typeface="Arial" pitchFamily="34" charset="0"/>
                <a:cs typeface="Arial" pitchFamily="34" charset="0"/>
              </a:rPr>
              <a:t>programme shows progression</a:t>
            </a:r>
          </a:p>
        </p:txBody>
      </p:sp>
      <p:grpSp>
        <p:nvGrpSpPr>
          <p:cNvPr id="3" name="Group 21"/>
          <p:cNvGrpSpPr>
            <a:grpSpLocks/>
          </p:cNvGrpSpPr>
          <p:nvPr/>
        </p:nvGrpSpPr>
        <p:grpSpPr bwMode="auto">
          <a:xfrm>
            <a:off x="88900" y="1130300"/>
            <a:ext cx="3784600" cy="2241550"/>
            <a:chOff x="56" y="712"/>
            <a:chExt cx="2384" cy="1412"/>
          </a:xfrm>
        </p:grpSpPr>
        <p:sp>
          <p:nvSpPr>
            <p:cNvPr id="6155" name="Text Box 5"/>
            <p:cNvSpPr txBox="1">
              <a:spLocks noChangeArrowheads="1"/>
            </p:cNvSpPr>
            <p:nvPr/>
          </p:nvSpPr>
          <p:spPr bwMode="auto">
            <a:xfrm>
              <a:off x="56" y="1224"/>
              <a:ext cx="990" cy="233"/>
            </a:xfrm>
            <a:prstGeom prst="rect">
              <a:avLst/>
            </a:prstGeom>
            <a:noFill/>
            <a:ln w="9525">
              <a:noFill/>
              <a:miter lim="800000"/>
              <a:headEnd type="none" w="sm" len="sm"/>
              <a:tailEnd type="none" w="sm" len="sm"/>
            </a:ln>
          </p:spPr>
          <p:txBody>
            <a:bodyPr wrap="none" lIns="92075" tIns="46038" rIns="92075" bIns="46038">
              <a:spAutoFit/>
            </a:bodyPr>
            <a:lstStyle/>
            <a:p>
              <a:r>
                <a:rPr lang="en-US" dirty="0">
                  <a:latin typeface="Arial" pitchFamily="34" charset="0"/>
                  <a:cs typeface="Arial" pitchFamily="34" charset="0"/>
                </a:rPr>
                <a:t>Full threshold</a:t>
              </a:r>
            </a:p>
          </p:txBody>
        </p:sp>
        <p:sp>
          <p:nvSpPr>
            <p:cNvPr id="6156" name="Line 8"/>
            <p:cNvSpPr>
              <a:spLocks noChangeShapeType="1"/>
            </p:cNvSpPr>
            <p:nvPr/>
          </p:nvSpPr>
          <p:spPr bwMode="auto">
            <a:xfrm rot="3187910" flipV="1">
              <a:off x="1450" y="1260"/>
              <a:ext cx="1056" cy="672"/>
            </a:xfrm>
            <a:prstGeom prst="line">
              <a:avLst/>
            </a:prstGeom>
            <a:noFill/>
            <a:ln w="57150">
              <a:solidFill>
                <a:srgbClr val="FF0000"/>
              </a:solidFill>
              <a:round/>
              <a:headEnd type="none" w="sm" len="sm"/>
              <a:tailEnd type="triangle" w="med" len="med"/>
            </a:ln>
          </p:spPr>
          <p:txBody>
            <a:bodyPr lIns="92075" tIns="46038" rIns="92075" bIns="46038"/>
            <a:lstStyle/>
            <a:p>
              <a:endParaRPr lang="en-NZ"/>
            </a:p>
          </p:txBody>
        </p:sp>
        <p:sp>
          <p:nvSpPr>
            <p:cNvPr id="6157" name="Line 7"/>
            <p:cNvSpPr>
              <a:spLocks noChangeShapeType="1"/>
            </p:cNvSpPr>
            <p:nvPr/>
          </p:nvSpPr>
          <p:spPr bwMode="auto">
            <a:xfrm flipV="1">
              <a:off x="1384" y="712"/>
              <a:ext cx="1056" cy="672"/>
            </a:xfrm>
            <a:prstGeom prst="line">
              <a:avLst/>
            </a:prstGeom>
            <a:noFill/>
            <a:ln w="57150">
              <a:solidFill>
                <a:srgbClr val="FF0000"/>
              </a:solidFill>
              <a:round/>
              <a:headEnd type="none" w="sm" len="sm"/>
              <a:tailEnd type="triangle" w="med" len="med"/>
            </a:ln>
          </p:spPr>
          <p:txBody>
            <a:bodyPr lIns="92075" tIns="46038" rIns="92075" bIns="46038"/>
            <a:lstStyle/>
            <a:p>
              <a:endParaRPr lang="en-NZ"/>
            </a:p>
          </p:txBody>
        </p:sp>
      </p:grpSp>
      <p:grpSp>
        <p:nvGrpSpPr>
          <p:cNvPr id="4" name="Group 23"/>
          <p:cNvGrpSpPr>
            <a:grpSpLocks/>
          </p:cNvGrpSpPr>
          <p:nvPr/>
        </p:nvGrpSpPr>
        <p:grpSpPr bwMode="auto">
          <a:xfrm>
            <a:off x="122238" y="3937000"/>
            <a:ext cx="3575050" cy="1677988"/>
            <a:chOff x="77" y="2480"/>
            <a:chExt cx="2252" cy="1057"/>
          </a:xfrm>
        </p:grpSpPr>
        <p:sp>
          <p:nvSpPr>
            <p:cNvPr id="6153" name="Text Box 11"/>
            <p:cNvSpPr txBox="1">
              <a:spLocks noChangeArrowheads="1"/>
            </p:cNvSpPr>
            <p:nvPr/>
          </p:nvSpPr>
          <p:spPr bwMode="auto">
            <a:xfrm>
              <a:off x="77" y="2598"/>
              <a:ext cx="1027" cy="233"/>
            </a:xfrm>
            <a:prstGeom prst="rect">
              <a:avLst/>
            </a:prstGeom>
            <a:noFill/>
            <a:ln w="9525">
              <a:noFill/>
              <a:miter lim="800000"/>
              <a:headEnd type="none" w="sm" len="sm"/>
              <a:tailEnd type="none" w="sm" len="sm"/>
            </a:ln>
          </p:spPr>
          <p:txBody>
            <a:bodyPr wrap="none" lIns="92075" tIns="46038" rIns="92075" bIns="46038">
              <a:spAutoFit/>
            </a:bodyPr>
            <a:lstStyle/>
            <a:p>
              <a:r>
                <a:rPr lang="en-US" dirty="0" err="1">
                  <a:latin typeface="Arial" pitchFamily="34" charset="0"/>
                  <a:cs typeface="Arial" pitchFamily="34" charset="0"/>
                </a:rPr>
                <a:t>SITA</a:t>
              </a:r>
              <a:r>
                <a:rPr lang="en-US" dirty="0">
                  <a:latin typeface="Arial" pitchFamily="34" charset="0"/>
                  <a:cs typeface="Arial" pitchFamily="34" charset="0"/>
                </a:rPr>
                <a:t> standard</a:t>
              </a:r>
            </a:p>
          </p:txBody>
        </p:sp>
        <p:sp>
          <p:nvSpPr>
            <p:cNvPr id="6154" name="Line 4"/>
            <p:cNvSpPr>
              <a:spLocks noChangeShapeType="1"/>
            </p:cNvSpPr>
            <p:nvPr/>
          </p:nvSpPr>
          <p:spPr bwMode="auto">
            <a:xfrm rot="3180000" flipV="1">
              <a:off x="1464" y="2672"/>
              <a:ext cx="1057" cy="673"/>
            </a:xfrm>
            <a:prstGeom prst="line">
              <a:avLst/>
            </a:prstGeom>
            <a:noFill/>
            <a:ln w="57150">
              <a:solidFill>
                <a:srgbClr val="FF0000"/>
              </a:solidFill>
              <a:round/>
              <a:headEnd type="none" w="sm" len="sm"/>
              <a:tailEnd type="triangle" w="med" len="med"/>
            </a:ln>
          </p:spPr>
          <p:txBody>
            <a:bodyPr lIns="92075" tIns="46038" rIns="92075" bIns="46038"/>
            <a:lstStyle/>
            <a:p>
              <a:endParaRPr lang="en-NZ"/>
            </a:p>
          </p:txBody>
        </p:sp>
      </p:grpSp>
      <p:sp>
        <p:nvSpPr>
          <p:cNvPr id="1460243" name="Text Box 19"/>
          <p:cNvSpPr txBox="1">
            <a:spLocks noChangeArrowheads="1"/>
          </p:cNvSpPr>
          <p:nvPr/>
        </p:nvSpPr>
        <p:spPr bwMode="auto">
          <a:xfrm>
            <a:off x="258763" y="6111875"/>
            <a:ext cx="2735262" cy="523875"/>
          </a:xfrm>
          <a:prstGeom prst="rect">
            <a:avLst/>
          </a:prstGeom>
          <a:noFill/>
          <a:ln w="9525">
            <a:noFill/>
            <a:miter lim="800000"/>
            <a:headEnd/>
            <a:tailEnd/>
          </a:ln>
        </p:spPr>
        <p:txBody>
          <a:bodyPr>
            <a:spAutoFit/>
          </a:bodyPr>
          <a:lstStyle/>
          <a:p>
            <a:pPr>
              <a:spcBef>
                <a:spcPct val="50000"/>
              </a:spcBef>
            </a:pPr>
            <a:r>
              <a:rPr lang="en-NZ" sz="1400">
                <a:latin typeface="Arial" pitchFamily="34" charset="0"/>
                <a:cs typeface="Arial" pitchFamily="34" charset="0"/>
              </a:rPr>
              <a:t>SITA, Swedish Interactive Threshold Algorithm.</a:t>
            </a:r>
            <a:endParaRPr lang="en-AU" sz="140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pSp>
        <p:nvGrpSpPr>
          <p:cNvPr id="7172" name="Group 2"/>
          <p:cNvGrpSpPr>
            <a:grpSpLocks/>
          </p:cNvGrpSpPr>
          <p:nvPr/>
        </p:nvGrpSpPr>
        <p:grpSpPr bwMode="auto">
          <a:xfrm>
            <a:off x="3151188" y="130175"/>
            <a:ext cx="6007100" cy="6646863"/>
            <a:chOff x="1985" y="82"/>
            <a:chExt cx="3784" cy="4187"/>
          </a:xfrm>
        </p:grpSpPr>
        <p:graphicFrame>
          <p:nvGraphicFramePr>
            <p:cNvPr id="7170" name="Object 3"/>
            <p:cNvGraphicFramePr>
              <a:graphicFrameLocks noChangeAspect="1"/>
            </p:cNvGraphicFramePr>
            <p:nvPr/>
          </p:nvGraphicFramePr>
          <p:xfrm>
            <a:off x="1985" y="82"/>
            <a:ext cx="3784" cy="4176"/>
          </p:xfrm>
          <a:graphic>
            <a:graphicData uri="http://schemas.openxmlformats.org/presentationml/2006/ole">
              <mc:AlternateContent xmlns:mc="http://schemas.openxmlformats.org/markup-compatibility/2006">
                <mc:Choice xmlns:v="urn:schemas-microsoft-com:vml" Requires="v">
                  <p:oleObj spid="_x0000_s7170" name="Image" r:id="rId3" imgW="6938228" imgH="7205083" progId="">
                    <p:embed/>
                  </p:oleObj>
                </mc:Choice>
                <mc:Fallback>
                  <p:oleObj name="Image" r:id="rId3" imgW="6938228" imgH="720508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l="2637" r="3258"/>
                        <a:stretch>
                          <a:fillRect/>
                        </a:stretch>
                      </p:blipFill>
                      <p:spPr bwMode="auto">
                        <a:xfrm>
                          <a:off x="1985" y="82"/>
                          <a:ext cx="3784" cy="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5" name="Rectangle 4"/>
            <p:cNvSpPr>
              <a:spLocks noChangeArrowheads="1"/>
            </p:cNvSpPr>
            <p:nvPr/>
          </p:nvSpPr>
          <p:spPr bwMode="auto">
            <a:xfrm>
              <a:off x="2299" y="240"/>
              <a:ext cx="619" cy="67"/>
            </a:xfrm>
            <a:prstGeom prst="rect">
              <a:avLst/>
            </a:prstGeom>
            <a:solidFill>
              <a:srgbClr val="000000"/>
            </a:solidFill>
            <a:ln w="9525">
              <a:noFill/>
              <a:miter lim="800000"/>
              <a:headEnd/>
              <a:tailEnd/>
            </a:ln>
          </p:spPr>
          <p:txBody>
            <a:bodyPr wrap="none" anchor="ctr"/>
            <a:lstStyle/>
            <a:p>
              <a:endParaRPr lang="en-SG">
                <a:latin typeface="Arial" pitchFamily="34" charset="0"/>
                <a:cs typeface="Arial" pitchFamily="34" charset="0"/>
              </a:endParaRPr>
            </a:p>
          </p:txBody>
        </p:sp>
        <p:sp>
          <p:nvSpPr>
            <p:cNvPr id="7176" name="Text Box 5"/>
            <p:cNvSpPr txBox="1">
              <a:spLocks noChangeArrowheads="1"/>
            </p:cNvSpPr>
            <p:nvPr/>
          </p:nvSpPr>
          <p:spPr bwMode="auto">
            <a:xfrm>
              <a:off x="5064" y="4119"/>
              <a:ext cx="656" cy="150"/>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solidFill>
                    <a:schemeClr val="bg1"/>
                  </a:solidFill>
                  <a:latin typeface="Arial" pitchFamily="34" charset="0"/>
                  <a:cs typeface="Arial" pitchFamily="34" charset="0"/>
                </a:rPr>
                <a:t>© Thomas R</a:t>
              </a:r>
              <a:endParaRPr lang="en-US" sz="1200">
                <a:solidFill>
                  <a:schemeClr val="bg1"/>
                </a:solidFill>
                <a:latin typeface="Arial" pitchFamily="34" charset="0"/>
                <a:cs typeface="Arial" pitchFamily="34" charset="0"/>
              </a:endParaRPr>
            </a:p>
          </p:txBody>
        </p:sp>
      </p:grpSp>
      <p:sp>
        <p:nvSpPr>
          <p:cNvPr id="7173" name="Text Box 6"/>
          <p:cNvSpPr txBox="1">
            <a:spLocks noChangeArrowheads="1"/>
          </p:cNvSpPr>
          <p:nvPr/>
        </p:nvSpPr>
        <p:spPr bwMode="auto">
          <a:xfrm>
            <a:off x="187325" y="155575"/>
            <a:ext cx="2936875" cy="1282700"/>
          </a:xfrm>
          <a:prstGeom prst="rect">
            <a:avLst/>
          </a:prstGeom>
          <a:noFill/>
          <a:ln w="9525">
            <a:noFill/>
            <a:miter lim="800000"/>
            <a:headEnd type="none" w="sm" len="sm"/>
            <a:tailEnd type="none" w="sm" len="sm"/>
          </a:ln>
        </p:spPr>
        <p:txBody>
          <a:bodyPr lIns="92075" tIns="46038" rIns="92075" bIns="46038">
            <a:spAutoFit/>
          </a:bodyPr>
          <a:lstStyle/>
          <a:p>
            <a:r>
              <a:rPr lang="en-US" sz="2600">
                <a:latin typeface="Arial" pitchFamily="34" charset="0"/>
                <a:cs typeface="Arial" pitchFamily="34" charset="0"/>
              </a:rPr>
              <a:t>Overview </a:t>
            </a:r>
            <a:br>
              <a:rPr lang="en-US" sz="2600">
                <a:latin typeface="Arial" pitchFamily="34" charset="0"/>
                <a:cs typeface="Arial" pitchFamily="34" charset="0"/>
              </a:rPr>
            </a:br>
            <a:r>
              <a:rPr lang="en-US" sz="2600">
                <a:latin typeface="Arial" pitchFamily="34" charset="0"/>
                <a:cs typeface="Arial" pitchFamily="34" charset="0"/>
              </a:rPr>
              <a:t>programme shows progression</a:t>
            </a:r>
          </a:p>
        </p:txBody>
      </p:sp>
      <p:sp>
        <p:nvSpPr>
          <p:cNvPr id="1655823" name="Text Box 15"/>
          <p:cNvSpPr txBox="1">
            <a:spLocks noChangeArrowheads="1"/>
          </p:cNvSpPr>
          <p:nvPr/>
        </p:nvSpPr>
        <p:spPr bwMode="auto">
          <a:xfrm>
            <a:off x="88900" y="1957388"/>
            <a:ext cx="3227388" cy="3133725"/>
          </a:xfrm>
          <a:prstGeom prst="rect">
            <a:avLst/>
          </a:prstGeom>
          <a:noFill/>
          <a:ln w="9525">
            <a:noFill/>
            <a:miter lim="800000"/>
            <a:headEnd type="none" w="sm" len="sm"/>
            <a:tailEnd type="none" w="sm" len="sm"/>
          </a:ln>
        </p:spPr>
        <p:txBody>
          <a:bodyPr lIns="92075" tIns="46038" rIns="92075" bIns="46038">
            <a:spAutoFit/>
          </a:bodyPr>
          <a:lstStyle/>
          <a:p>
            <a:pPr marL="179388" indent="-179388">
              <a:spcBef>
                <a:spcPct val="40000"/>
              </a:spcBef>
              <a:spcAft>
                <a:spcPct val="40000"/>
              </a:spcAft>
              <a:buFontTx/>
              <a:buChar char="•"/>
            </a:pPr>
            <a:r>
              <a:rPr lang="en-US" sz="2600">
                <a:latin typeface="Arial" pitchFamily="34" charset="0"/>
                <a:cs typeface="Arial" pitchFamily="34" charset="0"/>
              </a:rPr>
              <a:t>SITA is different </a:t>
            </a:r>
            <a:br>
              <a:rPr lang="en-US" sz="2600">
                <a:latin typeface="Arial" pitchFamily="34" charset="0"/>
                <a:cs typeface="Arial" pitchFamily="34" charset="0"/>
              </a:rPr>
            </a:br>
            <a:r>
              <a:rPr lang="en-US" sz="2600">
                <a:latin typeface="Arial" pitchFamily="34" charset="0"/>
                <a:cs typeface="Arial" pitchFamily="34" charset="0"/>
              </a:rPr>
              <a:t>from full threshold</a:t>
            </a:r>
          </a:p>
          <a:p>
            <a:pPr marL="179388" indent="-179388">
              <a:spcBef>
                <a:spcPct val="40000"/>
              </a:spcBef>
              <a:spcAft>
                <a:spcPct val="40000"/>
              </a:spcAft>
              <a:buFontTx/>
              <a:buChar char="•"/>
            </a:pPr>
            <a:r>
              <a:rPr lang="en-US" sz="2600">
                <a:latin typeface="Arial" pitchFamily="34" charset="0"/>
                <a:cs typeface="Arial" pitchFamily="34" charset="0"/>
              </a:rPr>
              <a:t>Can't compare apples to oranges</a:t>
            </a:r>
          </a:p>
          <a:p>
            <a:pPr marL="179388" indent="-179388">
              <a:spcBef>
                <a:spcPct val="40000"/>
              </a:spcBef>
              <a:spcAft>
                <a:spcPct val="40000"/>
              </a:spcAft>
              <a:buFontTx/>
              <a:buChar char="•"/>
            </a:pPr>
            <a:r>
              <a:rPr lang="en-US" sz="2600">
                <a:latin typeface="Arial" pitchFamily="34" charset="0"/>
                <a:cs typeface="Arial" pitchFamily="34" charset="0"/>
              </a:rPr>
              <a:t>Fields may fluctuate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55823"/>
                                        </p:tgtEl>
                                        <p:attrNameLst>
                                          <p:attrName>style.visibility</p:attrName>
                                        </p:attrNameLst>
                                      </p:cBhvr>
                                      <p:to>
                                        <p:strVal val="visible"/>
                                      </p:to>
                                    </p:set>
                                    <p:animEffect transition="in" filter="dissolve">
                                      <p:cBhvr>
                                        <p:cTn id="7" dur="500"/>
                                        <p:tgtEl>
                                          <p:spTgt spid="1655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5823"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z="3200"/>
              <a:t>Glaucoma Progression Analysis</a:t>
            </a:r>
          </a:p>
        </p:txBody>
      </p:sp>
      <p:sp>
        <p:nvSpPr>
          <p:cNvPr id="57347" name="Rectangle 3"/>
          <p:cNvSpPr>
            <a:spLocks noGrp="1" noChangeArrowheads="1"/>
          </p:cNvSpPr>
          <p:nvPr>
            <p:ph type="body" idx="1"/>
          </p:nvPr>
        </p:nvSpPr>
        <p:spPr>
          <a:xfrm>
            <a:off x="685800" y="2028825"/>
            <a:ext cx="7772400" cy="4114800"/>
          </a:xfrm>
        </p:spPr>
        <p:txBody>
          <a:bodyPr/>
          <a:lstStyle/>
          <a:p>
            <a:pPr eaLnBrk="1" hangingPunct="1">
              <a:spcBef>
                <a:spcPct val="40000"/>
              </a:spcBef>
            </a:pPr>
            <a:r>
              <a:rPr lang="en-US" sz="2800"/>
              <a:t>GPA™* incorporates </a:t>
            </a:r>
            <a:r>
              <a:rPr lang="en-NZ" sz="2800"/>
              <a:t>the Early Manifest Glaucoma Trial progression criteria</a:t>
            </a:r>
            <a:endParaRPr lang="en-US" sz="2800"/>
          </a:p>
          <a:p>
            <a:pPr eaLnBrk="1" hangingPunct="1">
              <a:spcBef>
                <a:spcPct val="40000"/>
              </a:spcBef>
            </a:pPr>
            <a:r>
              <a:rPr lang="en-US" sz="2800"/>
              <a:t>Change is based on the pattern deviation plot</a:t>
            </a:r>
          </a:p>
          <a:p>
            <a:pPr eaLnBrk="1" hangingPunct="1">
              <a:spcBef>
                <a:spcPct val="40000"/>
              </a:spcBef>
            </a:pPr>
            <a:r>
              <a:rPr lang="en-US" sz="2800"/>
              <a:t>Compatible with both SITA and full threshold (baseline only)</a:t>
            </a:r>
          </a:p>
        </p:txBody>
      </p:sp>
      <p:sp>
        <p:nvSpPr>
          <p:cNvPr id="57348" name="Text Box 4"/>
          <p:cNvSpPr txBox="1">
            <a:spLocks noChangeArrowheads="1"/>
          </p:cNvSpPr>
          <p:nvPr/>
        </p:nvSpPr>
        <p:spPr bwMode="auto">
          <a:xfrm>
            <a:off x="990600" y="6064250"/>
            <a:ext cx="4857750" cy="336550"/>
          </a:xfrm>
          <a:prstGeom prst="rect">
            <a:avLst/>
          </a:prstGeom>
          <a:noFill/>
          <a:ln w="9525">
            <a:noFill/>
            <a:miter lim="800000"/>
            <a:headEnd/>
            <a:tailEnd/>
          </a:ln>
        </p:spPr>
        <p:txBody>
          <a:bodyPr>
            <a:spAutoFit/>
          </a:bodyPr>
          <a:lstStyle/>
          <a:p>
            <a:pPr>
              <a:spcBef>
                <a:spcPct val="50000"/>
              </a:spcBef>
            </a:pPr>
            <a:r>
              <a:rPr lang="en-NZ" sz="1400">
                <a:latin typeface="Arial" pitchFamily="34" charset="0"/>
                <a:cs typeface="Arial" pitchFamily="34" charset="0"/>
              </a:rPr>
              <a:t>* </a:t>
            </a:r>
            <a:r>
              <a:rPr lang="en-NZ" sz="1600">
                <a:latin typeface="Arial" pitchFamily="34" charset="0"/>
                <a:cs typeface="Arial" pitchFamily="34" charset="0"/>
              </a:rPr>
              <a:t>Carl Zeiss Meditec</a:t>
            </a:r>
            <a:r>
              <a:rPr lang="en-NZ" sz="1400">
                <a:latin typeface="Arial" pitchFamily="34" charset="0"/>
                <a:cs typeface="Arial" pitchFamily="34" charset="0"/>
              </a:rPr>
              <a:t>.</a:t>
            </a:r>
            <a:endParaRPr lang="en-AU" sz="1400">
              <a:latin typeface="Arial" pitchFamily="34" charset="0"/>
              <a:cs typeface="Arial" pitchFamily="34" charset="0"/>
            </a:endParaRPr>
          </a:p>
        </p:txBody>
      </p:sp>
      <p:sp>
        <p:nvSpPr>
          <p:cNvPr id="57349" name="Text Box 5"/>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pic>
        <p:nvPicPr>
          <p:cNvPr id="58370" name="Picture 2" descr="SFA"/>
          <p:cNvPicPr>
            <a:picLocks noChangeAspect="1" noChangeArrowheads="1"/>
          </p:cNvPicPr>
          <p:nvPr/>
        </p:nvPicPr>
        <p:blipFill>
          <a:blip r:embed="rId3"/>
          <a:srcRect/>
          <a:stretch>
            <a:fillRect/>
          </a:stretch>
        </p:blipFill>
        <p:spPr bwMode="auto">
          <a:xfrm>
            <a:off x="228600" y="228600"/>
            <a:ext cx="4479925" cy="6394450"/>
          </a:xfrm>
          <a:prstGeom prst="rect">
            <a:avLst/>
          </a:prstGeom>
          <a:noFill/>
          <a:ln w="9525">
            <a:noFill/>
            <a:miter lim="800000"/>
            <a:headEnd/>
            <a:tailEnd/>
          </a:ln>
        </p:spPr>
      </p:pic>
      <p:pic>
        <p:nvPicPr>
          <p:cNvPr id="58371" name="Picture 3" descr="SFA"/>
          <p:cNvPicPr>
            <a:picLocks noChangeAspect="1" noChangeArrowheads="1"/>
          </p:cNvPicPr>
          <p:nvPr/>
        </p:nvPicPr>
        <p:blipFill>
          <a:blip r:embed="rId4"/>
          <a:srcRect l="59111" t="25581" r="5205" b="23837"/>
          <a:stretch>
            <a:fillRect/>
          </a:stretch>
        </p:blipFill>
        <p:spPr bwMode="auto">
          <a:xfrm>
            <a:off x="5181600" y="0"/>
            <a:ext cx="3941763" cy="6858000"/>
          </a:xfrm>
          <a:prstGeom prst="rect">
            <a:avLst/>
          </a:prstGeom>
          <a:noFill/>
          <a:ln w="9525">
            <a:noFill/>
            <a:miter lim="800000"/>
            <a:headEnd/>
            <a:tailEnd/>
          </a:ln>
        </p:spPr>
      </p:pic>
      <p:sp>
        <p:nvSpPr>
          <p:cNvPr id="58372" name="Line 4"/>
          <p:cNvSpPr>
            <a:spLocks noChangeShapeType="1"/>
          </p:cNvSpPr>
          <p:nvPr/>
        </p:nvSpPr>
        <p:spPr bwMode="auto">
          <a:xfrm flipH="1">
            <a:off x="4403725" y="381000"/>
            <a:ext cx="1447800" cy="1524000"/>
          </a:xfrm>
          <a:prstGeom prst="line">
            <a:avLst/>
          </a:prstGeom>
          <a:noFill/>
          <a:ln w="38100">
            <a:solidFill>
              <a:srgbClr val="FF0000"/>
            </a:solidFill>
            <a:round/>
            <a:headEnd type="triangle" w="med" len="med"/>
            <a:tailEnd/>
          </a:ln>
        </p:spPr>
        <p:txBody>
          <a:bodyPr wrap="none" anchor="ctr"/>
          <a:lstStyle/>
          <a:p>
            <a:endParaRPr lang="en-NZ"/>
          </a:p>
        </p:txBody>
      </p:sp>
      <p:sp>
        <p:nvSpPr>
          <p:cNvPr id="58373" name="Line 5"/>
          <p:cNvSpPr>
            <a:spLocks noChangeShapeType="1"/>
          </p:cNvSpPr>
          <p:nvPr/>
        </p:nvSpPr>
        <p:spPr bwMode="auto">
          <a:xfrm>
            <a:off x="4419600" y="5029200"/>
            <a:ext cx="1524000" cy="1600200"/>
          </a:xfrm>
          <a:prstGeom prst="line">
            <a:avLst/>
          </a:prstGeom>
          <a:noFill/>
          <a:ln w="38100">
            <a:solidFill>
              <a:srgbClr val="FF0000"/>
            </a:solidFill>
            <a:round/>
            <a:headEnd/>
            <a:tailEnd type="triangle" w="med" len="med"/>
          </a:ln>
        </p:spPr>
        <p:txBody>
          <a:bodyPr wrap="none" anchor="ctr"/>
          <a:lstStyle/>
          <a:p>
            <a:endParaRPr lang="en-NZ"/>
          </a:p>
        </p:txBody>
      </p:sp>
      <p:sp>
        <p:nvSpPr>
          <p:cNvPr id="58374" name="Oval 6"/>
          <p:cNvSpPr>
            <a:spLocks noChangeArrowheads="1"/>
          </p:cNvSpPr>
          <p:nvPr/>
        </p:nvSpPr>
        <p:spPr bwMode="auto">
          <a:xfrm>
            <a:off x="6324600" y="2971800"/>
            <a:ext cx="1828800" cy="533400"/>
          </a:xfrm>
          <a:prstGeom prst="ellipse">
            <a:avLst/>
          </a:prstGeom>
          <a:noFill/>
          <a:ln w="28575">
            <a:solidFill>
              <a:srgbClr val="FF0000"/>
            </a:solidFill>
            <a:round/>
            <a:headEnd/>
            <a:tailEnd/>
          </a:ln>
        </p:spPr>
        <p:txBody>
          <a:bodyPr wrap="none" anchor="ctr"/>
          <a:lstStyle/>
          <a:p>
            <a:endParaRPr lang="en-SG"/>
          </a:p>
        </p:txBody>
      </p:sp>
      <p:sp>
        <p:nvSpPr>
          <p:cNvPr id="1466375" name="Rectangle 7"/>
          <p:cNvSpPr>
            <a:spLocks noChangeArrowheads="1"/>
          </p:cNvSpPr>
          <p:nvPr/>
        </p:nvSpPr>
        <p:spPr bwMode="auto">
          <a:xfrm>
            <a:off x="5562600" y="3581400"/>
            <a:ext cx="3048000" cy="533400"/>
          </a:xfrm>
          <a:prstGeom prst="rect">
            <a:avLst/>
          </a:prstGeom>
          <a:noFill/>
          <a:ln w="28575">
            <a:solidFill>
              <a:srgbClr val="FF0000"/>
            </a:solidFill>
            <a:miter lim="800000"/>
            <a:headEnd/>
            <a:tailEnd/>
          </a:ln>
        </p:spPr>
        <p:txBody>
          <a:bodyPr wrap="none" anchor="ctr"/>
          <a:lstStyle/>
          <a:p>
            <a:endParaRPr lang="en-SG"/>
          </a:p>
        </p:txBody>
      </p:sp>
      <p:sp>
        <p:nvSpPr>
          <p:cNvPr id="58376" name="Text Box 8"/>
          <p:cNvSpPr txBox="1">
            <a:spLocks noChangeArrowheads="1"/>
          </p:cNvSpPr>
          <p:nvPr/>
        </p:nvSpPr>
        <p:spPr bwMode="auto">
          <a:xfrm>
            <a:off x="8032750" y="6589713"/>
            <a:ext cx="1047750" cy="239712"/>
          </a:xfrm>
          <a:prstGeom prst="rect">
            <a:avLst/>
          </a:prstGeom>
          <a:solidFill>
            <a:schemeClr val="tx1"/>
          </a:solid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solidFill>
                  <a:schemeClr val="bg1"/>
                </a:solidFill>
                <a:latin typeface="Arial" pitchFamily="34" charset="0"/>
                <a:cs typeface="Arial" pitchFamily="34" charset="0"/>
              </a:rPr>
              <a:t>© Thomas R</a:t>
            </a:r>
            <a:endParaRPr lang="en-US" sz="120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6375"/>
                                        </p:tgtEl>
                                        <p:attrNameLst>
                                          <p:attrName>style.visibility</p:attrName>
                                        </p:attrNameLst>
                                      </p:cBhvr>
                                      <p:to>
                                        <p:strVal val="visible"/>
                                      </p:to>
                                    </p:set>
                                    <p:animEffect transition="in" filter="dissolve">
                                      <p:cBhvr>
                                        <p:cTn id="7" dur="500"/>
                                        <p:tgtEl>
                                          <p:spTgt spid="1466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6375"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140587"/>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50888" y="2557463"/>
            <a:ext cx="2324100" cy="1373187"/>
          </a:xfrm>
        </p:spPr>
        <p:txBody>
          <a:bodyPr>
            <a:spAutoFit/>
          </a:bodyPr>
          <a:lstStyle/>
          <a:p>
            <a:pPr eaLnBrk="1" hangingPunct="1">
              <a:spcBef>
                <a:spcPct val="30000"/>
              </a:spcBef>
              <a:spcAft>
                <a:spcPct val="30000"/>
              </a:spcAft>
            </a:pPr>
            <a:r>
              <a:rPr lang="en-US" sz="2800">
                <a:solidFill>
                  <a:schemeClr val="tx1"/>
                </a:solidFill>
              </a:rPr>
              <a:t>GPA</a:t>
            </a:r>
            <a:br>
              <a:rPr lang="en-US" sz="2800">
                <a:solidFill>
                  <a:schemeClr val="tx1"/>
                </a:solidFill>
              </a:rPr>
            </a:br>
            <a:r>
              <a:rPr lang="en-US" sz="2800">
                <a:solidFill>
                  <a:schemeClr val="tx1"/>
                </a:solidFill>
              </a:rPr>
              <a:t>Right eye: baseline</a:t>
            </a:r>
          </a:p>
        </p:txBody>
      </p:sp>
      <p:pic>
        <p:nvPicPr>
          <p:cNvPr id="59395" name="Picture 3"/>
          <p:cNvPicPr>
            <a:picLocks noGrp="1" noChangeAspect="1" noChangeArrowheads="1"/>
          </p:cNvPicPr>
          <p:nvPr>
            <p:ph sz="quarter" idx="3"/>
          </p:nvPr>
        </p:nvPicPr>
        <p:blipFill>
          <a:blip r:embed="rId3"/>
          <a:srcRect/>
          <a:stretch>
            <a:fillRect/>
          </a:stretch>
        </p:blipFill>
        <p:spPr>
          <a:xfrm>
            <a:off x="2986088" y="0"/>
            <a:ext cx="4667250" cy="6858000"/>
          </a:xfrm>
        </p:spPr>
      </p:pic>
      <p:sp>
        <p:nvSpPr>
          <p:cNvPr id="59396" name="Rectangle 4"/>
          <p:cNvSpPr>
            <a:spLocks noChangeArrowheads="1"/>
          </p:cNvSpPr>
          <p:nvPr/>
        </p:nvSpPr>
        <p:spPr bwMode="auto">
          <a:xfrm>
            <a:off x="3730625" y="133350"/>
            <a:ext cx="430213" cy="88900"/>
          </a:xfrm>
          <a:prstGeom prst="rect">
            <a:avLst/>
          </a:prstGeom>
          <a:solidFill>
            <a:srgbClr val="000000"/>
          </a:solidFill>
          <a:ln w="9525">
            <a:noFill/>
            <a:miter lim="800000"/>
            <a:headEnd/>
            <a:tailEnd/>
          </a:ln>
        </p:spPr>
        <p:txBody>
          <a:bodyPr wrap="none" anchor="ctr"/>
          <a:lstStyle/>
          <a:p>
            <a:endParaRPr lang="en-SG"/>
          </a:p>
        </p:txBody>
      </p:sp>
      <p:sp>
        <p:nvSpPr>
          <p:cNvPr id="59397" name="Text Box 5"/>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sp>
        <p:nvSpPr>
          <p:cNvPr id="60418" name="Rectangle 21"/>
          <p:cNvSpPr>
            <a:spLocks noChangeArrowheads="1"/>
          </p:cNvSpPr>
          <p:nvPr/>
        </p:nvSpPr>
        <p:spPr bwMode="auto">
          <a:xfrm>
            <a:off x="750888" y="2541588"/>
            <a:ext cx="2427287" cy="1373187"/>
          </a:xfrm>
          <a:prstGeom prst="rect">
            <a:avLst/>
          </a:prstGeom>
          <a:noFill/>
          <a:ln w="9525">
            <a:noFill/>
            <a:miter lim="800000"/>
            <a:headEnd/>
            <a:tailEnd/>
          </a:ln>
        </p:spPr>
        <p:txBody>
          <a:bodyPr anchor="ctr">
            <a:spAutoFit/>
          </a:bodyPr>
          <a:lstStyle/>
          <a:p>
            <a:pPr>
              <a:spcBef>
                <a:spcPct val="30000"/>
              </a:spcBef>
              <a:spcAft>
                <a:spcPct val="30000"/>
              </a:spcAft>
            </a:pPr>
            <a:r>
              <a:rPr lang="en-US" sz="2800">
                <a:latin typeface="Arial" pitchFamily="34" charset="0"/>
                <a:cs typeface="Arial" pitchFamily="34" charset="0"/>
              </a:rPr>
              <a:t>GPA</a:t>
            </a:r>
            <a:br>
              <a:rPr lang="en-US" sz="2800">
                <a:latin typeface="Arial" pitchFamily="34" charset="0"/>
                <a:cs typeface="Arial" pitchFamily="34" charset="0"/>
              </a:rPr>
            </a:br>
            <a:r>
              <a:rPr lang="en-US" sz="2800">
                <a:latin typeface="Arial" pitchFamily="34" charset="0"/>
                <a:cs typeface="Arial" pitchFamily="34" charset="0"/>
              </a:rPr>
              <a:t>Right eye: follow-up</a:t>
            </a:r>
          </a:p>
        </p:txBody>
      </p:sp>
      <p:grpSp>
        <p:nvGrpSpPr>
          <p:cNvPr id="60419" name="Group 23"/>
          <p:cNvGrpSpPr>
            <a:grpSpLocks/>
          </p:cNvGrpSpPr>
          <p:nvPr/>
        </p:nvGrpSpPr>
        <p:grpSpPr bwMode="auto">
          <a:xfrm>
            <a:off x="3043238" y="0"/>
            <a:ext cx="4516437" cy="6858000"/>
            <a:chOff x="2145" y="0"/>
            <a:chExt cx="2845" cy="4320"/>
          </a:xfrm>
        </p:grpSpPr>
        <p:pic>
          <p:nvPicPr>
            <p:cNvPr id="1474564" name="Picture 4"/>
            <p:cNvPicPr>
              <a:picLocks noChangeAspect="1" noChangeArrowheads="1"/>
            </p:cNvPicPr>
            <p:nvPr/>
          </p:nvPicPr>
          <p:blipFill>
            <a:blip r:embed="rId3"/>
            <a:srcRect/>
            <a:stretch>
              <a:fillRect/>
            </a:stretch>
          </p:blipFill>
          <p:spPr bwMode="auto">
            <a:xfrm>
              <a:off x="2145" y="0"/>
              <a:ext cx="2845" cy="4320"/>
            </a:xfrm>
            <a:prstGeom prst="rect">
              <a:avLst/>
            </a:prstGeom>
            <a:noFill/>
            <a:ln w="9525">
              <a:noFill/>
              <a:miter lim="800000"/>
              <a:headEnd/>
              <a:tailEnd/>
            </a:ln>
            <a:effectLst>
              <a:outerShdw dist="35921" dir="2700000" algn="ctr" rotWithShape="0">
                <a:schemeClr val="tx1"/>
              </a:outerShdw>
            </a:effectLst>
          </p:spPr>
        </p:pic>
        <p:sp>
          <p:nvSpPr>
            <p:cNvPr id="60422" name="Oval 5"/>
            <p:cNvSpPr>
              <a:spLocks noChangeArrowheads="1"/>
            </p:cNvSpPr>
            <p:nvPr/>
          </p:nvSpPr>
          <p:spPr bwMode="auto">
            <a:xfrm>
              <a:off x="3840" y="2345"/>
              <a:ext cx="787" cy="309"/>
            </a:xfrm>
            <a:prstGeom prst="ellipse">
              <a:avLst/>
            </a:prstGeom>
            <a:noFill/>
            <a:ln w="38100">
              <a:solidFill>
                <a:srgbClr val="FF0000"/>
              </a:solidFill>
              <a:round/>
              <a:headEnd/>
              <a:tailEnd/>
            </a:ln>
          </p:spPr>
          <p:txBody>
            <a:bodyPr wrap="none" anchor="ctr"/>
            <a:lstStyle/>
            <a:p>
              <a:endParaRPr lang="en-SG">
                <a:latin typeface="Arial" pitchFamily="34" charset="0"/>
                <a:cs typeface="Arial" pitchFamily="34" charset="0"/>
              </a:endParaRPr>
            </a:p>
          </p:txBody>
        </p:sp>
        <p:sp>
          <p:nvSpPr>
            <p:cNvPr id="60423" name="Oval 6"/>
            <p:cNvSpPr>
              <a:spLocks noChangeArrowheads="1"/>
            </p:cNvSpPr>
            <p:nvPr/>
          </p:nvSpPr>
          <p:spPr bwMode="auto">
            <a:xfrm>
              <a:off x="3779" y="3456"/>
              <a:ext cx="787" cy="309"/>
            </a:xfrm>
            <a:prstGeom prst="ellipse">
              <a:avLst/>
            </a:prstGeom>
            <a:noFill/>
            <a:ln w="38100">
              <a:solidFill>
                <a:srgbClr val="FF0000"/>
              </a:solidFill>
              <a:round/>
              <a:headEnd/>
              <a:tailEnd/>
            </a:ln>
          </p:spPr>
          <p:txBody>
            <a:bodyPr wrap="none" anchor="ctr"/>
            <a:lstStyle/>
            <a:p>
              <a:endParaRPr lang="en-SG">
                <a:latin typeface="Arial" pitchFamily="34" charset="0"/>
                <a:cs typeface="Arial" pitchFamily="34" charset="0"/>
              </a:endParaRPr>
            </a:p>
          </p:txBody>
        </p:sp>
        <p:sp>
          <p:nvSpPr>
            <p:cNvPr id="60424" name="Rectangle 22"/>
            <p:cNvSpPr>
              <a:spLocks noChangeArrowheads="1"/>
            </p:cNvSpPr>
            <p:nvPr/>
          </p:nvSpPr>
          <p:spPr bwMode="auto">
            <a:xfrm>
              <a:off x="2342" y="110"/>
              <a:ext cx="267" cy="56"/>
            </a:xfrm>
            <a:prstGeom prst="rect">
              <a:avLst/>
            </a:prstGeom>
            <a:solidFill>
              <a:srgbClr val="000000"/>
            </a:solidFill>
            <a:ln w="9525">
              <a:noFill/>
              <a:miter lim="800000"/>
              <a:headEnd/>
              <a:tailEnd/>
            </a:ln>
          </p:spPr>
          <p:txBody>
            <a:bodyPr wrap="none" anchor="ctr"/>
            <a:lstStyle/>
            <a:p>
              <a:endParaRPr lang="en-SG">
                <a:latin typeface="Arial" pitchFamily="34" charset="0"/>
                <a:cs typeface="Arial" pitchFamily="34" charset="0"/>
              </a:endParaRPr>
            </a:p>
          </p:txBody>
        </p:sp>
      </p:grpSp>
      <p:sp>
        <p:nvSpPr>
          <p:cNvPr id="60420" name="Text Box 24"/>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4" name="Group 9"/>
          <p:cNvGrpSpPr>
            <a:grpSpLocks/>
          </p:cNvGrpSpPr>
          <p:nvPr/>
        </p:nvGrpSpPr>
        <p:grpSpPr bwMode="auto">
          <a:xfrm>
            <a:off x="0" y="0"/>
            <a:ext cx="9159875" cy="6943725"/>
            <a:chOff x="-6960" y="-27"/>
            <a:chExt cx="5748" cy="4374"/>
          </a:xfrm>
        </p:grpSpPr>
        <p:pic>
          <p:nvPicPr>
            <p:cNvPr id="1473546" name="Picture 10"/>
            <p:cNvPicPr>
              <a:picLocks noChangeAspect="1" noChangeArrowheads="1"/>
            </p:cNvPicPr>
            <p:nvPr/>
          </p:nvPicPr>
          <p:blipFill>
            <a:blip r:embed="rId3"/>
            <a:srcRect t="38777" b="39499"/>
            <a:stretch>
              <a:fillRect/>
            </a:stretch>
          </p:blipFill>
          <p:spPr bwMode="auto">
            <a:xfrm>
              <a:off x="-6960" y="-27"/>
              <a:ext cx="5740" cy="2656"/>
            </a:xfrm>
            <a:prstGeom prst="rect">
              <a:avLst/>
            </a:prstGeom>
            <a:noFill/>
            <a:ln w="9525">
              <a:noFill/>
              <a:miter lim="800000"/>
              <a:headEnd/>
              <a:tailEnd/>
            </a:ln>
            <a:effectLst>
              <a:outerShdw dist="35921" dir="2700000" algn="ctr" rotWithShape="0">
                <a:schemeClr val="tx1"/>
              </a:outerShdw>
            </a:effectLst>
          </p:spPr>
        </p:pic>
        <p:sp>
          <p:nvSpPr>
            <p:cNvPr id="61447" name="Oval 11"/>
            <p:cNvSpPr>
              <a:spLocks noChangeArrowheads="1"/>
            </p:cNvSpPr>
            <p:nvPr/>
          </p:nvSpPr>
          <p:spPr bwMode="auto">
            <a:xfrm>
              <a:off x="-3353" y="2107"/>
              <a:ext cx="1216" cy="322"/>
            </a:xfrm>
            <a:prstGeom prst="ellipse">
              <a:avLst/>
            </a:prstGeom>
            <a:noFill/>
            <a:ln w="38100">
              <a:solidFill>
                <a:srgbClr val="FF0000"/>
              </a:solidFill>
              <a:round/>
              <a:headEnd/>
              <a:tailEnd/>
            </a:ln>
          </p:spPr>
          <p:txBody>
            <a:bodyPr wrap="none" anchor="ctr"/>
            <a:lstStyle/>
            <a:p>
              <a:endParaRPr lang="en-SG">
                <a:latin typeface="Arial" pitchFamily="34" charset="0"/>
                <a:cs typeface="Arial" pitchFamily="34" charset="0"/>
              </a:endParaRPr>
            </a:p>
          </p:txBody>
        </p:sp>
        <p:pic>
          <p:nvPicPr>
            <p:cNvPr id="1473548" name="Picture 12"/>
            <p:cNvPicPr>
              <a:picLocks noChangeAspect="1" noChangeArrowheads="1"/>
            </p:cNvPicPr>
            <p:nvPr/>
          </p:nvPicPr>
          <p:blipFill>
            <a:blip r:embed="rId3"/>
            <a:srcRect t="84200" b="1743"/>
            <a:stretch>
              <a:fillRect/>
            </a:stretch>
          </p:blipFill>
          <p:spPr bwMode="auto">
            <a:xfrm>
              <a:off x="-6952" y="2629"/>
              <a:ext cx="5740" cy="1718"/>
            </a:xfrm>
            <a:prstGeom prst="rect">
              <a:avLst/>
            </a:prstGeom>
            <a:noFill/>
            <a:ln w="9525">
              <a:noFill/>
              <a:miter lim="800000"/>
              <a:headEnd/>
              <a:tailEnd/>
            </a:ln>
            <a:effectLst>
              <a:outerShdw dist="35921" dir="2700000" algn="ctr" rotWithShape="0">
                <a:schemeClr val="tx1"/>
              </a:outerShdw>
            </a:effectLst>
          </p:spPr>
        </p:pic>
      </p:grpSp>
      <p:sp>
        <p:nvSpPr>
          <p:cNvPr id="61445" name="Rectangle 13"/>
          <p:cNvSpPr>
            <a:spLocks noChangeArrowheads="1"/>
          </p:cNvSpPr>
          <p:nvPr/>
        </p:nvSpPr>
        <p:spPr bwMode="auto">
          <a:xfrm>
            <a:off x="849376" y="4486275"/>
            <a:ext cx="7391006" cy="368300"/>
          </a:xfrm>
          <a:prstGeom prst="rect">
            <a:avLst/>
          </a:prstGeom>
          <a:noFill/>
          <a:ln w="9525">
            <a:solidFill>
              <a:srgbClr val="FF0000"/>
            </a:solidFill>
            <a:miter lim="800000"/>
            <a:headEnd/>
            <a:tailEnd/>
          </a:ln>
        </p:spPr>
        <p:txBody>
          <a:bodyPr anchor="ctr"/>
          <a:lstStyle/>
          <a:p>
            <a:pPr algn="ctr"/>
            <a:r>
              <a:rPr lang="en-US" sz="2000" b="1" dirty="0">
                <a:solidFill>
                  <a:srgbClr val="FF0000"/>
                </a:solidFill>
                <a:latin typeface="Arial" pitchFamily="34" charset="0"/>
                <a:cs typeface="Arial" pitchFamily="34" charset="0"/>
              </a:rPr>
              <a:t>3 or more points deteriorate in at least 2 consecutive tests</a:t>
            </a:r>
          </a:p>
        </p:txBody>
      </p:sp>
      <p:sp>
        <p:nvSpPr>
          <p:cNvPr id="61443" name="Text Box 19"/>
          <p:cNvSpPr txBox="1">
            <a:spLocks noChangeArrowheads="1"/>
          </p:cNvSpPr>
          <p:nvPr/>
        </p:nvSpPr>
        <p:spPr bwMode="auto">
          <a:xfrm>
            <a:off x="8128000" y="6713538"/>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solidFill>
                  <a:schemeClr val="bg1"/>
                </a:solidFill>
                <a:latin typeface="Arial" pitchFamily="34" charset="0"/>
                <a:cs typeface="Arial" pitchFamily="34" charset="0"/>
              </a:rPr>
              <a:t>© Thomas R</a:t>
            </a:r>
            <a:endParaRPr lang="en-US" sz="120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checkerboard(across)">
                                      <p:cBhvr>
                                        <p:cTn id="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8"/>
          <p:cNvSpPr>
            <a:spLocks noGrp="1" noChangeArrowheads="1"/>
          </p:cNvSpPr>
          <p:nvPr>
            <p:ph type="title"/>
          </p:nvPr>
        </p:nvSpPr>
        <p:spPr/>
        <p:txBody>
          <a:bodyPr/>
          <a:lstStyle/>
          <a:p>
            <a:r>
              <a:rPr lang="en-GB"/>
              <a:t>Follow-up: what?</a:t>
            </a:r>
            <a:endParaRPr lang="en-GB" dirty="0"/>
          </a:p>
        </p:txBody>
      </p:sp>
      <p:sp>
        <p:nvSpPr>
          <p:cNvPr id="29699" name="Rectangle 9"/>
          <p:cNvSpPr>
            <a:spLocks noGrp="1" noChangeArrowheads="1"/>
          </p:cNvSpPr>
          <p:nvPr>
            <p:ph type="body" idx="1"/>
          </p:nvPr>
        </p:nvSpPr>
        <p:spPr/>
        <p:txBody>
          <a:bodyPr/>
          <a:lstStyle/>
          <a:p>
            <a:r>
              <a:rPr lang="en-GB" sz="2800" dirty="0"/>
              <a:t>Assess patient well-being, visual function </a:t>
            </a:r>
            <a:br>
              <a:rPr lang="en-GB" sz="2800" dirty="0"/>
            </a:br>
            <a:r>
              <a:rPr lang="en-GB" sz="2800" dirty="0"/>
              <a:t>and quality of life</a:t>
            </a:r>
          </a:p>
          <a:p>
            <a:r>
              <a:rPr lang="en-GB" sz="2800" dirty="0"/>
              <a:t>Reassess risk factors</a:t>
            </a:r>
          </a:p>
          <a:p>
            <a:pPr lvl="1"/>
            <a:r>
              <a:rPr lang="en-GB" sz="2400" dirty="0"/>
              <a:t>Especially IOP and gonioscopic changes</a:t>
            </a:r>
          </a:p>
          <a:p>
            <a:r>
              <a:rPr lang="en-GB" sz="2800" dirty="0"/>
              <a:t>Reassess optic nerve structure and function</a:t>
            </a:r>
          </a:p>
          <a:p>
            <a:r>
              <a:rPr lang="en-GB" sz="2800" dirty="0"/>
              <a:t>Estimate the rate of progression (if any)</a:t>
            </a:r>
          </a:p>
          <a:p>
            <a:pPr lvl="1"/>
            <a:r>
              <a:rPr lang="en-GB" sz="2400" dirty="0"/>
              <a:t>Consider its significance in relation to age and </a:t>
            </a:r>
            <a:br>
              <a:rPr lang="en-GB" sz="2400" dirty="0"/>
            </a:br>
            <a:r>
              <a:rPr lang="en-GB" sz="2400" dirty="0"/>
              <a:t>the status of the other eye</a:t>
            </a:r>
          </a:p>
        </p:txBody>
      </p:sp>
      <p:sp>
        <p:nvSpPr>
          <p:cNvPr id="29700" name="Text Box 11"/>
          <p:cNvSpPr txBox="1">
            <a:spLocks noChangeArrowheads="1"/>
          </p:cNvSpPr>
          <p:nvPr/>
        </p:nvSpPr>
        <p:spPr bwMode="auto">
          <a:xfrm>
            <a:off x="5467350" y="6589713"/>
            <a:ext cx="3676650"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8" name="Group 15"/>
          <p:cNvGrpSpPr>
            <a:grpSpLocks/>
          </p:cNvGrpSpPr>
          <p:nvPr/>
        </p:nvGrpSpPr>
        <p:grpSpPr bwMode="auto">
          <a:xfrm>
            <a:off x="0" y="0"/>
            <a:ext cx="9099550" cy="6854825"/>
            <a:chOff x="7104" y="384"/>
            <a:chExt cx="5732" cy="4318"/>
          </a:xfrm>
        </p:grpSpPr>
        <p:pic>
          <p:nvPicPr>
            <p:cNvPr id="1471504" name="Picture 16"/>
            <p:cNvPicPr>
              <a:picLocks noChangeAspect="1" noChangeArrowheads="1"/>
            </p:cNvPicPr>
            <p:nvPr/>
          </p:nvPicPr>
          <p:blipFill>
            <a:blip r:embed="rId3"/>
            <a:srcRect t="60460" b="1743"/>
            <a:stretch>
              <a:fillRect/>
            </a:stretch>
          </p:blipFill>
          <p:spPr bwMode="auto">
            <a:xfrm>
              <a:off x="7104" y="384"/>
              <a:ext cx="5732" cy="4318"/>
            </a:xfrm>
            <a:prstGeom prst="rect">
              <a:avLst/>
            </a:prstGeom>
            <a:noFill/>
            <a:ln w="9525">
              <a:noFill/>
              <a:miter lim="800000"/>
              <a:headEnd/>
              <a:tailEnd/>
            </a:ln>
            <a:effectLst>
              <a:outerShdw dist="35921" dir="2700000" algn="ctr" rotWithShape="0">
                <a:schemeClr val="tx1"/>
              </a:outerShdw>
            </a:effectLst>
          </p:spPr>
        </p:pic>
        <p:sp>
          <p:nvSpPr>
            <p:cNvPr id="62471" name="Oval 17"/>
            <p:cNvSpPr>
              <a:spLocks noChangeArrowheads="1"/>
            </p:cNvSpPr>
            <p:nvPr/>
          </p:nvSpPr>
          <p:spPr bwMode="auto">
            <a:xfrm>
              <a:off x="10486" y="2828"/>
              <a:ext cx="1585" cy="279"/>
            </a:xfrm>
            <a:prstGeom prst="ellipse">
              <a:avLst/>
            </a:prstGeom>
            <a:noFill/>
            <a:ln w="38100">
              <a:solidFill>
                <a:srgbClr val="FF0000"/>
              </a:solidFill>
              <a:round/>
              <a:headEnd/>
              <a:tailEnd/>
            </a:ln>
          </p:spPr>
          <p:txBody>
            <a:bodyPr wrap="none" anchor="ctr"/>
            <a:lstStyle/>
            <a:p>
              <a:endParaRPr lang="en-SG">
                <a:latin typeface="Arial" pitchFamily="34" charset="0"/>
                <a:cs typeface="Arial" pitchFamily="34" charset="0"/>
              </a:endParaRPr>
            </a:p>
          </p:txBody>
        </p:sp>
      </p:grpSp>
      <p:sp>
        <p:nvSpPr>
          <p:cNvPr id="62469" name="Rectangle 18"/>
          <p:cNvSpPr>
            <a:spLocks noChangeArrowheads="1"/>
          </p:cNvSpPr>
          <p:nvPr/>
        </p:nvSpPr>
        <p:spPr bwMode="auto">
          <a:xfrm>
            <a:off x="871538" y="4516438"/>
            <a:ext cx="7391400" cy="368300"/>
          </a:xfrm>
          <a:prstGeom prst="rect">
            <a:avLst/>
          </a:prstGeom>
          <a:noFill/>
          <a:ln w="9525">
            <a:solidFill>
              <a:srgbClr val="FF0000"/>
            </a:solidFill>
            <a:miter lim="800000"/>
            <a:headEnd/>
            <a:tailEnd/>
          </a:ln>
        </p:spPr>
        <p:txBody>
          <a:bodyPr anchor="ctr"/>
          <a:lstStyle/>
          <a:p>
            <a:pPr algn="ctr"/>
            <a:r>
              <a:rPr lang="en-US" sz="2000" b="1" dirty="0">
                <a:solidFill>
                  <a:srgbClr val="FF0000"/>
                </a:solidFill>
                <a:latin typeface="Arial" pitchFamily="34" charset="0"/>
                <a:cs typeface="Arial" pitchFamily="34" charset="0"/>
              </a:rPr>
              <a:t>3 or more points deteriorate in at least 3 consecutive tests</a:t>
            </a:r>
            <a:endParaRPr lang="en-US" sz="3600" b="1" dirty="0">
              <a:solidFill>
                <a:srgbClr val="FF0000"/>
              </a:solidFill>
              <a:latin typeface="Arial" pitchFamily="34" charset="0"/>
              <a:cs typeface="Arial" pitchFamily="34" charset="0"/>
            </a:endParaRPr>
          </a:p>
        </p:txBody>
      </p:sp>
      <p:sp>
        <p:nvSpPr>
          <p:cNvPr id="62467" name="Text Box 19"/>
          <p:cNvSpPr txBox="1">
            <a:spLocks noChangeArrowheads="1"/>
          </p:cNvSpPr>
          <p:nvPr/>
        </p:nvSpPr>
        <p:spPr bwMode="auto">
          <a:xfrm>
            <a:off x="8064500" y="66151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solidFill>
                  <a:schemeClr val="bg1"/>
                </a:solidFill>
                <a:latin typeface="Arial" pitchFamily="34" charset="0"/>
                <a:cs typeface="Arial" pitchFamily="34" charset="0"/>
              </a:rPr>
              <a:t>© Thomas R</a:t>
            </a:r>
            <a:endParaRPr lang="en-US" sz="1200">
              <a:solidFill>
                <a:schemeClr val="bg1"/>
              </a:solidFill>
              <a:latin typeface="Arial" pitchFamily="34" charset="0"/>
              <a:cs typeface="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checkerboard(across)">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140587"/>
        </a:solidFill>
        <a:effectLst/>
      </p:bgPr>
    </p:bg>
    <p:spTree>
      <p:nvGrpSpPr>
        <p:cNvPr id="1" name=""/>
        <p:cNvGrpSpPr/>
        <p:nvPr/>
      </p:nvGrpSpPr>
      <p:grpSpPr>
        <a:xfrm>
          <a:off x="0" y="0"/>
          <a:ext cx="0" cy="0"/>
          <a:chOff x="0" y="0"/>
          <a:chExt cx="0" cy="0"/>
        </a:xfrm>
      </p:grpSpPr>
      <p:pic>
        <p:nvPicPr>
          <p:cNvPr id="1481730" name="Picture 2"/>
          <p:cNvPicPr>
            <a:picLocks noGrp="1" noChangeAspect="1" noChangeArrowheads="1"/>
          </p:cNvPicPr>
          <p:nvPr>
            <p:ph idx="4294967295"/>
          </p:nvPr>
        </p:nvPicPr>
        <p:blipFill>
          <a:blip r:embed="rId3"/>
          <a:srcRect/>
          <a:stretch>
            <a:fillRect/>
          </a:stretch>
        </p:blipFill>
        <p:spPr>
          <a:xfrm>
            <a:off x="3230563" y="0"/>
            <a:ext cx="4749800" cy="6858000"/>
          </a:xfrm>
          <a:effectLst>
            <a:outerShdw dist="35921" dir="2700000" algn="ctr" rotWithShape="0">
              <a:schemeClr val="tx1"/>
            </a:outerShdw>
          </a:effectLst>
        </p:spPr>
      </p:pic>
      <p:sp>
        <p:nvSpPr>
          <p:cNvPr id="63491" name="Rectangle 5"/>
          <p:cNvSpPr>
            <a:spLocks noChangeArrowheads="1"/>
          </p:cNvSpPr>
          <p:nvPr/>
        </p:nvSpPr>
        <p:spPr bwMode="auto">
          <a:xfrm>
            <a:off x="735013" y="2541588"/>
            <a:ext cx="2324100" cy="1373187"/>
          </a:xfrm>
          <a:prstGeom prst="rect">
            <a:avLst/>
          </a:prstGeom>
          <a:noFill/>
          <a:ln w="9525">
            <a:noFill/>
            <a:miter lim="800000"/>
            <a:headEnd/>
            <a:tailEnd/>
          </a:ln>
        </p:spPr>
        <p:txBody>
          <a:bodyPr anchor="ctr">
            <a:spAutoFit/>
          </a:bodyPr>
          <a:lstStyle/>
          <a:p>
            <a:pPr>
              <a:spcBef>
                <a:spcPct val="30000"/>
              </a:spcBef>
              <a:spcAft>
                <a:spcPct val="30000"/>
              </a:spcAft>
            </a:pPr>
            <a:r>
              <a:rPr lang="en-US" sz="2800">
                <a:latin typeface="Arial" pitchFamily="34" charset="0"/>
                <a:cs typeface="Arial" pitchFamily="34" charset="0"/>
              </a:rPr>
              <a:t>GPA</a:t>
            </a:r>
            <a:br>
              <a:rPr lang="en-US" sz="2800">
                <a:latin typeface="Arial" pitchFamily="34" charset="0"/>
                <a:cs typeface="Arial" pitchFamily="34" charset="0"/>
              </a:rPr>
            </a:br>
            <a:r>
              <a:rPr lang="en-US" sz="2800">
                <a:latin typeface="Arial" pitchFamily="34" charset="0"/>
                <a:cs typeface="Arial" pitchFamily="34" charset="0"/>
              </a:rPr>
              <a:t>Left eye: baseline</a:t>
            </a:r>
          </a:p>
        </p:txBody>
      </p:sp>
      <p:sp>
        <p:nvSpPr>
          <p:cNvPr id="63492" name="Rectangle 7"/>
          <p:cNvSpPr>
            <a:spLocks noChangeArrowheads="1"/>
          </p:cNvSpPr>
          <p:nvPr/>
        </p:nvSpPr>
        <p:spPr bwMode="auto">
          <a:xfrm>
            <a:off x="3611563" y="114300"/>
            <a:ext cx="419100" cy="90488"/>
          </a:xfrm>
          <a:prstGeom prst="rect">
            <a:avLst/>
          </a:prstGeom>
          <a:solidFill>
            <a:srgbClr val="000000"/>
          </a:solidFill>
          <a:ln w="9525">
            <a:noFill/>
            <a:miter lim="800000"/>
            <a:headEnd/>
            <a:tailEnd/>
          </a:ln>
        </p:spPr>
        <p:txBody>
          <a:bodyPr wrap="none" anchor="ctr"/>
          <a:lstStyle/>
          <a:p>
            <a:endParaRPr lang="en-SG">
              <a:latin typeface="Arial" pitchFamily="34" charset="0"/>
              <a:cs typeface="Arial" pitchFamily="34" charset="0"/>
            </a:endParaRPr>
          </a:p>
        </p:txBody>
      </p:sp>
      <p:sp>
        <p:nvSpPr>
          <p:cNvPr id="63493"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pic>
        <p:nvPicPr>
          <p:cNvPr id="1626118" name="Picture 6"/>
          <p:cNvPicPr>
            <a:picLocks noChangeAspect="1" noChangeArrowheads="1"/>
          </p:cNvPicPr>
          <p:nvPr/>
        </p:nvPicPr>
        <p:blipFill>
          <a:blip r:embed="rId3"/>
          <a:srcRect/>
          <a:stretch>
            <a:fillRect/>
          </a:stretch>
        </p:blipFill>
        <p:spPr bwMode="auto">
          <a:xfrm>
            <a:off x="2819400" y="0"/>
            <a:ext cx="5199063" cy="6858000"/>
          </a:xfrm>
          <a:prstGeom prst="rect">
            <a:avLst/>
          </a:prstGeom>
          <a:noFill/>
          <a:ln w="9525">
            <a:noFill/>
            <a:miter lim="800000"/>
            <a:headEnd/>
            <a:tailEnd/>
          </a:ln>
          <a:effectLst>
            <a:outerShdw dist="35921" dir="2700000" algn="ctr" rotWithShape="0">
              <a:schemeClr val="tx1"/>
            </a:outerShdw>
          </a:effectLst>
        </p:spPr>
      </p:pic>
      <p:sp>
        <p:nvSpPr>
          <p:cNvPr id="64515" name="Rectangle 7"/>
          <p:cNvSpPr>
            <a:spLocks noChangeArrowheads="1"/>
          </p:cNvSpPr>
          <p:nvPr/>
        </p:nvSpPr>
        <p:spPr bwMode="auto">
          <a:xfrm>
            <a:off x="719138" y="2541588"/>
            <a:ext cx="2239962" cy="1373187"/>
          </a:xfrm>
          <a:prstGeom prst="rect">
            <a:avLst/>
          </a:prstGeom>
          <a:noFill/>
          <a:ln w="9525">
            <a:noFill/>
            <a:miter lim="800000"/>
            <a:headEnd/>
            <a:tailEnd/>
          </a:ln>
        </p:spPr>
        <p:txBody>
          <a:bodyPr anchor="ctr">
            <a:spAutoFit/>
          </a:bodyPr>
          <a:lstStyle/>
          <a:p>
            <a:pPr>
              <a:spcBef>
                <a:spcPct val="30000"/>
              </a:spcBef>
              <a:spcAft>
                <a:spcPct val="30000"/>
              </a:spcAft>
            </a:pPr>
            <a:r>
              <a:rPr lang="en-US" sz="2800">
                <a:latin typeface="Arial" pitchFamily="34" charset="0"/>
                <a:cs typeface="Arial" pitchFamily="34" charset="0"/>
              </a:rPr>
              <a:t>GPA</a:t>
            </a:r>
            <a:br>
              <a:rPr lang="en-US" sz="2800">
                <a:latin typeface="Arial" pitchFamily="34" charset="0"/>
                <a:cs typeface="Arial" pitchFamily="34" charset="0"/>
              </a:rPr>
            </a:br>
            <a:r>
              <a:rPr lang="en-US" sz="2800">
                <a:latin typeface="Arial" pitchFamily="34" charset="0"/>
                <a:cs typeface="Arial" pitchFamily="34" charset="0"/>
              </a:rPr>
              <a:t>Left eye: follow-up</a:t>
            </a:r>
          </a:p>
        </p:txBody>
      </p:sp>
      <p:sp>
        <p:nvSpPr>
          <p:cNvPr id="64516"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pic>
        <p:nvPicPr>
          <p:cNvPr id="1483781" name="Picture 5"/>
          <p:cNvPicPr>
            <a:picLocks noChangeAspect="1" noChangeArrowheads="1"/>
          </p:cNvPicPr>
          <p:nvPr/>
        </p:nvPicPr>
        <p:blipFill>
          <a:blip r:embed="rId3"/>
          <a:srcRect t="34717" b="2405"/>
          <a:stretch>
            <a:fillRect/>
          </a:stretch>
        </p:blipFill>
        <p:spPr bwMode="auto">
          <a:xfrm>
            <a:off x="798513" y="0"/>
            <a:ext cx="7339012" cy="6848475"/>
          </a:xfrm>
          <a:prstGeom prst="rect">
            <a:avLst/>
          </a:prstGeom>
          <a:noFill/>
          <a:ln w="9525">
            <a:noFill/>
            <a:miter lim="800000"/>
            <a:headEnd/>
            <a:tailEnd/>
          </a:ln>
          <a:effectLst>
            <a:outerShdw dist="35921" dir="2700000" algn="ctr" rotWithShape="0">
              <a:schemeClr val="tx1"/>
            </a:outerShdw>
          </a:effectLst>
        </p:spPr>
      </p:pic>
      <p:sp>
        <p:nvSpPr>
          <p:cNvPr id="65539" name="Text Box 7"/>
          <p:cNvSpPr txBox="1">
            <a:spLocks noChangeArrowheads="1"/>
          </p:cNvSpPr>
          <p:nvPr/>
        </p:nvSpPr>
        <p:spPr bwMode="auto">
          <a:xfrm>
            <a:off x="8167688"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228600" y="1981200"/>
            <a:ext cx="5334000" cy="2209800"/>
          </a:xfrm>
          <a:prstGeom prst="rect">
            <a:avLst/>
          </a:prstGeom>
          <a:noFill/>
          <a:ln w="9525">
            <a:noFill/>
            <a:miter lim="800000"/>
            <a:headEnd/>
            <a:tailEnd/>
          </a:ln>
        </p:spPr>
        <p:txBody>
          <a:bodyPr/>
          <a:lstStyle/>
          <a:p>
            <a:pPr marL="342900" indent="-342900">
              <a:lnSpc>
                <a:spcPct val="110000"/>
              </a:lnSpc>
              <a:spcBef>
                <a:spcPct val="40000"/>
              </a:spcBef>
              <a:buFontTx/>
              <a:buChar char="•"/>
            </a:pPr>
            <a:endParaRPr kumimoji="1" lang="en-US" sz="2800">
              <a:solidFill>
                <a:srgbClr val="FFFF00"/>
              </a:solidFill>
              <a:cs typeface="Arial" pitchFamily="34" charset="0"/>
            </a:endParaRPr>
          </a:p>
        </p:txBody>
      </p:sp>
      <p:sp>
        <p:nvSpPr>
          <p:cNvPr id="66563" name="Rectangle 4"/>
          <p:cNvSpPr>
            <a:spLocks noChangeArrowheads="1"/>
          </p:cNvSpPr>
          <p:nvPr/>
        </p:nvSpPr>
        <p:spPr bwMode="auto">
          <a:xfrm>
            <a:off x="5486400" y="1905000"/>
            <a:ext cx="3581400" cy="4648200"/>
          </a:xfrm>
          <a:prstGeom prst="rect">
            <a:avLst/>
          </a:prstGeom>
          <a:solidFill>
            <a:srgbClr val="003399"/>
          </a:solidFill>
          <a:ln w="9525">
            <a:noFill/>
            <a:miter lim="800000"/>
            <a:headEnd/>
            <a:tailEnd/>
          </a:ln>
        </p:spPr>
        <p:txBody>
          <a:bodyPr wrap="none" anchor="ctr"/>
          <a:lstStyle/>
          <a:p>
            <a:endParaRPr kumimoji="1" lang="en-IN">
              <a:cs typeface="Arial" pitchFamily="34" charset="0"/>
            </a:endParaRPr>
          </a:p>
        </p:txBody>
      </p:sp>
      <p:pic>
        <p:nvPicPr>
          <p:cNvPr id="66564" name="Picture 5"/>
          <p:cNvPicPr>
            <a:picLocks noChangeAspect="1" noChangeArrowheads="1"/>
          </p:cNvPicPr>
          <p:nvPr/>
        </p:nvPicPr>
        <p:blipFill>
          <a:blip r:embed="rId3"/>
          <a:srcRect/>
          <a:stretch>
            <a:fillRect/>
          </a:stretch>
        </p:blipFill>
        <p:spPr bwMode="auto">
          <a:xfrm>
            <a:off x="5562600" y="1981200"/>
            <a:ext cx="3432175" cy="4495800"/>
          </a:xfrm>
          <a:prstGeom prst="rect">
            <a:avLst/>
          </a:prstGeom>
          <a:noFill/>
          <a:ln w="9525">
            <a:noFill/>
            <a:miter lim="800000"/>
            <a:headEnd/>
            <a:tailEnd/>
          </a:ln>
        </p:spPr>
      </p:pic>
      <p:sp>
        <p:nvSpPr>
          <p:cNvPr id="66565" name="Title 5"/>
          <p:cNvSpPr>
            <a:spLocks noGrp="1"/>
          </p:cNvSpPr>
          <p:nvPr>
            <p:ph type="title"/>
          </p:nvPr>
        </p:nvSpPr>
        <p:spPr/>
        <p:txBody>
          <a:bodyPr/>
          <a:lstStyle/>
          <a:p>
            <a:pPr>
              <a:lnSpc>
                <a:spcPct val="90000"/>
              </a:lnSpc>
            </a:pPr>
            <a:r>
              <a:rPr lang="en-NZ" dirty="0"/>
              <a:t>Visual Field Index for calculating the progression rate </a:t>
            </a:r>
          </a:p>
        </p:txBody>
      </p:sp>
      <p:sp>
        <p:nvSpPr>
          <p:cNvPr id="66566" name="Content Placeholder 6"/>
          <p:cNvSpPr>
            <a:spLocks noGrp="1"/>
          </p:cNvSpPr>
          <p:nvPr>
            <p:ph idx="1"/>
          </p:nvPr>
        </p:nvSpPr>
        <p:spPr>
          <a:xfrm>
            <a:off x="685800" y="1981200"/>
            <a:ext cx="4724400" cy="4114800"/>
          </a:xfrm>
        </p:spPr>
        <p:txBody>
          <a:bodyPr/>
          <a:lstStyle/>
          <a:p>
            <a:r>
              <a:rPr lang="en-US" dirty="0"/>
              <a:t>Visual Field Index (</a:t>
            </a:r>
            <a:r>
              <a:rPr lang="en-US" dirty="0" err="1"/>
              <a:t>VFI</a:t>
            </a:r>
            <a:r>
              <a:rPr lang="en-US" dirty="0"/>
              <a:t>)</a:t>
            </a:r>
          </a:p>
          <a:p>
            <a:pPr lvl="1"/>
            <a:r>
              <a:rPr lang="en-US" dirty="0"/>
              <a:t>Improved metric of visual field loss </a:t>
            </a:r>
          </a:p>
          <a:p>
            <a:pPr lvl="1"/>
            <a:r>
              <a:rPr lang="en-US" dirty="0"/>
              <a:t>New graphical trend display </a:t>
            </a:r>
          </a:p>
          <a:p>
            <a:pPr lvl="1"/>
            <a:r>
              <a:rPr lang="en-US" dirty="0"/>
              <a:t>Plotted against age </a:t>
            </a:r>
          </a:p>
          <a:p>
            <a:pPr lvl="1"/>
            <a:r>
              <a:rPr lang="en-US" dirty="0"/>
              <a:t>Single page printout</a:t>
            </a:r>
          </a:p>
          <a:p>
            <a:endParaRPr lang="en-NZ" dirty="0"/>
          </a:p>
        </p:txBody>
      </p:sp>
      <p:sp>
        <p:nvSpPr>
          <p:cNvPr id="66567" name="TextBox 9"/>
          <p:cNvSpPr txBox="1">
            <a:spLocks noChangeArrowheads="1"/>
          </p:cNvSpPr>
          <p:nvPr/>
        </p:nvSpPr>
        <p:spPr bwMode="auto">
          <a:xfrm>
            <a:off x="7924800" y="6553200"/>
            <a:ext cx="1152525" cy="252413"/>
          </a:xfrm>
          <a:prstGeom prst="rect">
            <a:avLst/>
          </a:prstGeom>
          <a:solidFill>
            <a:srgbClr val="140587"/>
          </a:solidFill>
          <a:ln w="9525">
            <a:noFill/>
            <a:miter lim="800000"/>
            <a:headEnd/>
            <a:tailEnd/>
          </a:ln>
        </p:spPr>
        <p:txBody>
          <a:bodyPr>
            <a:spAutoFit/>
          </a:bodyPr>
          <a:lstStyle/>
          <a:p>
            <a:endParaRPr lang="en-NZ"/>
          </a:p>
        </p:txBody>
      </p:sp>
      <p:sp>
        <p:nvSpPr>
          <p:cNvPr id="8" name="Text Box 5"/>
          <p:cNvSpPr txBox="1">
            <a:spLocks noChangeArrowheads="1"/>
          </p:cNvSpPr>
          <p:nvPr/>
        </p:nvSpPr>
        <p:spPr bwMode="auto">
          <a:xfrm>
            <a:off x="4939456" y="6600700"/>
            <a:ext cx="4204549" cy="240066"/>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NZ" sz="1200" dirty="0" err="1">
                <a:latin typeface="Arial" pitchFamily="34" charset="0"/>
                <a:cs typeface="Arial" pitchFamily="34" charset="0"/>
              </a:rPr>
              <a:t>Bengtsson</a:t>
            </a:r>
            <a:r>
              <a:rPr lang="en-NZ" sz="1200" dirty="0">
                <a:latin typeface="Arial" pitchFamily="34" charset="0"/>
                <a:cs typeface="Arial" pitchFamily="34" charset="0"/>
              </a:rPr>
              <a:t> B, </a:t>
            </a:r>
            <a:r>
              <a:rPr lang="en-NZ" sz="1200" dirty="0" err="1">
                <a:latin typeface="Arial" pitchFamily="34" charset="0"/>
                <a:cs typeface="Arial" pitchFamily="34" charset="0"/>
              </a:rPr>
              <a:t>Heijl</a:t>
            </a:r>
            <a:r>
              <a:rPr lang="en-NZ" sz="1200" dirty="0">
                <a:latin typeface="Arial" pitchFamily="34" charset="0"/>
                <a:cs typeface="Arial" pitchFamily="34" charset="0"/>
              </a:rPr>
              <a:t> A. </a:t>
            </a:r>
            <a:r>
              <a:rPr lang="en-NZ" sz="1200" i="1" dirty="0">
                <a:latin typeface="Arial" pitchFamily="34" charset="0"/>
                <a:cs typeface="Arial" pitchFamily="34" charset="0"/>
              </a:rPr>
              <a:t>Am J </a:t>
            </a:r>
            <a:r>
              <a:rPr lang="en-NZ" sz="1200" i="1" dirty="0" err="1">
                <a:latin typeface="Arial" pitchFamily="34" charset="0"/>
                <a:cs typeface="Arial" pitchFamily="34" charset="0"/>
              </a:rPr>
              <a:t>Ophthalmol</a:t>
            </a:r>
            <a:r>
              <a:rPr lang="en-NZ" sz="1200" dirty="0">
                <a:latin typeface="Arial" pitchFamily="34" charset="0"/>
                <a:cs typeface="Arial" pitchFamily="34" charset="0"/>
              </a:rPr>
              <a:t> 2008; 145: 343–53.</a:t>
            </a:r>
            <a:endParaRPr lang="en-US" sz="1400" dirty="0">
              <a:latin typeface="Arial" pitchFamily="34" charset="0"/>
              <a:cs typeface="Arial" pitchFamily="34"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ChangeArrowheads="1"/>
          </p:cNvSpPr>
          <p:nvPr/>
        </p:nvSpPr>
        <p:spPr bwMode="auto">
          <a:xfrm>
            <a:off x="130175" y="1862138"/>
            <a:ext cx="8915400" cy="1066800"/>
          </a:xfrm>
          <a:prstGeom prst="rect">
            <a:avLst/>
          </a:prstGeom>
          <a:noFill/>
          <a:ln w="9525">
            <a:noFill/>
            <a:miter lim="800000"/>
            <a:headEnd/>
            <a:tailEnd/>
          </a:ln>
        </p:spPr>
        <p:txBody>
          <a:bodyPr/>
          <a:lstStyle/>
          <a:p>
            <a:pPr marL="342900" indent="-342900">
              <a:spcBef>
                <a:spcPct val="20000"/>
              </a:spcBef>
              <a:buFontTx/>
              <a:buChar char="•"/>
            </a:pPr>
            <a:endParaRPr kumimoji="1" lang="en-US">
              <a:latin typeface="Arial" pitchFamily="34" charset="0"/>
              <a:cs typeface="Arial" pitchFamily="34" charset="0"/>
            </a:endParaRPr>
          </a:p>
        </p:txBody>
      </p:sp>
      <p:grpSp>
        <p:nvGrpSpPr>
          <p:cNvPr id="67587" name="Group 13"/>
          <p:cNvGrpSpPr>
            <a:grpSpLocks/>
          </p:cNvGrpSpPr>
          <p:nvPr/>
        </p:nvGrpSpPr>
        <p:grpSpPr bwMode="auto">
          <a:xfrm>
            <a:off x="304800" y="3328288"/>
            <a:ext cx="4114800" cy="3128962"/>
            <a:chOff x="304800" y="3004458"/>
            <a:chExt cx="4114800" cy="3128658"/>
          </a:xfrm>
        </p:grpSpPr>
        <p:sp>
          <p:nvSpPr>
            <p:cNvPr id="67596" name="Text Box 11"/>
            <p:cNvSpPr txBox="1">
              <a:spLocks noChangeArrowheads="1"/>
            </p:cNvSpPr>
            <p:nvPr/>
          </p:nvSpPr>
          <p:spPr bwMode="auto">
            <a:xfrm>
              <a:off x="1447800" y="5715682"/>
              <a:ext cx="1752600" cy="400110"/>
            </a:xfrm>
            <a:prstGeom prst="rect">
              <a:avLst/>
            </a:prstGeom>
            <a:solidFill>
              <a:srgbClr val="140587"/>
            </a:solidFill>
            <a:ln w="9525">
              <a:noFill/>
              <a:miter lim="800000"/>
              <a:headEnd/>
              <a:tailEnd/>
            </a:ln>
          </p:spPr>
          <p:txBody>
            <a:bodyPr>
              <a:spAutoFit/>
            </a:bodyPr>
            <a:lstStyle/>
            <a:p>
              <a:pPr algn="ctr">
                <a:spcBef>
                  <a:spcPct val="50000"/>
                </a:spcBef>
              </a:pPr>
              <a:r>
                <a:rPr kumimoji="1" lang="en-US" sz="2000">
                  <a:latin typeface="Arial" pitchFamily="34" charset="0"/>
                  <a:cs typeface="Arial" pitchFamily="34" charset="0"/>
                </a:rPr>
                <a:t>VFI = 90%</a:t>
              </a:r>
            </a:p>
          </p:txBody>
        </p:sp>
        <p:pic>
          <p:nvPicPr>
            <p:cNvPr id="67597" name="Picture 7" descr="peripheral defect w PD"/>
            <p:cNvPicPr>
              <a:picLocks noChangeAspect="1" noChangeArrowheads="1"/>
            </p:cNvPicPr>
            <p:nvPr/>
          </p:nvPicPr>
          <p:blipFill>
            <a:blip r:embed="rId3"/>
            <a:srcRect/>
            <a:stretch>
              <a:fillRect/>
            </a:stretch>
          </p:blipFill>
          <p:spPr bwMode="auto">
            <a:xfrm>
              <a:off x="576263" y="3407400"/>
              <a:ext cx="3609600" cy="2304000"/>
            </a:xfrm>
            <a:prstGeom prst="rect">
              <a:avLst/>
            </a:prstGeom>
            <a:noFill/>
            <a:ln w="9525">
              <a:noFill/>
              <a:miter lim="800000"/>
              <a:headEnd/>
              <a:tailEnd/>
            </a:ln>
          </p:spPr>
        </p:pic>
        <p:sp>
          <p:nvSpPr>
            <p:cNvPr id="67598" name="Text Box 9"/>
            <p:cNvSpPr txBox="1">
              <a:spLocks noChangeArrowheads="1"/>
            </p:cNvSpPr>
            <p:nvPr/>
          </p:nvSpPr>
          <p:spPr bwMode="auto">
            <a:xfrm>
              <a:off x="304800" y="3004458"/>
              <a:ext cx="381000" cy="400110"/>
            </a:xfrm>
            <a:prstGeom prst="rect">
              <a:avLst/>
            </a:prstGeom>
            <a:noFill/>
            <a:ln w="9525">
              <a:noFill/>
              <a:miter lim="800000"/>
              <a:headEnd/>
              <a:tailEnd/>
            </a:ln>
          </p:spPr>
          <p:txBody>
            <a:bodyPr>
              <a:spAutoFit/>
            </a:bodyPr>
            <a:lstStyle/>
            <a:p>
              <a:r>
                <a:rPr kumimoji="1" lang="en-US" sz="2000" b="1">
                  <a:solidFill>
                    <a:srgbClr val="CC3300"/>
                  </a:solidFill>
                  <a:latin typeface="Arial" pitchFamily="34" charset="0"/>
                  <a:cs typeface="Arial" pitchFamily="34" charset="0"/>
                </a:rPr>
                <a:t>A</a:t>
              </a:r>
            </a:p>
          </p:txBody>
        </p:sp>
        <p:sp>
          <p:nvSpPr>
            <p:cNvPr id="67599" name="Rectangle 13"/>
            <p:cNvSpPr>
              <a:spLocks noChangeArrowheads="1"/>
            </p:cNvSpPr>
            <p:nvPr/>
          </p:nvSpPr>
          <p:spPr bwMode="auto">
            <a:xfrm>
              <a:off x="304800" y="3037116"/>
              <a:ext cx="4114800" cy="3096000"/>
            </a:xfrm>
            <a:prstGeom prst="rect">
              <a:avLst/>
            </a:prstGeom>
            <a:noFill/>
            <a:ln w="9525">
              <a:solidFill>
                <a:schemeClr val="tx1"/>
              </a:solidFill>
              <a:miter lim="800000"/>
              <a:headEnd/>
              <a:tailEnd/>
            </a:ln>
          </p:spPr>
          <p:txBody>
            <a:bodyPr wrap="none" anchor="ctr"/>
            <a:lstStyle/>
            <a:p>
              <a:endParaRPr kumimoji="1" lang="en-IN">
                <a:latin typeface="Arial" pitchFamily="34" charset="0"/>
                <a:cs typeface="Arial" pitchFamily="34" charset="0"/>
              </a:endParaRPr>
            </a:p>
          </p:txBody>
        </p:sp>
      </p:grpSp>
      <p:grpSp>
        <p:nvGrpSpPr>
          <p:cNvPr id="67588" name="Group 14"/>
          <p:cNvGrpSpPr>
            <a:grpSpLocks/>
          </p:cNvGrpSpPr>
          <p:nvPr/>
        </p:nvGrpSpPr>
        <p:grpSpPr bwMode="auto">
          <a:xfrm>
            <a:off x="4724400" y="3328288"/>
            <a:ext cx="4114800" cy="3132137"/>
            <a:chOff x="4724400" y="3004458"/>
            <a:chExt cx="4114800" cy="3132198"/>
          </a:xfrm>
        </p:grpSpPr>
        <p:sp>
          <p:nvSpPr>
            <p:cNvPr id="67592" name="Text Box 12"/>
            <p:cNvSpPr txBox="1">
              <a:spLocks noChangeArrowheads="1"/>
            </p:cNvSpPr>
            <p:nvPr/>
          </p:nvSpPr>
          <p:spPr bwMode="auto">
            <a:xfrm>
              <a:off x="5672138" y="5736546"/>
              <a:ext cx="2209800" cy="400110"/>
            </a:xfrm>
            <a:prstGeom prst="rect">
              <a:avLst/>
            </a:prstGeom>
            <a:solidFill>
              <a:srgbClr val="140587"/>
            </a:solidFill>
            <a:ln w="9525">
              <a:noFill/>
              <a:miter lim="800000"/>
              <a:headEnd/>
              <a:tailEnd/>
            </a:ln>
          </p:spPr>
          <p:txBody>
            <a:bodyPr>
              <a:spAutoFit/>
            </a:bodyPr>
            <a:lstStyle/>
            <a:p>
              <a:pPr algn="ctr">
                <a:spcBef>
                  <a:spcPct val="50000"/>
                </a:spcBef>
              </a:pPr>
              <a:r>
                <a:rPr kumimoji="1" lang="en-US" sz="2000">
                  <a:latin typeface="Arial" pitchFamily="34" charset="0"/>
                  <a:cs typeface="Arial" pitchFamily="34" charset="0"/>
                </a:rPr>
                <a:t>VFI = 81%</a:t>
              </a:r>
            </a:p>
          </p:txBody>
        </p:sp>
        <p:pic>
          <p:nvPicPr>
            <p:cNvPr id="67593" name="Picture 8" descr="central field defect w PD"/>
            <p:cNvPicPr>
              <a:picLocks noChangeAspect="1" noChangeArrowheads="1"/>
            </p:cNvPicPr>
            <p:nvPr/>
          </p:nvPicPr>
          <p:blipFill>
            <a:blip r:embed="rId4"/>
            <a:srcRect/>
            <a:stretch>
              <a:fillRect/>
            </a:stretch>
          </p:blipFill>
          <p:spPr bwMode="auto">
            <a:xfrm>
              <a:off x="4964113" y="3407400"/>
              <a:ext cx="3657600" cy="2308225"/>
            </a:xfrm>
            <a:prstGeom prst="rect">
              <a:avLst/>
            </a:prstGeom>
            <a:noFill/>
            <a:ln w="9525">
              <a:noFill/>
              <a:miter lim="800000"/>
              <a:headEnd/>
              <a:tailEnd/>
            </a:ln>
          </p:spPr>
        </p:pic>
        <p:sp>
          <p:nvSpPr>
            <p:cNvPr id="67594" name="Text Box 10"/>
            <p:cNvSpPr txBox="1">
              <a:spLocks noChangeArrowheads="1"/>
            </p:cNvSpPr>
            <p:nvPr/>
          </p:nvSpPr>
          <p:spPr bwMode="auto">
            <a:xfrm>
              <a:off x="4724400" y="3004458"/>
              <a:ext cx="370614" cy="400110"/>
            </a:xfrm>
            <a:prstGeom prst="rect">
              <a:avLst/>
            </a:prstGeom>
            <a:noFill/>
            <a:ln w="9525">
              <a:noFill/>
              <a:miter lim="800000"/>
              <a:headEnd/>
              <a:tailEnd/>
            </a:ln>
          </p:spPr>
          <p:txBody>
            <a:bodyPr wrap="none">
              <a:spAutoFit/>
            </a:bodyPr>
            <a:lstStyle/>
            <a:p>
              <a:r>
                <a:rPr kumimoji="1" lang="en-US" sz="2000" b="1">
                  <a:solidFill>
                    <a:srgbClr val="CC3300"/>
                  </a:solidFill>
                  <a:latin typeface="Arial" pitchFamily="34" charset="0"/>
                  <a:cs typeface="Arial" pitchFamily="34" charset="0"/>
                </a:rPr>
                <a:t>B</a:t>
              </a:r>
            </a:p>
          </p:txBody>
        </p:sp>
        <p:sp>
          <p:nvSpPr>
            <p:cNvPr id="67595" name="Rectangle 14"/>
            <p:cNvSpPr>
              <a:spLocks noChangeArrowheads="1"/>
            </p:cNvSpPr>
            <p:nvPr/>
          </p:nvSpPr>
          <p:spPr bwMode="auto">
            <a:xfrm>
              <a:off x="4724400" y="3037116"/>
              <a:ext cx="4114800" cy="3096000"/>
            </a:xfrm>
            <a:prstGeom prst="rect">
              <a:avLst/>
            </a:prstGeom>
            <a:noFill/>
            <a:ln w="9525">
              <a:solidFill>
                <a:schemeClr val="tx1"/>
              </a:solidFill>
              <a:miter lim="800000"/>
              <a:headEnd/>
              <a:tailEnd/>
            </a:ln>
          </p:spPr>
          <p:txBody>
            <a:bodyPr wrap="none" anchor="ctr"/>
            <a:lstStyle/>
            <a:p>
              <a:endParaRPr kumimoji="1" lang="en-IN">
                <a:latin typeface="Arial" pitchFamily="34" charset="0"/>
                <a:cs typeface="Arial" pitchFamily="34" charset="0"/>
              </a:endParaRPr>
            </a:p>
          </p:txBody>
        </p:sp>
      </p:grpSp>
      <p:sp>
        <p:nvSpPr>
          <p:cNvPr id="13" name="Title 5"/>
          <p:cNvSpPr txBox="1">
            <a:spLocks/>
          </p:cNvSpPr>
          <p:nvPr/>
        </p:nvSpPr>
        <p:spPr>
          <a:xfrm>
            <a:off x="269875" y="431800"/>
            <a:ext cx="6657975" cy="1143000"/>
          </a:xfrm>
          <a:prstGeom prst="rect">
            <a:avLst/>
          </a:prstGeom>
        </p:spPr>
        <p:txBody>
          <a:bodyPr/>
          <a:lstStyle/>
          <a:p>
            <a:pPr eaLnBrk="0" hangingPunct="0">
              <a:lnSpc>
                <a:spcPct val="90000"/>
              </a:lnSpc>
              <a:defRPr/>
            </a:pPr>
            <a:r>
              <a:rPr lang="en-NZ" sz="3600" dirty="0">
                <a:solidFill>
                  <a:srgbClr val="140587"/>
                </a:solidFill>
                <a:latin typeface="Arial" pitchFamily="34" charset="0"/>
                <a:ea typeface="+mj-ea"/>
                <a:cs typeface="Arial" pitchFamily="34" charset="0"/>
              </a:rPr>
              <a:t>Visual Field Index for calculating the progression r</a:t>
            </a:r>
            <a:r>
              <a:rPr lang="en-NZ" sz="3600" kern="0" dirty="0">
                <a:solidFill>
                  <a:srgbClr val="140587"/>
                </a:solidFill>
                <a:latin typeface="Arial" pitchFamily="34" charset="0"/>
                <a:ea typeface="+mj-ea"/>
                <a:cs typeface="Arial" pitchFamily="34" charset="0"/>
              </a:rPr>
              <a:t>ate </a:t>
            </a:r>
          </a:p>
        </p:txBody>
      </p:sp>
      <p:sp>
        <p:nvSpPr>
          <p:cNvPr id="67590" name="TextBox 13"/>
          <p:cNvSpPr txBox="1">
            <a:spLocks noChangeArrowheads="1"/>
          </p:cNvSpPr>
          <p:nvPr/>
        </p:nvSpPr>
        <p:spPr bwMode="auto">
          <a:xfrm>
            <a:off x="7924800" y="6481950"/>
            <a:ext cx="1152525" cy="369888"/>
          </a:xfrm>
          <a:prstGeom prst="rect">
            <a:avLst/>
          </a:prstGeom>
          <a:solidFill>
            <a:srgbClr val="140587"/>
          </a:solidFill>
          <a:ln w="9525">
            <a:noFill/>
            <a:miter lim="800000"/>
            <a:headEnd/>
            <a:tailEnd/>
          </a:ln>
        </p:spPr>
        <p:txBody>
          <a:bodyPr>
            <a:spAutoFit/>
          </a:bodyPr>
          <a:lstStyle/>
          <a:p>
            <a:endParaRPr lang="en-NZ">
              <a:latin typeface="Arial" pitchFamily="34" charset="0"/>
              <a:cs typeface="Arial" pitchFamily="34" charset="0"/>
            </a:endParaRPr>
          </a:p>
        </p:txBody>
      </p:sp>
      <p:sp>
        <p:nvSpPr>
          <p:cNvPr id="67591" name="Content Placeholder 18"/>
          <p:cNvSpPr>
            <a:spLocks noGrp="1"/>
          </p:cNvSpPr>
          <p:nvPr>
            <p:ph idx="1"/>
          </p:nvPr>
        </p:nvSpPr>
        <p:spPr>
          <a:xfrm>
            <a:off x="685800" y="1851025"/>
            <a:ext cx="7772400" cy="1577975"/>
          </a:xfrm>
        </p:spPr>
        <p:txBody>
          <a:bodyPr/>
          <a:lstStyle/>
          <a:p>
            <a:pPr marL="342900" indent="-342900"/>
            <a:r>
              <a:rPr kumimoji="1" lang="en-US" sz="2800"/>
              <a:t>Central points are weighted more heavily</a:t>
            </a:r>
          </a:p>
          <a:p>
            <a:pPr marL="342900" indent="-342900"/>
            <a:r>
              <a:rPr kumimoji="1" lang="en-US" sz="2800"/>
              <a:t>Reduces contribution of cataract to the measurement of VF loss</a:t>
            </a:r>
          </a:p>
        </p:txBody>
      </p:sp>
      <p:sp>
        <p:nvSpPr>
          <p:cNvPr id="16" name="Text Box 5"/>
          <p:cNvSpPr txBox="1">
            <a:spLocks noChangeArrowheads="1"/>
          </p:cNvSpPr>
          <p:nvPr/>
        </p:nvSpPr>
        <p:spPr bwMode="auto">
          <a:xfrm>
            <a:off x="4927581" y="6600700"/>
            <a:ext cx="4204549" cy="240066"/>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NZ" sz="1200" dirty="0" err="1">
                <a:latin typeface="Arial" pitchFamily="34" charset="0"/>
                <a:cs typeface="Arial" pitchFamily="34" charset="0"/>
              </a:rPr>
              <a:t>Bengtsson</a:t>
            </a:r>
            <a:r>
              <a:rPr lang="en-NZ" sz="1200" dirty="0">
                <a:latin typeface="Arial" pitchFamily="34" charset="0"/>
                <a:cs typeface="Arial" pitchFamily="34" charset="0"/>
              </a:rPr>
              <a:t> B, </a:t>
            </a:r>
            <a:r>
              <a:rPr lang="en-NZ" sz="1200" dirty="0" err="1">
                <a:latin typeface="Arial" pitchFamily="34" charset="0"/>
                <a:cs typeface="Arial" pitchFamily="34" charset="0"/>
              </a:rPr>
              <a:t>Heijl</a:t>
            </a:r>
            <a:r>
              <a:rPr lang="en-NZ" sz="1200" dirty="0">
                <a:latin typeface="Arial" pitchFamily="34" charset="0"/>
                <a:cs typeface="Arial" pitchFamily="34" charset="0"/>
              </a:rPr>
              <a:t> A. </a:t>
            </a:r>
            <a:r>
              <a:rPr lang="en-NZ" sz="1200" i="1" dirty="0">
                <a:latin typeface="Arial" pitchFamily="34" charset="0"/>
                <a:cs typeface="Arial" pitchFamily="34" charset="0"/>
              </a:rPr>
              <a:t>Am J </a:t>
            </a:r>
            <a:r>
              <a:rPr lang="en-NZ" sz="1200" i="1" dirty="0" err="1">
                <a:latin typeface="Arial" pitchFamily="34" charset="0"/>
                <a:cs typeface="Arial" pitchFamily="34" charset="0"/>
              </a:rPr>
              <a:t>Ophthalmol</a:t>
            </a:r>
            <a:r>
              <a:rPr lang="en-NZ" sz="1200" dirty="0">
                <a:latin typeface="Arial" pitchFamily="34" charset="0"/>
                <a:cs typeface="Arial" pitchFamily="34" charset="0"/>
              </a:rPr>
              <a:t> 2008; 145: 343–53.</a:t>
            </a:r>
            <a:endParaRPr lang="en-US" sz="1400" dirty="0">
              <a:latin typeface="Arial" pitchFamily="34" charset="0"/>
              <a:cs typeface="Arial"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0"/>
          <p:cNvGrpSpPr>
            <a:grpSpLocks/>
          </p:cNvGrpSpPr>
          <p:nvPr/>
        </p:nvGrpSpPr>
        <p:grpSpPr bwMode="auto">
          <a:xfrm>
            <a:off x="414338" y="2206625"/>
            <a:ext cx="8305800" cy="3203575"/>
            <a:chOff x="413646" y="2206168"/>
            <a:chExt cx="8305800" cy="3204032"/>
          </a:xfrm>
        </p:grpSpPr>
        <p:sp>
          <p:nvSpPr>
            <p:cNvPr id="68616" name="Rectangle 9"/>
            <p:cNvSpPr>
              <a:spLocks noChangeArrowheads="1"/>
            </p:cNvSpPr>
            <p:nvPr/>
          </p:nvSpPr>
          <p:spPr bwMode="auto">
            <a:xfrm>
              <a:off x="414000" y="5029200"/>
              <a:ext cx="8305200" cy="381000"/>
            </a:xfrm>
            <a:prstGeom prst="rect">
              <a:avLst/>
            </a:prstGeom>
            <a:solidFill>
              <a:schemeClr val="tx1"/>
            </a:solidFill>
            <a:ln w="9525" algn="ctr">
              <a:noFill/>
              <a:round/>
              <a:headEnd/>
              <a:tailEnd/>
            </a:ln>
          </p:spPr>
          <p:txBody>
            <a:bodyPr/>
            <a:lstStyle/>
            <a:p>
              <a:endParaRPr lang="en-NZ">
                <a:latin typeface="Arial" pitchFamily="34" charset="0"/>
                <a:cs typeface="Arial" pitchFamily="34" charset="0"/>
              </a:endParaRPr>
            </a:p>
          </p:txBody>
        </p:sp>
        <p:pic>
          <p:nvPicPr>
            <p:cNvPr id="68617" name="Picture 2"/>
            <p:cNvPicPr>
              <a:picLocks noChangeAspect="1" noChangeArrowheads="1"/>
            </p:cNvPicPr>
            <p:nvPr/>
          </p:nvPicPr>
          <p:blipFill>
            <a:blip r:embed="rId3"/>
            <a:srcRect l="1654" r="8183"/>
            <a:stretch>
              <a:fillRect/>
            </a:stretch>
          </p:blipFill>
          <p:spPr bwMode="auto">
            <a:xfrm>
              <a:off x="413646" y="2206168"/>
              <a:ext cx="8305800" cy="2995574"/>
            </a:xfrm>
            <a:prstGeom prst="rect">
              <a:avLst/>
            </a:prstGeom>
            <a:noFill/>
            <a:ln w="9525">
              <a:noFill/>
              <a:miter lim="800000"/>
              <a:headEnd/>
              <a:tailEnd/>
            </a:ln>
          </p:spPr>
        </p:pic>
      </p:grpSp>
      <p:sp>
        <p:nvSpPr>
          <p:cNvPr id="68611" name="Text Box 5"/>
          <p:cNvSpPr txBox="1">
            <a:spLocks noChangeArrowheads="1"/>
          </p:cNvSpPr>
          <p:nvPr/>
        </p:nvSpPr>
        <p:spPr bwMode="auto">
          <a:xfrm>
            <a:off x="1536700" y="5508625"/>
            <a:ext cx="2005013" cy="369888"/>
          </a:xfrm>
          <a:prstGeom prst="rect">
            <a:avLst/>
          </a:prstGeom>
          <a:noFill/>
          <a:ln w="9525">
            <a:noFill/>
            <a:miter lim="800000"/>
            <a:headEnd/>
            <a:tailEnd/>
          </a:ln>
        </p:spPr>
        <p:txBody>
          <a:bodyPr wrap="none">
            <a:spAutoFit/>
          </a:bodyPr>
          <a:lstStyle/>
          <a:p>
            <a:pPr algn="ctr"/>
            <a:r>
              <a:rPr kumimoji="1" lang="en-US">
                <a:latin typeface="Arial" pitchFamily="34" charset="0"/>
                <a:cs typeface="Arial" pitchFamily="34" charset="0"/>
              </a:rPr>
              <a:t>Regression graph</a:t>
            </a:r>
          </a:p>
        </p:txBody>
      </p:sp>
      <p:sp>
        <p:nvSpPr>
          <p:cNvPr id="68612" name="Text Box 6"/>
          <p:cNvSpPr txBox="1">
            <a:spLocks noChangeArrowheads="1"/>
          </p:cNvSpPr>
          <p:nvPr/>
        </p:nvSpPr>
        <p:spPr bwMode="auto">
          <a:xfrm>
            <a:off x="7185025" y="5519738"/>
            <a:ext cx="966788" cy="369887"/>
          </a:xfrm>
          <a:prstGeom prst="rect">
            <a:avLst/>
          </a:prstGeom>
          <a:noFill/>
          <a:ln w="9525">
            <a:noFill/>
            <a:miter lim="800000"/>
            <a:headEnd/>
            <a:tailEnd/>
          </a:ln>
        </p:spPr>
        <p:txBody>
          <a:bodyPr wrap="none">
            <a:spAutoFit/>
          </a:bodyPr>
          <a:lstStyle/>
          <a:p>
            <a:pPr algn="ctr"/>
            <a:r>
              <a:rPr kumimoji="1" lang="en-US">
                <a:latin typeface="Arial" pitchFamily="34" charset="0"/>
                <a:cs typeface="Arial" pitchFamily="34" charset="0"/>
              </a:rPr>
              <a:t>VFI Bar</a:t>
            </a:r>
          </a:p>
        </p:txBody>
      </p:sp>
      <p:sp>
        <p:nvSpPr>
          <p:cNvPr id="68613" name="AutoShape 7"/>
          <p:cNvSpPr>
            <a:spLocks/>
          </p:cNvSpPr>
          <p:nvPr/>
        </p:nvSpPr>
        <p:spPr bwMode="auto">
          <a:xfrm rot="5400000">
            <a:off x="7707313" y="4691063"/>
            <a:ext cx="152400" cy="1066800"/>
          </a:xfrm>
          <a:prstGeom prst="rightBrace">
            <a:avLst>
              <a:gd name="adj1" fmla="val 58333"/>
              <a:gd name="adj2" fmla="val 50000"/>
            </a:avLst>
          </a:prstGeom>
          <a:noFill/>
          <a:ln w="28575">
            <a:solidFill>
              <a:srgbClr val="CC3300"/>
            </a:solidFill>
            <a:round/>
            <a:headEnd/>
            <a:tailEnd/>
          </a:ln>
        </p:spPr>
        <p:txBody>
          <a:bodyPr wrap="none" anchor="ctr"/>
          <a:lstStyle/>
          <a:p>
            <a:endParaRPr kumimoji="1" lang="en-IN">
              <a:latin typeface="Arial" pitchFamily="34" charset="0"/>
              <a:cs typeface="Arial" pitchFamily="34" charset="0"/>
            </a:endParaRPr>
          </a:p>
        </p:txBody>
      </p:sp>
      <p:sp>
        <p:nvSpPr>
          <p:cNvPr id="68614" name="AutoShape 8"/>
          <p:cNvSpPr>
            <a:spLocks/>
          </p:cNvSpPr>
          <p:nvPr/>
        </p:nvSpPr>
        <p:spPr bwMode="auto">
          <a:xfrm rot="5400000">
            <a:off x="2754313" y="4081463"/>
            <a:ext cx="152400" cy="2286000"/>
          </a:xfrm>
          <a:prstGeom prst="rightBrace">
            <a:avLst>
              <a:gd name="adj1" fmla="val 125000"/>
              <a:gd name="adj2" fmla="val 50000"/>
            </a:avLst>
          </a:prstGeom>
          <a:noFill/>
          <a:ln w="28575">
            <a:solidFill>
              <a:srgbClr val="CC3300"/>
            </a:solidFill>
            <a:round/>
            <a:headEnd/>
            <a:tailEnd/>
          </a:ln>
        </p:spPr>
        <p:txBody>
          <a:bodyPr wrap="none" anchor="ctr"/>
          <a:lstStyle/>
          <a:p>
            <a:endParaRPr kumimoji="1" lang="en-IN">
              <a:latin typeface="Arial" pitchFamily="34" charset="0"/>
              <a:cs typeface="Arial" pitchFamily="34" charset="0"/>
            </a:endParaRPr>
          </a:p>
        </p:txBody>
      </p:sp>
      <p:sp>
        <p:nvSpPr>
          <p:cNvPr id="9" name="Title 5"/>
          <p:cNvSpPr txBox="1">
            <a:spLocks/>
          </p:cNvSpPr>
          <p:nvPr/>
        </p:nvSpPr>
        <p:spPr>
          <a:xfrm>
            <a:off x="269875" y="431800"/>
            <a:ext cx="6657975" cy="1143000"/>
          </a:xfrm>
          <a:prstGeom prst="rect">
            <a:avLst/>
          </a:prstGeom>
        </p:spPr>
        <p:txBody>
          <a:bodyPr/>
          <a:lstStyle/>
          <a:p>
            <a:pPr eaLnBrk="0" hangingPunct="0">
              <a:lnSpc>
                <a:spcPct val="90000"/>
              </a:lnSpc>
              <a:defRPr/>
            </a:pPr>
            <a:r>
              <a:rPr lang="en-NZ" sz="3600" kern="0" dirty="0">
                <a:solidFill>
                  <a:srgbClr val="140587"/>
                </a:solidFill>
                <a:latin typeface="Arial" pitchFamily="34" charset="0"/>
                <a:ea typeface="+mj-ea"/>
                <a:cs typeface="Arial" pitchFamily="34" charset="0"/>
              </a:rPr>
              <a:t>Visual Field Index for calculating the progression rate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685800" y="2133600"/>
            <a:ext cx="7818438" cy="2692400"/>
          </a:xfrm>
          <a:prstGeom prst="rect">
            <a:avLst/>
          </a:prstGeom>
          <a:noFill/>
          <a:ln w="9525">
            <a:solidFill>
              <a:schemeClr val="tx1"/>
            </a:solidFill>
            <a:miter lim="800000"/>
            <a:headEnd/>
            <a:tailEnd/>
          </a:ln>
        </p:spPr>
      </p:pic>
      <p:sp>
        <p:nvSpPr>
          <p:cNvPr id="31747" name="Rectangle 3"/>
          <p:cNvSpPr>
            <a:spLocks noChangeArrowheads="1"/>
          </p:cNvSpPr>
          <p:nvPr/>
        </p:nvSpPr>
        <p:spPr bwMode="auto">
          <a:xfrm>
            <a:off x="720725" y="5111750"/>
            <a:ext cx="7739063" cy="1000125"/>
          </a:xfrm>
          <a:prstGeom prst="rect">
            <a:avLst/>
          </a:prstGeom>
          <a:noFill/>
          <a:ln w="9525">
            <a:noFill/>
            <a:miter lim="800000"/>
            <a:headEnd/>
            <a:tailEnd/>
          </a:ln>
        </p:spPr>
        <p:txBody>
          <a:bodyPr>
            <a:spAutoFit/>
          </a:bodyPr>
          <a:lstStyle/>
          <a:p>
            <a:pPr marL="174625" indent="-180000">
              <a:spcBef>
                <a:spcPts val="0"/>
              </a:spcBef>
              <a:spcAft>
                <a:spcPts val="600"/>
              </a:spcAft>
              <a:buFontTx/>
              <a:buChar char="•"/>
              <a:defRPr/>
            </a:pPr>
            <a:r>
              <a:rPr kumimoji="1" lang="en-US" dirty="0">
                <a:latin typeface="Arial" pitchFamily="34" charset="0"/>
                <a:cs typeface="Arial" pitchFamily="34" charset="0"/>
              </a:rPr>
              <a:t>The VFI shows vision loss in percentage terms</a:t>
            </a:r>
          </a:p>
          <a:p>
            <a:pPr marL="180000" indent="-180000">
              <a:spcBef>
                <a:spcPts val="0"/>
              </a:spcBef>
              <a:spcAft>
                <a:spcPts val="600"/>
              </a:spcAft>
              <a:buFontTx/>
              <a:buChar char="•"/>
              <a:defRPr/>
            </a:pPr>
            <a:r>
              <a:rPr kumimoji="1" lang="en-US" dirty="0">
                <a:latin typeface="Arial" pitchFamily="34" charset="0"/>
                <a:cs typeface="Arial" pitchFamily="34" charset="0"/>
              </a:rPr>
              <a:t>The VFI value is expressed as a percentage of </a:t>
            </a:r>
            <a:br>
              <a:rPr kumimoji="1" lang="en-US" dirty="0">
                <a:latin typeface="Arial" pitchFamily="34" charset="0"/>
                <a:cs typeface="Arial" pitchFamily="34" charset="0"/>
              </a:rPr>
            </a:br>
            <a:r>
              <a:rPr kumimoji="1" lang="en-US" dirty="0">
                <a:latin typeface="Arial" pitchFamily="34" charset="0"/>
                <a:cs typeface="Arial" pitchFamily="34" charset="0"/>
              </a:rPr>
              <a:t>a normal, age-adjusted VF</a:t>
            </a:r>
          </a:p>
        </p:txBody>
      </p:sp>
      <p:sp>
        <p:nvSpPr>
          <p:cNvPr id="69636" name="Line 6"/>
          <p:cNvSpPr>
            <a:spLocks noChangeShapeType="1"/>
          </p:cNvSpPr>
          <p:nvPr/>
        </p:nvSpPr>
        <p:spPr bwMode="auto">
          <a:xfrm flipV="1">
            <a:off x="1524000" y="2438400"/>
            <a:ext cx="533400" cy="1752600"/>
          </a:xfrm>
          <a:prstGeom prst="line">
            <a:avLst/>
          </a:prstGeom>
          <a:noFill/>
          <a:ln w="38100">
            <a:solidFill>
              <a:srgbClr val="CC3300"/>
            </a:solidFill>
            <a:round/>
            <a:headEnd/>
            <a:tailEnd type="triangle" w="med" len="med"/>
          </a:ln>
        </p:spPr>
        <p:txBody>
          <a:bodyPr/>
          <a:lstStyle/>
          <a:p>
            <a:endParaRPr lang="en-NZ"/>
          </a:p>
        </p:txBody>
      </p:sp>
      <p:sp>
        <p:nvSpPr>
          <p:cNvPr id="6" name="Title 5"/>
          <p:cNvSpPr txBox="1">
            <a:spLocks/>
          </p:cNvSpPr>
          <p:nvPr/>
        </p:nvSpPr>
        <p:spPr>
          <a:xfrm>
            <a:off x="269875" y="431800"/>
            <a:ext cx="6657975" cy="1143000"/>
          </a:xfrm>
          <a:prstGeom prst="rect">
            <a:avLst/>
          </a:prstGeom>
        </p:spPr>
        <p:txBody>
          <a:bodyPr/>
          <a:lstStyle/>
          <a:p>
            <a:pPr eaLnBrk="0" hangingPunct="0">
              <a:lnSpc>
                <a:spcPct val="90000"/>
              </a:lnSpc>
              <a:defRPr/>
            </a:pPr>
            <a:r>
              <a:rPr lang="en-NZ" sz="3600" kern="0" dirty="0">
                <a:solidFill>
                  <a:srgbClr val="140587"/>
                </a:solidFill>
                <a:latin typeface="+mj-lt"/>
                <a:ea typeface="+mj-ea"/>
                <a:cs typeface="+mj-cs"/>
              </a:rPr>
              <a:t>Visual Field Index for calculating the progression rate </a:t>
            </a:r>
          </a:p>
        </p:txBody>
      </p:sp>
      <p:sp>
        <p:nvSpPr>
          <p:cNvPr id="69638" name="Rectangle 6"/>
          <p:cNvSpPr>
            <a:spLocks noChangeArrowheads="1"/>
          </p:cNvSpPr>
          <p:nvPr/>
        </p:nvSpPr>
        <p:spPr bwMode="auto">
          <a:xfrm>
            <a:off x="1001713" y="3233738"/>
            <a:ext cx="323850" cy="323850"/>
          </a:xfrm>
          <a:prstGeom prst="rect">
            <a:avLst/>
          </a:prstGeom>
          <a:noFill/>
          <a:ln w="19050" algn="ctr">
            <a:solidFill>
              <a:srgbClr val="CC3300"/>
            </a:solidFill>
            <a:round/>
            <a:headEnd/>
            <a:tailEnd/>
          </a:ln>
        </p:spPr>
        <p:txBody>
          <a:bodyPr/>
          <a:lstStyle/>
          <a:p>
            <a:endParaRPr lang="en-NZ"/>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685800" y="2032000"/>
            <a:ext cx="7818438" cy="2692400"/>
          </a:xfrm>
          <a:prstGeom prst="rect">
            <a:avLst/>
          </a:prstGeom>
          <a:noFill/>
          <a:ln w="9525">
            <a:solidFill>
              <a:schemeClr val="tx1"/>
            </a:solidFill>
            <a:miter lim="800000"/>
            <a:headEnd/>
            <a:tailEnd/>
          </a:ln>
        </p:spPr>
      </p:pic>
      <p:sp>
        <p:nvSpPr>
          <p:cNvPr id="70659" name="Rectangle 3"/>
          <p:cNvSpPr>
            <a:spLocks noChangeArrowheads="1"/>
          </p:cNvSpPr>
          <p:nvPr/>
        </p:nvSpPr>
        <p:spPr bwMode="auto">
          <a:xfrm>
            <a:off x="720725" y="4937125"/>
            <a:ext cx="7739063" cy="1277938"/>
          </a:xfrm>
          <a:prstGeom prst="rect">
            <a:avLst/>
          </a:prstGeom>
          <a:noFill/>
          <a:ln w="9525">
            <a:noFill/>
            <a:miter lim="800000"/>
            <a:headEnd/>
            <a:tailEnd/>
          </a:ln>
        </p:spPr>
        <p:txBody>
          <a:bodyPr>
            <a:spAutoFit/>
          </a:bodyPr>
          <a:lstStyle/>
          <a:p>
            <a:pPr marL="179388" lvl="1" indent="-179388">
              <a:spcAft>
                <a:spcPts val="300"/>
              </a:spcAft>
              <a:buFontTx/>
              <a:buChar char="•"/>
            </a:pPr>
            <a:r>
              <a:rPr kumimoji="1" lang="en-US">
                <a:latin typeface="Arial" pitchFamily="34" charset="0"/>
                <a:cs typeface="Arial" pitchFamily="34" charset="0"/>
              </a:rPr>
              <a:t>The VFI Bar presents the percentage vision loss </a:t>
            </a:r>
            <a:br>
              <a:rPr kumimoji="1" lang="en-US">
                <a:latin typeface="Arial" pitchFamily="34" charset="0"/>
                <a:cs typeface="Arial" pitchFamily="34" charset="0"/>
              </a:rPr>
            </a:br>
            <a:r>
              <a:rPr kumimoji="1" lang="en-US">
                <a:latin typeface="Arial" pitchFamily="34" charset="0"/>
                <a:cs typeface="Arial" pitchFamily="34" charset="0"/>
              </a:rPr>
              <a:t>in an intuitive visual format:</a:t>
            </a:r>
          </a:p>
          <a:p>
            <a:pPr marL="636588" lvl="2" indent="-179388">
              <a:spcAft>
                <a:spcPts val="300"/>
              </a:spcAft>
              <a:buFontTx/>
              <a:buChar char="•"/>
            </a:pPr>
            <a:r>
              <a:rPr kumimoji="1" lang="en-US">
                <a:latin typeface="Arial" pitchFamily="34" charset="0"/>
                <a:cs typeface="Arial" pitchFamily="34" charset="0"/>
              </a:rPr>
              <a:t>vision lost to date</a:t>
            </a:r>
          </a:p>
          <a:p>
            <a:pPr marL="636588" lvl="2" indent="-179388">
              <a:buFontTx/>
              <a:buChar char="•"/>
            </a:pPr>
            <a:r>
              <a:rPr kumimoji="1" lang="en-US">
                <a:latin typeface="Arial" pitchFamily="34" charset="0"/>
                <a:cs typeface="Arial" pitchFamily="34" charset="0"/>
              </a:rPr>
              <a:t>projected loss if the current trend continues</a:t>
            </a:r>
          </a:p>
        </p:txBody>
      </p:sp>
      <p:sp>
        <p:nvSpPr>
          <p:cNvPr id="70660" name="Line 6"/>
          <p:cNvSpPr>
            <a:spLocks noChangeShapeType="1"/>
          </p:cNvSpPr>
          <p:nvPr/>
        </p:nvSpPr>
        <p:spPr bwMode="auto">
          <a:xfrm flipV="1">
            <a:off x="7010400" y="4191000"/>
            <a:ext cx="0" cy="755650"/>
          </a:xfrm>
          <a:prstGeom prst="line">
            <a:avLst/>
          </a:prstGeom>
          <a:noFill/>
          <a:ln w="38100">
            <a:solidFill>
              <a:srgbClr val="CC3300"/>
            </a:solidFill>
            <a:round/>
            <a:headEnd/>
            <a:tailEnd type="triangle" w="med" len="med"/>
          </a:ln>
        </p:spPr>
        <p:txBody>
          <a:bodyPr/>
          <a:lstStyle/>
          <a:p>
            <a:endParaRPr lang="en-NZ"/>
          </a:p>
        </p:txBody>
      </p:sp>
      <p:grpSp>
        <p:nvGrpSpPr>
          <p:cNvPr id="70661" name="Group 13"/>
          <p:cNvGrpSpPr>
            <a:grpSpLocks/>
          </p:cNvGrpSpPr>
          <p:nvPr/>
        </p:nvGrpSpPr>
        <p:grpSpPr bwMode="auto">
          <a:xfrm>
            <a:off x="3790950" y="2111375"/>
            <a:ext cx="4691063" cy="2308225"/>
            <a:chOff x="3790381" y="2111840"/>
            <a:chExt cx="4691686" cy="2307760"/>
          </a:xfrm>
        </p:grpSpPr>
        <p:sp>
          <p:nvSpPr>
            <p:cNvPr id="70663" name="AutoShape 7"/>
            <p:cNvSpPr>
              <a:spLocks/>
            </p:cNvSpPr>
            <p:nvPr/>
          </p:nvSpPr>
          <p:spPr bwMode="auto">
            <a:xfrm>
              <a:off x="7543800" y="2209800"/>
              <a:ext cx="152400" cy="2209800"/>
            </a:xfrm>
            <a:prstGeom prst="rightBrace">
              <a:avLst>
                <a:gd name="adj1" fmla="val 120833"/>
                <a:gd name="adj2" fmla="val 50000"/>
              </a:avLst>
            </a:prstGeom>
            <a:noFill/>
            <a:ln w="19050">
              <a:solidFill>
                <a:srgbClr val="CC3300"/>
              </a:solidFill>
              <a:round/>
              <a:headEnd/>
              <a:tailEnd/>
            </a:ln>
          </p:spPr>
          <p:txBody>
            <a:bodyPr wrap="none" anchor="ctr"/>
            <a:lstStyle/>
            <a:p>
              <a:endParaRPr kumimoji="1" lang="en-IN">
                <a:latin typeface="Arial" pitchFamily="34" charset="0"/>
                <a:cs typeface="Arial" pitchFamily="34" charset="0"/>
              </a:endParaRPr>
            </a:p>
          </p:txBody>
        </p:sp>
        <p:sp>
          <p:nvSpPr>
            <p:cNvPr id="70664" name="Text Box 8"/>
            <p:cNvSpPr txBox="1">
              <a:spLocks noChangeArrowheads="1"/>
            </p:cNvSpPr>
            <p:nvPr/>
          </p:nvSpPr>
          <p:spPr bwMode="auto">
            <a:xfrm>
              <a:off x="7641772" y="3113316"/>
              <a:ext cx="840295" cy="400110"/>
            </a:xfrm>
            <a:prstGeom prst="rect">
              <a:avLst/>
            </a:prstGeom>
            <a:noFill/>
            <a:ln w="9525">
              <a:noFill/>
              <a:miter lim="800000"/>
              <a:headEnd/>
              <a:tailEnd/>
            </a:ln>
          </p:spPr>
          <p:txBody>
            <a:bodyPr wrap="none">
              <a:spAutoFit/>
            </a:bodyPr>
            <a:lstStyle/>
            <a:p>
              <a:r>
                <a:rPr kumimoji="1" lang="en-US" sz="2000">
                  <a:solidFill>
                    <a:srgbClr val="CC3300"/>
                  </a:solidFill>
                  <a:latin typeface="Arial" pitchFamily="34" charset="0"/>
                  <a:cs typeface="Arial" pitchFamily="34" charset="0"/>
                </a:rPr>
                <a:t>100%</a:t>
              </a:r>
            </a:p>
          </p:txBody>
        </p:sp>
        <p:sp>
          <p:nvSpPr>
            <p:cNvPr id="70665" name="Text Box 9"/>
            <p:cNvSpPr txBox="1">
              <a:spLocks noChangeArrowheads="1"/>
            </p:cNvSpPr>
            <p:nvPr/>
          </p:nvSpPr>
          <p:spPr bwMode="auto">
            <a:xfrm>
              <a:off x="4634406" y="2188026"/>
              <a:ext cx="1792477" cy="400110"/>
            </a:xfrm>
            <a:prstGeom prst="rect">
              <a:avLst/>
            </a:prstGeom>
            <a:noFill/>
            <a:ln w="9525">
              <a:noFill/>
              <a:miter lim="800000"/>
              <a:headEnd/>
              <a:tailEnd/>
            </a:ln>
          </p:spPr>
          <p:txBody>
            <a:bodyPr wrap="none">
              <a:spAutoFit/>
            </a:bodyPr>
            <a:lstStyle/>
            <a:p>
              <a:pPr algn="r"/>
              <a:r>
                <a:rPr kumimoji="1" lang="en-US" sz="2000">
                  <a:solidFill>
                    <a:srgbClr val="CC3300"/>
                  </a:solidFill>
                  <a:latin typeface="Arial" pitchFamily="34" charset="0"/>
                  <a:cs typeface="Arial" pitchFamily="34" charset="0"/>
                </a:rPr>
                <a:t>% loss to date</a:t>
              </a:r>
            </a:p>
          </p:txBody>
        </p:sp>
        <p:sp>
          <p:nvSpPr>
            <p:cNvPr id="70666" name="AutoShape 10"/>
            <p:cNvSpPr>
              <a:spLocks/>
            </p:cNvSpPr>
            <p:nvPr/>
          </p:nvSpPr>
          <p:spPr bwMode="auto">
            <a:xfrm>
              <a:off x="6477000" y="2111840"/>
              <a:ext cx="76200" cy="533400"/>
            </a:xfrm>
            <a:prstGeom prst="leftBrace">
              <a:avLst>
                <a:gd name="adj1" fmla="val 58333"/>
                <a:gd name="adj2" fmla="val 50000"/>
              </a:avLst>
            </a:prstGeom>
            <a:noFill/>
            <a:ln w="19050">
              <a:solidFill>
                <a:srgbClr val="CC3300"/>
              </a:solidFill>
              <a:round/>
              <a:headEnd/>
              <a:tailEnd/>
            </a:ln>
          </p:spPr>
          <p:txBody>
            <a:bodyPr wrap="none" anchor="ctr"/>
            <a:lstStyle/>
            <a:p>
              <a:endParaRPr kumimoji="1" lang="en-IN">
                <a:latin typeface="Arial" pitchFamily="34" charset="0"/>
                <a:cs typeface="Arial" pitchFamily="34" charset="0"/>
              </a:endParaRPr>
            </a:p>
          </p:txBody>
        </p:sp>
        <p:sp>
          <p:nvSpPr>
            <p:cNvPr id="70667" name="Text Box 11"/>
            <p:cNvSpPr txBox="1">
              <a:spLocks noChangeArrowheads="1"/>
            </p:cNvSpPr>
            <p:nvPr/>
          </p:nvSpPr>
          <p:spPr bwMode="auto">
            <a:xfrm>
              <a:off x="3790381" y="2688772"/>
              <a:ext cx="2675732" cy="400110"/>
            </a:xfrm>
            <a:prstGeom prst="rect">
              <a:avLst/>
            </a:prstGeom>
            <a:noFill/>
            <a:ln w="9525">
              <a:noFill/>
              <a:miter lim="800000"/>
              <a:headEnd/>
              <a:tailEnd/>
            </a:ln>
          </p:spPr>
          <p:txBody>
            <a:bodyPr wrap="none">
              <a:spAutoFit/>
            </a:bodyPr>
            <a:lstStyle/>
            <a:p>
              <a:pPr algn="r"/>
              <a:r>
                <a:rPr kumimoji="1" lang="en-US" sz="2000">
                  <a:solidFill>
                    <a:srgbClr val="CC3300"/>
                  </a:solidFill>
                  <a:latin typeface="Arial" pitchFamily="34" charset="0"/>
                  <a:cs typeface="Arial" pitchFamily="34" charset="0"/>
                </a:rPr>
                <a:t>% loss in next 5 years</a:t>
              </a:r>
            </a:p>
          </p:txBody>
        </p:sp>
        <p:sp>
          <p:nvSpPr>
            <p:cNvPr id="70668" name="AutoShape 12"/>
            <p:cNvSpPr>
              <a:spLocks/>
            </p:cNvSpPr>
            <p:nvPr/>
          </p:nvSpPr>
          <p:spPr bwMode="auto">
            <a:xfrm>
              <a:off x="6477000" y="2721440"/>
              <a:ext cx="76200" cy="381000"/>
            </a:xfrm>
            <a:prstGeom prst="leftBrace">
              <a:avLst>
                <a:gd name="adj1" fmla="val 41667"/>
                <a:gd name="adj2" fmla="val 50000"/>
              </a:avLst>
            </a:prstGeom>
            <a:noFill/>
            <a:ln w="19050">
              <a:solidFill>
                <a:srgbClr val="CC3300"/>
              </a:solidFill>
              <a:round/>
              <a:headEnd/>
              <a:tailEnd/>
            </a:ln>
          </p:spPr>
          <p:txBody>
            <a:bodyPr wrap="none" anchor="ctr"/>
            <a:lstStyle/>
            <a:p>
              <a:endParaRPr kumimoji="1" lang="en-IN">
                <a:latin typeface="Arial" pitchFamily="34" charset="0"/>
                <a:cs typeface="Arial" pitchFamily="34" charset="0"/>
              </a:endParaRPr>
            </a:p>
          </p:txBody>
        </p:sp>
      </p:grpSp>
      <p:sp>
        <p:nvSpPr>
          <p:cNvPr id="13" name="Title 5"/>
          <p:cNvSpPr txBox="1">
            <a:spLocks/>
          </p:cNvSpPr>
          <p:nvPr/>
        </p:nvSpPr>
        <p:spPr>
          <a:xfrm>
            <a:off x="269875" y="431800"/>
            <a:ext cx="6657975" cy="1143000"/>
          </a:xfrm>
          <a:prstGeom prst="rect">
            <a:avLst/>
          </a:prstGeom>
        </p:spPr>
        <p:txBody>
          <a:bodyPr/>
          <a:lstStyle/>
          <a:p>
            <a:pPr eaLnBrk="0" hangingPunct="0">
              <a:lnSpc>
                <a:spcPct val="90000"/>
              </a:lnSpc>
              <a:defRPr/>
            </a:pPr>
            <a:r>
              <a:rPr lang="en-NZ" sz="3600" kern="0" dirty="0">
                <a:solidFill>
                  <a:srgbClr val="140587"/>
                </a:solidFill>
                <a:latin typeface="Arial" pitchFamily="34" charset="0"/>
                <a:ea typeface="+mj-ea"/>
                <a:cs typeface="Arial" pitchFamily="34" charset="0"/>
              </a:rPr>
              <a:t>Visual Field Index for calculating the progression rate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srcRect/>
          <a:stretch>
            <a:fillRect/>
          </a:stretch>
        </p:blipFill>
        <p:spPr bwMode="auto">
          <a:xfrm>
            <a:off x="685800" y="1868488"/>
            <a:ext cx="7818438" cy="2692400"/>
          </a:xfrm>
          <a:prstGeom prst="rect">
            <a:avLst/>
          </a:prstGeom>
          <a:noFill/>
          <a:ln w="9525">
            <a:noFill/>
            <a:miter lim="800000"/>
            <a:headEnd/>
            <a:tailEnd/>
          </a:ln>
        </p:spPr>
      </p:pic>
      <p:sp>
        <p:nvSpPr>
          <p:cNvPr id="71683" name="Rectangle 3"/>
          <p:cNvSpPr>
            <a:spLocks noChangeArrowheads="1"/>
          </p:cNvSpPr>
          <p:nvPr/>
        </p:nvSpPr>
        <p:spPr bwMode="auto">
          <a:xfrm>
            <a:off x="720725" y="5111750"/>
            <a:ext cx="7739063" cy="1208088"/>
          </a:xfrm>
          <a:prstGeom prst="rect">
            <a:avLst/>
          </a:prstGeom>
          <a:noFill/>
          <a:ln w="9525">
            <a:noFill/>
            <a:miter lim="800000"/>
            <a:headEnd/>
            <a:tailEnd/>
          </a:ln>
        </p:spPr>
        <p:txBody>
          <a:bodyPr>
            <a:spAutoFit/>
          </a:bodyPr>
          <a:lstStyle/>
          <a:p>
            <a:pPr>
              <a:lnSpc>
                <a:spcPct val="75000"/>
              </a:lnSpc>
              <a:spcBef>
                <a:spcPct val="50000"/>
              </a:spcBef>
              <a:spcAft>
                <a:spcPts val="600"/>
              </a:spcAft>
            </a:pPr>
            <a:r>
              <a:rPr kumimoji="1" lang="en-US">
                <a:latin typeface="Arial" pitchFamily="34" charset="0"/>
                <a:cs typeface="Arial" pitchFamily="34" charset="0"/>
              </a:rPr>
              <a:t>The VFI is plotted against age:</a:t>
            </a:r>
          </a:p>
          <a:p>
            <a:pPr>
              <a:buFontTx/>
              <a:buChar char="•"/>
            </a:pPr>
            <a:r>
              <a:rPr kumimoji="1" lang="en-US">
                <a:latin typeface="Arial" pitchFamily="34" charset="0"/>
                <a:cs typeface="Arial" pitchFamily="34" charset="0"/>
              </a:rPr>
              <a:t>   characterises trend significance over next 5 years</a:t>
            </a:r>
          </a:p>
          <a:p>
            <a:pPr>
              <a:buFontTx/>
              <a:buChar char="•"/>
            </a:pPr>
            <a:r>
              <a:rPr kumimoji="1" lang="en-US">
                <a:latin typeface="Arial" pitchFamily="34" charset="0"/>
                <a:cs typeface="Arial" pitchFamily="34" charset="0"/>
              </a:rPr>
              <a:t>   aids in interpretation and patient education </a:t>
            </a:r>
          </a:p>
          <a:p>
            <a:pPr>
              <a:buFontTx/>
              <a:buChar char="•"/>
            </a:pPr>
            <a:r>
              <a:rPr kumimoji="1" lang="en-US">
                <a:latin typeface="Arial" pitchFamily="34" charset="0"/>
                <a:cs typeface="Arial" pitchFamily="34" charset="0"/>
              </a:rPr>
              <a:t>   helps formulate individualised treatment decisions.</a:t>
            </a:r>
          </a:p>
        </p:txBody>
      </p:sp>
      <p:sp>
        <p:nvSpPr>
          <p:cNvPr id="71684" name="Line 6"/>
          <p:cNvSpPr>
            <a:spLocks noChangeShapeType="1"/>
          </p:cNvSpPr>
          <p:nvPr/>
        </p:nvSpPr>
        <p:spPr bwMode="auto">
          <a:xfrm flipV="1">
            <a:off x="2220913" y="4473575"/>
            <a:ext cx="1447800" cy="457200"/>
          </a:xfrm>
          <a:prstGeom prst="line">
            <a:avLst/>
          </a:prstGeom>
          <a:noFill/>
          <a:ln w="38100">
            <a:solidFill>
              <a:srgbClr val="CC3300"/>
            </a:solidFill>
            <a:round/>
            <a:headEnd/>
            <a:tailEnd type="triangle" w="med" len="med"/>
          </a:ln>
        </p:spPr>
        <p:txBody>
          <a:bodyPr/>
          <a:lstStyle/>
          <a:p>
            <a:endParaRPr lang="en-NZ"/>
          </a:p>
        </p:txBody>
      </p:sp>
      <p:sp>
        <p:nvSpPr>
          <p:cNvPr id="7" name="Title 5"/>
          <p:cNvSpPr txBox="1">
            <a:spLocks/>
          </p:cNvSpPr>
          <p:nvPr/>
        </p:nvSpPr>
        <p:spPr>
          <a:xfrm>
            <a:off x="269875" y="431800"/>
            <a:ext cx="6657975" cy="1143000"/>
          </a:xfrm>
          <a:prstGeom prst="rect">
            <a:avLst/>
          </a:prstGeom>
        </p:spPr>
        <p:txBody>
          <a:bodyPr/>
          <a:lstStyle/>
          <a:p>
            <a:pPr eaLnBrk="0" hangingPunct="0">
              <a:lnSpc>
                <a:spcPct val="90000"/>
              </a:lnSpc>
              <a:defRPr/>
            </a:pPr>
            <a:r>
              <a:rPr lang="en-NZ" sz="3600" kern="0" dirty="0">
                <a:solidFill>
                  <a:srgbClr val="140587"/>
                </a:solidFill>
                <a:latin typeface="Arial" pitchFamily="34" charset="0"/>
                <a:ea typeface="+mj-ea"/>
                <a:cs typeface="Arial" pitchFamily="34" charset="0"/>
              </a:rPr>
              <a:t>Visual Field Index for calculating the progression rate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8"/>
          <p:cNvSpPr>
            <a:spLocks noGrp="1" noChangeArrowheads="1"/>
          </p:cNvSpPr>
          <p:nvPr>
            <p:ph type="title"/>
          </p:nvPr>
        </p:nvSpPr>
        <p:spPr/>
        <p:txBody>
          <a:bodyPr/>
          <a:lstStyle/>
          <a:p>
            <a:r>
              <a:rPr lang="en-GB"/>
              <a:t>Follow-up: what?</a:t>
            </a:r>
          </a:p>
        </p:txBody>
      </p:sp>
      <p:sp>
        <p:nvSpPr>
          <p:cNvPr id="30723" name="Rectangle 9"/>
          <p:cNvSpPr>
            <a:spLocks noGrp="1" noChangeArrowheads="1"/>
          </p:cNvSpPr>
          <p:nvPr>
            <p:ph type="body" idx="1"/>
          </p:nvPr>
        </p:nvSpPr>
        <p:spPr/>
        <p:txBody>
          <a:bodyPr/>
          <a:lstStyle/>
          <a:p>
            <a:r>
              <a:rPr lang="en-GB" sz="2800" dirty="0"/>
              <a:t>Identify any adverse effects of treatment</a:t>
            </a:r>
          </a:p>
          <a:p>
            <a:r>
              <a:rPr lang="en-GB" sz="2800" dirty="0"/>
              <a:t>Assess adherence to, and persistence with, the treatment plan</a:t>
            </a:r>
          </a:p>
          <a:p>
            <a:r>
              <a:rPr lang="en-GB" sz="2800" dirty="0"/>
              <a:t>Identify changes in medical and ophthalmological problems</a:t>
            </a:r>
          </a:p>
          <a:p>
            <a:r>
              <a:rPr lang="en-GB" sz="2800" dirty="0"/>
              <a:t>Reinforce appropriate patient information</a:t>
            </a:r>
          </a:p>
          <a:p>
            <a:pPr lvl="1"/>
            <a:r>
              <a:rPr lang="en-GB" sz="2400" dirty="0"/>
              <a:t>Revise management if necessary</a:t>
            </a:r>
          </a:p>
          <a:p>
            <a:pPr lvl="1"/>
            <a:r>
              <a:rPr lang="en-GB" sz="2400" dirty="0"/>
              <a:t>Plan follow-up</a:t>
            </a:r>
          </a:p>
        </p:txBody>
      </p:sp>
      <p:sp>
        <p:nvSpPr>
          <p:cNvPr id="30724" name="Text Box 11"/>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0" y="0"/>
            <a:ext cx="9144000" cy="6858000"/>
          </a:xfrm>
          <a:prstGeom prst="rect">
            <a:avLst/>
          </a:prstGeom>
          <a:solidFill>
            <a:schemeClr val="tx1"/>
          </a:solidFill>
          <a:ln w="9525" algn="ctr">
            <a:noFill/>
            <a:round/>
            <a:headEnd/>
            <a:tailEnd/>
          </a:ln>
        </p:spPr>
        <p:txBody>
          <a:bodyPr/>
          <a:lstStyle/>
          <a:p>
            <a:endParaRPr lang="en-NZ"/>
          </a:p>
        </p:txBody>
      </p:sp>
      <p:grpSp>
        <p:nvGrpSpPr>
          <p:cNvPr id="72707" name="Group 7"/>
          <p:cNvGrpSpPr>
            <a:grpSpLocks/>
          </p:cNvGrpSpPr>
          <p:nvPr/>
        </p:nvGrpSpPr>
        <p:grpSpPr bwMode="auto">
          <a:xfrm>
            <a:off x="198438" y="6350"/>
            <a:ext cx="4495800" cy="6629400"/>
            <a:chOff x="198118" y="6529"/>
            <a:chExt cx="4495800" cy="6629400"/>
          </a:xfrm>
        </p:grpSpPr>
        <p:pic>
          <p:nvPicPr>
            <p:cNvPr id="72711" name="Picture 2"/>
            <p:cNvPicPr>
              <a:picLocks noChangeAspect="1" noChangeArrowheads="1"/>
            </p:cNvPicPr>
            <p:nvPr/>
          </p:nvPicPr>
          <p:blipFill>
            <a:blip r:embed="rId3"/>
            <a:srcRect l="7353" r="5882" b="26176"/>
            <a:stretch>
              <a:fillRect/>
            </a:stretch>
          </p:blipFill>
          <p:spPr bwMode="auto">
            <a:xfrm>
              <a:off x="198118" y="6529"/>
              <a:ext cx="4495800" cy="6629400"/>
            </a:xfrm>
            <a:prstGeom prst="rect">
              <a:avLst/>
            </a:prstGeom>
            <a:noFill/>
            <a:ln w="9525">
              <a:noFill/>
              <a:miter lim="800000"/>
              <a:headEnd/>
              <a:tailEnd/>
            </a:ln>
          </p:spPr>
        </p:pic>
        <p:sp>
          <p:nvSpPr>
            <p:cNvPr id="72712" name="Rectangle 5"/>
            <p:cNvSpPr>
              <a:spLocks noChangeAspect="1"/>
            </p:cNvSpPr>
            <p:nvPr/>
          </p:nvSpPr>
          <p:spPr bwMode="auto">
            <a:xfrm>
              <a:off x="787400" y="546100"/>
              <a:ext cx="684000" cy="114000"/>
            </a:xfrm>
            <a:prstGeom prst="rect">
              <a:avLst/>
            </a:prstGeom>
            <a:solidFill>
              <a:srgbClr val="000000"/>
            </a:solidFill>
            <a:ln w="9525" algn="ctr">
              <a:noFill/>
              <a:round/>
              <a:headEnd/>
              <a:tailEnd/>
            </a:ln>
          </p:spPr>
          <p:txBody>
            <a:bodyPr/>
            <a:lstStyle/>
            <a:p>
              <a:endParaRPr lang="en-NZ"/>
            </a:p>
          </p:txBody>
        </p:sp>
      </p:grpSp>
      <p:grpSp>
        <p:nvGrpSpPr>
          <p:cNvPr id="72708" name="Group 10"/>
          <p:cNvGrpSpPr>
            <a:grpSpLocks/>
          </p:cNvGrpSpPr>
          <p:nvPr/>
        </p:nvGrpSpPr>
        <p:grpSpPr bwMode="auto">
          <a:xfrm>
            <a:off x="4681538" y="-4763"/>
            <a:ext cx="4310062" cy="6629401"/>
            <a:chOff x="4680855" y="-4356"/>
            <a:chExt cx="4310745" cy="6629400"/>
          </a:xfrm>
        </p:grpSpPr>
        <p:pic>
          <p:nvPicPr>
            <p:cNvPr id="72709" name="Picture 4"/>
            <p:cNvPicPr>
              <a:picLocks noChangeAspect="1" noChangeArrowheads="1"/>
            </p:cNvPicPr>
            <p:nvPr/>
          </p:nvPicPr>
          <p:blipFill>
            <a:blip r:embed="rId4"/>
            <a:srcRect l="9232" r="3735" b="26360"/>
            <a:stretch>
              <a:fillRect/>
            </a:stretch>
          </p:blipFill>
          <p:spPr bwMode="auto">
            <a:xfrm>
              <a:off x="4680855" y="-4356"/>
              <a:ext cx="4310745" cy="6629400"/>
            </a:xfrm>
            <a:prstGeom prst="rect">
              <a:avLst/>
            </a:prstGeom>
            <a:noFill/>
            <a:ln w="9525">
              <a:noFill/>
              <a:miter lim="800000"/>
              <a:headEnd/>
              <a:tailEnd/>
            </a:ln>
          </p:spPr>
        </p:pic>
        <p:sp>
          <p:nvSpPr>
            <p:cNvPr id="72710" name="Rectangle 9"/>
            <p:cNvSpPr>
              <a:spLocks noChangeAspect="1"/>
            </p:cNvSpPr>
            <p:nvPr/>
          </p:nvSpPr>
          <p:spPr bwMode="auto">
            <a:xfrm>
              <a:off x="5257800" y="457200"/>
              <a:ext cx="684000" cy="11400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p:cNvSpPr>
            <a:spLocks noChangeArrowheads="1"/>
          </p:cNvSpPr>
          <p:nvPr/>
        </p:nvSpPr>
        <p:spPr bwMode="auto">
          <a:xfrm>
            <a:off x="0" y="0"/>
            <a:ext cx="9144000" cy="6858000"/>
          </a:xfrm>
          <a:prstGeom prst="rect">
            <a:avLst/>
          </a:prstGeom>
          <a:solidFill>
            <a:schemeClr val="tx1"/>
          </a:solidFill>
          <a:ln w="9525" algn="ctr">
            <a:noFill/>
            <a:round/>
            <a:headEnd/>
            <a:tailEnd/>
          </a:ln>
        </p:spPr>
        <p:txBody>
          <a:bodyPr/>
          <a:lstStyle/>
          <a:p>
            <a:endParaRPr lang="en-NZ"/>
          </a:p>
        </p:txBody>
      </p:sp>
      <p:grpSp>
        <p:nvGrpSpPr>
          <p:cNvPr id="73731" name="Group 12"/>
          <p:cNvGrpSpPr>
            <a:grpSpLocks/>
          </p:cNvGrpSpPr>
          <p:nvPr/>
        </p:nvGrpSpPr>
        <p:grpSpPr bwMode="auto">
          <a:xfrm>
            <a:off x="152400" y="101600"/>
            <a:ext cx="8851900" cy="6502400"/>
            <a:chOff x="152400" y="101600"/>
            <a:chExt cx="8851900" cy="6501977"/>
          </a:xfrm>
        </p:grpSpPr>
        <p:grpSp>
          <p:nvGrpSpPr>
            <p:cNvPr id="73732" name="Group 11"/>
            <p:cNvGrpSpPr>
              <a:grpSpLocks/>
            </p:cNvGrpSpPr>
            <p:nvPr/>
          </p:nvGrpSpPr>
          <p:grpSpPr bwMode="auto">
            <a:xfrm>
              <a:off x="152400" y="101600"/>
              <a:ext cx="8851900" cy="6501977"/>
              <a:chOff x="152400" y="101600"/>
              <a:chExt cx="8851900" cy="6501977"/>
            </a:xfrm>
          </p:grpSpPr>
          <p:grpSp>
            <p:nvGrpSpPr>
              <p:cNvPr id="73734" name="Group 5"/>
              <p:cNvGrpSpPr>
                <a:grpSpLocks/>
              </p:cNvGrpSpPr>
              <p:nvPr/>
            </p:nvGrpSpPr>
            <p:grpSpPr bwMode="auto">
              <a:xfrm>
                <a:off x="152400" y="101600"/>
                <a:ext cx="8851900" cy="6501977"/>
                <a:chOff x="152400" y="203192"/>
                <a:chExt cx="8851900" cy="6502407"/>
              </a:xfrm>
            </p:grpSpPr>
            <p:pic>
              <p:nvPicPr>
                <p:cNvPr id="73736" name="Picture 2"/>
                <p:cNvPicPr>
                  <a:picLocks noChangeAspect="1" noChangeArrowheads="1"/>
                </p:cNvPicPr>
                <p:nvPr/>
              </p:nvPicPr>
              <p:blipFill>
                <a:blip r:embed="rId3"/>
                <a:srcRect l="11768" t="2042" r="2925" b="26530"/>
                <a:stretch>
                  <a:fillRect/>
                </a:stretch>
              </p:blipFill>
              <p:spPr bwMode="auto">
                <a:xfrm>
                  <a:off x="152400" y="203192"/>
                  <a:ext cx="4343400" cy="6407574"/>
                </a:xfrm>
                <a:prstGeom prst="rect">
                  <a:avLst/>
                </a:prstGeom>
                <a:noFill/>
                <a:ln w="9525">
                  <a:noFill/>
                  <a:miter lim="800000"/>
                  <a:headEnd/>
                  <a:tailEnd/>
                </a:ln>
              </p:spPr>
            </p:pic>
            <p:pic>
              <p:nvPicPr>
                <p:cNvPr id="73737" name="Picture 3"/>
                <p:cNvPicPr>
                  <a:picLocks noChangeAspect="1" noChangeArrowheads="1"/>
                </p:cNvPicPr>
                <p:nvPr/>
              </p:nvPicPr>
              <p:blipFill>
                <a:blip r:embed="rId4"/>
                <a:srcRect l="12840" t="4050" r="5753" b="26317"/>
                <a:stretch>
                  <a:fillRect/>
                </a:stretch>
              </p:blipFill>
              <p:spPr bwMode="auto">
                <a:xfrm>
                  <a:off x="4584700" y="304799"/>
                  <a:ext cx="4419600" cy="6400800"/>
                </a:xfrm>
                <a:prstGeom prst="rect">
                  <a:avLst/>
                </a:prstGeom>
                <a:noFill/>
                <a:ln w="9525">
                  <a:noFill/>
                  <a:miter lim="800000"/>
                  <a:headEnd/>
                  <a:tailEnd/>
                </a:ln>
              </p:spPr>
            </p:pic>
          </p:grpSp>
          <p:sp>
            <p:nvSpPr>
              <p:cNvPr id="73735" name="Rectangle 9"/>
              <p:cNvSpPr>
                <a:spLocks noChangeAspect="1"/>
              </p:cNvSpPr>
              <p:nvPr/>
            </p:nvSpPr>
            <p:spPr bwMode="auto">
              <a:xfrm>
                <a:off x="571500" y="368300"/>
                <a:ext cx="684000" cy="114000"/>
              </a:xfrm>
              <a:prstGeom prst="rect">
                <a:avLst/>
              </a:prstGeom>
              <a:solidFill>
                <a:srgbClr val="000000"/>
              </a:solidFill>
              <a:ln w="9525" algn="ctr">
                <a:noFill/>
                <a:round/>
                <a:headEnd/>
                <a:tailEnd/>
              </a:ln>
            </p:spPr>
            <p:txBody>
              <a:bodyPr/>
              <a:lstStyle/>
              <a:p>
                <a:endParaRPr lang="en-NZ"/>
              </a:p>
            </p:txBody>
          </p:sp>
        </p:grpSp>
        <p:sp>
          <p:nvSpPr>
            <p:cNvPr id="73733" name="Rectangle 10"/>
            <p:cNvSpPr>
              <a:spLocks noChangeAspect="1"/>
            </p:cNvSpPr>
            <p:nvPr/>
          </p:nvSpPr>
          <p:spPr bwMode="auto">
            <a:xfrm>
              <a:off x="5029200" y="317500"/>
              <a:ext cx="684000" cy="11400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5"/>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sz="2400">
              <a:latin typeface="Arial" pitchFamily="34" charset="0"/>
              <a:cs typeface="Arial" pitchFamily="34" charset="0"/>
            </a:endParaRPr>
          </a:p>
        </p:txBody>
      </p:sp>
      <p:sp>
        <p:nvSpPr>
          <p:cNvPr id="74755" name="Text Box 4"/>
          <p:cNvSpPr txBox="1">
            <a:spLocks noChangeArrowheads="1"/>
          </p:cNvSpPr>
          <p:nvPr/>
        </p:nvSpPr>
        <p:spPr bwMode="auto">
          <a:xfrm>
            <a:off x="6629400" y="2895600"/>
            <a:ext cx="1709738" cy="461963"/>
          </a:xfrm>
          <a:prstGeom prst="rect">
            <a:avLst/>
          </a:prstGeom>
          <a:noFill/>
          <a:ln w="9525">
            <a:noFill/>
            <a:miter lim="800000"/>
            <a:headEnd/>
            <a:tailEnd/>
          </a:ln>
        </p:spPr>
        <p:txBody>
          <a:bodyPr wrap="none">
            <a:spAutoFit/>
          </a:bodyPr>
          <a:lstStyle/>
          <a:p>
            <a:r>
              <a:rPr lang="en-US" sz="2400">
                <a:latin typeface="Arial" pitchFamily="34" charset="0"/>
                <a:cs typeface="Arial" pitchFamily="34" charset="0"/>
              </a:rPr>
              <a:t>Stable field</a:t>
            </a:r>
            <a:endParaRPr lang="en-IN" sz="2400">
              <a:latin typeface="Arial" pitchFamily="34" charset="0"/>
              <a:cs typeface="Arial" pitchFamily="34" charset="0"/>
            </a:endParaRPr>
          </a:p>
        </p:txBody>
      </p:sp>
      <p:grpSp>
        <p:nvGrpSpPr>
          <p:cNvPr id="74756" name="Group 9"/>
          <p:cNvGrpSpPr>
            <a:grpSpLocks/>
          </p:cNvGrpSpPr>
          <p:nvPr/>
        </p:nvGrpSpPr>
        <p:grpSpPr bwMode="auto">
          <a:xfrm>
            <a:off x="647700" y="0"/>
            <a:ext cx="5578475" cy="6818313"/>
            <a:chOff x="647701" y="1"/>
            <a:chExt cx="5578191" cy="6817890"/>
          </a:xfrm>
        </p:grpSpPr>
        <p:pic>
          <p:nvPicPr>
            <p:cNvPr id="74757" name="Picture 2"/>
            <p:cNvPicPr>
              <a:picLocks noChangeAspect="1" noChangeArrowheads="1"/>
            </p:cNvPicPr>
            <p:nvPr/>
          </p:nvPicPr>
          <p:blipFill>
            <a:blip r:embed="rId3"/>
            <a:srcRect l="7368" r="6316" b="26602"/>
            <a:stretch>
              <a:fillRect/>
            </a:stretch>
          </p:blipFill>
          <p:spPr bwMode="auto">
            <a:xfrm>
              <a:off x="647701" y="1"/>
              <a:ext cx="5578191" cy="6817890"/>
            </a:xfrm>
            <a:prstGeom prst="rect">
              <a:avLst/>
            </a:prstGeom>
            <a:noFill/>
            <a:ln w="9525">
              <a:noFill/>
              <a:miter lim="800000"/>
              <a:headEnd/>
              <a:tailEnd/>
            </a:ln>
          </p:spPr>
        </p:pic>
        <p:sp>
          <p:nvSpPr>
            <p:cNvPr id="74758" name="Rectangle 8"/>
            <p:cNvSpPr>
              <a:spLocks/>
            </p:cNvSpPr>
            <p:nvPr/>
          </p:nvSpPr>
          <p:spPr bwMode="auto">
            <a:xfrm>
              <a:off x="1435100" y="406400"/>
              <a:ext cx="864000" cy="114000"/>
            </a:xfrm>
            <a:prstGeom prst="rect">
              <a:avLst/>
            </a:prstGeom>
            <a:solidFill>
              <a:srgbClr val="000000"/>
            </a:solidFill>
            <a:ln w="9525" algn="ctr">
              <a:noFill/>
              <a:round/>
              <a:headEnd/>
              <a:tailEnd/>
            </a:ln>
          </p:spPr>
          <p:txBody>
            <a:bodyPr/>
            <a:lstStyle/>
            <a:p>
              <a:endParaRPr lang="en-NZ" sz="2400">
                <a:latin typeface="Arial" pitchFamily="34" charset="0"/>
                <a:cs typeface="Arial" pitchFamily="34" charset="0"/>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5"/>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p>
        </p:txBody>
      </p:sp>
      <p:pic>
        <p:nvPicPr>
          <p:cNvPr id="75779" name="Picture 3"/>
          <p:cNvPicPr>
            <a:picLocks noChangeAspect="1" noChangeArrowheads="1"/>
          </p:cNvPicPr>
          <p:nvPr/>
        </p:nvPicPr>
        <p:blipFill>
          <a:blip r:embed="rId3"/>
          <a:srcRect l="8824" t="6177" r="8824" b="61757"/>
          <a:stretch>
            <a:fillRect/>
          </a:stretch>
        </p:blipFill>
        <p:spPr bwMode="auto">
          <a:xfrm>
            <a:off x="4851400" y="2054225"/>
            <a:ext cx="4267200" cy="2511425"/>
          </a:xfrm>
          <a:prstGeom prst="rect">
            <a:avLst/>
          </a:prstGeom>
          <a:noFill/>
          <a:ln w="9525">
            <a:noFill/>
            <a:miter lim="800000"/>
            <a:headEnd/>
            <a:tailEnd/>
          </a:ln>
        </p:spPr>
      </p:pic>
      <p:grpSp>
        <p:nvGrpSpPr>
          <p:cNvPr id="75780" name="Group 7"/>
          <p:cNvGrpSpPr>
            <a:grpSpLocks/>
          </p:cNvGrpSpPr>
          <p:nvPr/>
        </p:nvGrpSpPr>
        <p:grpSpPr bwMode="auto">
          <a:xfrm>
            <a:off x="141288" y="25400"/>
            <a:ext cx="4772025" cy="6705600"/>
            <a:chOff x="141288" y="25400"/>
            <a:chExt cx="4772025" cy="6705600"/>
          </a:xfrm>
        </p:grpSpPr>
        <p:pic>
          <p:nvPicPr>
            <p:cNvPr id="75781" name="Picture 2"/>
            <p:cNvPicPr>
              <a:picLocks noChangeAspect="1" noChangeArrowheads="1"/>
            </p:cNvPicPr>
            <p:nvPr/>
          </p:nvPicPr>
          <p:blipFill>
            <a:blip r:embed="rId4"/>
            <a:srcRect l="8675" t="4060" r="8675" b="26389"/>
            <a:stretch>
              <a:fillRect/>
            </a:stretch>
          </p:blipFill>
          <p:spPr bwMode="auto">
            <a:xfrm>
              <a:off x="141288" y="25400"/>
              <a:ext cx="4772025" cy="6705600"/>
            </a:xfrm>
            <a:prstGeom prst="rect">
              <a:avLst/>
            </a:prstGeom>
            <a:noFill/>
            <a:ln w="9525">
              <a:noFill/>
              <a:miter lim="800000"/>
              <a:headEnd/>
              <a:tailEnd/>
            </a:ln>
          </p:spPr>
        </p:pic>
        <p:sp>
          <p:nvSpPr>
            <p:cNvPr id="75782" name="Rectangle 6"/>
            <p:cNvSpPr>
              <a:spLocks noChangeAspect="1"/>
            </p:cNvSpPr>
            <p:nvPr/>
          </p:nvSpPr>
          <p:spPr bwMode="auto">
            <a:xfrm>
              <a:off x="762000" y="177802"/>
              <a:ext cx="792000" cy="124725"/>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5"/>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p>
        </p:txBody>
      </p:sp>
      <p:sp>
        <p:nvSpPr>
          <p:cNvPr id="76803" name="Title 1"/>
          <p:cNvSpPr>
            <a:spLocks noGrp="1"/>
          </p:cNvSpPr>
          <p:nvPr>
            <p:ph type="title" idx="4294967295"/>
          </p:nvPr>
        </p:nvSpPr>
        <p:spPr/>
        <p:txBody>
          <a:bodyPr lIns="92075" tIns="46038" rIns="92075" bIns="46038" anchor="b"/>
          <a:lstStyle/>
          <a:p>
            <a:pPr eaLnBrk="1" hangingPunct="1"/>
            <a:endParaRPr lang="en-IN"/>
          </a:p>
        </p:txBody>
      </p:sp>
      <p:sp>
        <p:nvSpPr>
          <p:cNvPr id="76804" name="Text Box 4"/>
          <p:cNvSpPr txBox="1">
            <a:spLocks noChangeArrowheads="1"/>
          </p:cNvSpPr>
          <p:nvPr/>
        </p:nvSpPr>
        <p:spPr bwMode="auto">
          <a:xfrm>
            <a:off x="7200900" y="2846388"/>
            <a:ext cx="1905000" cy="830262"/>
          </a:xfrm>
          <a:prstGeom prst="rect">
            <a:avLst/>
          </a:prstGeom>
          <a:noFill/>
          <a:ln w="9525">
            <a:noFill/>
            <a:miter lim="800000"/>
            <a:headEnd/>
            <a:tailEnd/>
          </a:ln>
        </p:spPr>
        <p:txBody>
          <a:bodyPr>
            <a:spAutoFit/>
          </a:bodyPr>
          <a:lstStyle/>
          <a:p>
            <a:r>
              <a:rPr lang="en-US" sz="2400">
                <a:latin typeface="Arial" pitchFamily="34" charset="0"/>
                <a:cs typeface="Arial" pitchFamily="34" charset="0"/>
              </a:rPr>
              <a:t>Progressing defect</a:t>
            </a:r>
            <a:endParaRPr lang="en-IN" sz="2400">
              <a:latin typeface="Arial" pitchFamily="34" charset="0"/>
              <a:cs typeface="Arial" pitchFamily="34" charset="0"/>
            </a:endParaRPr>
          </a:p>
        </p:txBody>
      </p:sp>
      <p:grpSp>
        <p:nvGrpSpPr>
          <p:cNvPr id="76805" name="Group 7"/>
          <p:cNvGrpSpPr>
            <a:grpSpLocks/>
          </p:cNvGrpSpPr>
          <p:nvPr/>
        </p:nvGrpSpPr>
        <p:grpSpPr bwMode="auto">
          <a:xfrm>
            <a:off x="76200" y="63500"/>
            <a:ext cx="7010400" cy="6705600"/>
            <a:chOff x="76200" y="63500"/>
            <a:chExt cx="7010400" cy="6705600"/>
          </a:xfrm>
        </p:grpSpPr>
        <p:pic>
          <p:nvPicPr>
            <p:cNvPr id="76806" name="Picture 2"/>
            <p:cNvPicPr>
              <a:picLocks noChangeAspect="1" noChangeArrowheads="1"/>
            </p:cNvPicPr>
            <p:nvPr/>
          </p:nvPicPr>
          <p:blipFill>
            <a:blip r:embed="rId3"/>
            <a:srcRect l="5859" t="4088" r="5859" b="28114"/>
            <a:stretch>
              <a:fillRect/>
            </a:stretch>
          </p:blipFill>
          <p:spPr bwMode="auto">
            <a:xfrm>
              <a:off x="76200" y="63500"/>
              <a:ext cx="7010400" cy="6705600"/>
            </a:xfrm>
            <a:prstGeom prst="rect">
              <a:avLst/>
            </a:prstGeom>
            <a:noFill/>
            <a:ln w="9525">
              <a:noFill/>
              <a:miter lim="800000"/>
              <a:headEnd/>
              <a:tailEnd/>
            </a:ln>
          </p:spPr>
        </p:pic>
        <p:sp>
          <p:nvSpPr>
            <p:cNvPr id="76807" name="Rectangle 6"/>
            <p:cNvSpPr>
              <a:spLocks/>
            </p:cNvSpPr>
            <p:nvPr/>
          </p:nvSpPr>
          <p:spPr bwMode="auto">
            <a:xfrm>
              <a:off x="1104900" y="228600"/>
              <a:ext cx="1044000" cy="14400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p>
        </p:txBody>
      </p:sp>
      <p:grpSp>
        <p:nvGrpSpPr>
          <p:cNvPr id="77827" name="Group 7"/>
          <p:cNvGrpSpPr>
            <a:grpSpLocks/>
          </p:cNvGrpSpPr>
          <p:nvPr/>
        </p:nvGrpSpPr>
        <p:grpSpPr bwMode="auto">
          <a:xfrm>
            <a:off x="101600" y="38100"/>
            <a:ext cx="5370513" cy="6770688"/>
            <a:chOff x="101600" y="38100"/>
            <a:chExt cx="5370513" cy="6770688"/>
          </a:xfrm>
        </p:grpSpPr>
        <p:pic>
          <p:nvPicPr>
            <p:cNvPr id="77831" name="Picture 2"/>
            <p:cNvPicPr>
              <a:picLocks noChangeAspect="1" noChangeArrowheads="1"/>
            </p:cNvPicPr>
            <p:nvPr/>
          </p:nvPicPr>
          <p:blipFill>
            <a:blip r:embed="rId3"/>
            <a:srcRect l="11597" t="4034" r="8551" b="26219"/>
            <a:stretch>
              <a:fillRect/>
            </a:stretch>
          </p:blipFill>
          <p:spPr bwMode="auto">
            <a:xfrm>
              <a:off x="101600" y="38100"/>
              <a:ext cx="5370513" cy="6770688"/>
            </a:xfrm>
            <a:prstGeom prst="rect">
              <a:avLst/>
            </a:prstGeom>
            <a:noFill/>
            <a:ln w="9525">
              <a:noFill/>
              <a:miter lim="800000"/>
              <a:headEnd/>
              <a:tailEnd/>
            </a:ln>
          </p:spPr>
        </p:pic>
        <p:sp>
          <p:nvSpPr>
            <p:cNvPr id="77832" name="Rectangle 6"/>
            <p:cNvSpPr>
              <a:spLocks/>
            </p:cNvSpPr>
            <p:nvPr/>
          </p:nvSpPr>
          <p:spPr bwMode="auto">
            <a:xfrm>
              <a:off x="596900" y="203200"/>
              <a:ext cx="1044000" cy="144000"/>
            </a:xfrm>
            <a:prstGeom prst="rect">
              <a:avLst/>
            </a:prstGeom>
            <a:solidFill>
              <a:srgbClr val="000000"/>
            </a:solidFill>
            <a:ln w="9525" algn="ctr">
              <a:noFill/>
              <a:round/>
              <a:headEnd/>
              <a:tailEnd/>
            </a:ln>
          </p:spPr>
          <p:txBody>
            <a:bodyPr/>
            <a:lstStyle/>
            <a:p>
              <a:endParaRPr lang="en-NZ"/>
            </a:p>
          </p:txBody>
        </p:sp>
      </p:grpSp>
      <p:grpSp>
        <p:nvGrpSpPr>
          <p:cNvPr id="77828" name="Group 9"/>
          <p:cNvGrpSpPr>
            <a:grpSpLocks/>
          </p:cNvGrpSpPr>
          <p:nvPr/>
        </p:nvGrpSpPr>
        <p:grpSpPr bwMode="auto">
          <a:xfrm>
            <a:off x="5486400" y="2393950"/>
            <a:ext cx="3657600" cy="2506663"/>
            <a:chOff x="5486400" y="2393950"/>
            <a:chExt cx="3657600" cy="2506663"/>
          </a:xfrm>
        </p:grpSpPr>
        <p:pic>
          <p:nvPicPr>
            <p:cNvPr id="77829" name="Picture 3"/>
            <p:cNvPicPr>
              <a:picLocks noChangeAspect="1" noChangeArrowheads="1"/>
            </p:cNvPicPr>
            <p:nvPr/>
          </p:nvPicPr>
          <p:blipFill>
            <a:blip r:embed="rId4"/>
            <a:srcRect l="14696" t="4095" r="8817" b="61423"/>
            <a:stretch>
              <a:fillRect/>
            </a:stretch>
          </p:blipFill>
          <p:spPr bwMode="auto">
            <a:xfrm>
              <a:off x="5486400" y="2393950"/>
              <a:ext cx="3657600" cy="2506663"/>
            </a:xfrm>
            <a:prstGeom prst="rect">
              <a:avLst/>
            </a:prstGeom>
            <a:noFill/>
            <a:ln w="9525">
              <a:noFill/>
              <a:miter lim="800000"/>
              <a:headEnd/>
              <a:tailEnd/>
            </a:ln>
          </p:spPr>
        </p:pic>
        <p:sp>
          <p:nvSpPr>
            <p:cNvPr id="77830" name="Rectangle 8"/>
            <p:cNvSpPr>
              <a:spLocks noChangeAspect="1"/>
            </p:cNvSpPr>
            <p:nvPr/>
          </p:nvSpPr>
          <p:spPr bwMode="auto">
            <a:xfrm>
              <a:off x="5702300" y="2451100"/>
              <a:ext cx="683531" cy="9428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latin typeface="Arial" pitchFamily="34" charset="0"/>
              <a:cs typeface="Arial" pitchFamily="34" charset="0"/>
            </a:endParaRPr>
          </a:p>
        </p:txBody>
      </p:sp>
      <p:sp>
        <p:nvSpPr>
          <p:cNvPr id="78851" name="Text Box 4"/>
          <p:cNvSpPr txBox="1">
            <a:spLocks noChangeArrowheads="1"/>
          </p:cNvSpPr>
          <p:nvPr/>
        </p:nvSpPr>
        <p:spPr bwMode="auto">
          <a:xfrm>
            <a:off x="6248400" y="2590800"/>
            <a:ext cx="2301875" cy="1200150"/>
          </a:xfrm>
          <a:prstGeom prst="rect">
            <a:avLst/>
          </a:prstGeom>
          <a:noFill/>
          <a:ln w="9525">
            <a:noFill/>
            <a:miter lim="800000"/>
            <a:headEnd/>
            <a:tailEnd/>
          </a:ln>
        </p:spPr>
        <p:txBody>
          <a:bodyPr>
            <a:spAutoFit/>
          </a:bodyPr>
          <a:lstStyle/>
          <a:p>
            <a:r>
              <a:rPr lang="en-US" sz="2400">
                <a:latin typeface="Arial" pitchFamily="34" charset="0"/>
                <a:cs typeface="Arial" pitchFamily="34" charset="0"/>
              </a:rPr>
              <a:t>Stable field </a:t>
            </a:r>
            <a:br>
              <a:rPr lang="en-US" sz="2400">
                <a:latin typeface="Arial" pitchFamily="34" charset="0"/>
                <a:cs typeface="Arial" pitchFamily="34" charset="0"/>
              </a:rPr>
            </a:br>
            <a:r>
              <a:rPr lang="en-US" sz="2400">
                <a:latin typeface="Arial" pitchFamily="34" charset="0"/>
                <a:cs typeface="Arial" pitchFamily="34" charset="0"/>
              </a:rPr>
              <a:t>in advanced glaucoma</a:t>
            </a:r>
            <a:endParaRPr lang="en-IN" sz="2400">
              <a:latin typeface="Arial" pitchFamily="34" charset="0"/>
              <a:cs typeface="Arial" pitchFamily="34" charset="0"/>
            </a:endParaRPr>
          </a:p>
        </p:txBody>
      </p:sp>
      <p:grpSp>
        <p:nvGrpSpPr>
          <p:cNvPr id="78852" name="Group 7"/>
          <p:cNvGrpSpPr>
            <a:grpSpLocks/>
          </p:cNvGrpSpPr>
          <p:nvPr/>
        </p:nvGrpSpPr>
        <p:grpSpPr bwMode="auto">
          <a:xfrm>
            <a:off x="698500" y="38100"/>
            <a:ext cx="5229225" cy="6767513"/>
            <a:chOff x="698500" y="38100"/>
            <a:chExt cx="5229636" cy="6767230"/>
          </a:xfrm>
        </p:grpSpPr>
        <p:pic>
          <p:nvPicPr>
            <p:cNvPr id="78853" name="Picture 2"/>
            <p:cNvPicPr>
              <a:picLocks noChangeAspect="1" noChangeArrowheads="1"/>
            </p:cNvPicPr>
            <p:nvPr/>
          </p:nvPicPr>
          <p:blipFill>
            <a:blip r:embed="rId3"/>
            <a:srcRect l="11656" t="4077" r="11656" b="26501"/>
            <a:stretch>
              <a:fillRect/>
            </a:stretch>
          </p:blipFill>
          <p:spPr bwMode="auto">
            <a:xfrm>
              <a:off x="698500" y="38100"/>
              <a:ext cx="5229636" cy="6767230"/>
            </a:xfrm>
            <a:prstGeom prst="rect">
              <a:avLst/>
            </a:prstGeom>
            <a:noFill/>
            <a:ln w="9525">
              <a:noFill/>
              <a:miter lim="800000"/>
              <a:headEnd/>
              <a:tailEnd/>
            </a:ln>
          </p:spPr>
        </p:pic>
        <p:sp>
          <p:nvSpPr>
            <p:cNvPr id="78854" name="Rectangle 6"/>
            <p:cNvSpPr>
              <a:spLocks/>
            </p:cNvSpPr>
            <p:nvPr/>
          </p:nvSpPr>
          <p:spPr bwMode="auto">
            <a:xfrm>
              <a:off x="1206500" y="330200"/>
              <a:ext cx="1044000" cy="144000"/>
            </a:xfrm>
            <a:prstGeom prst="rect">
              <a:avLst/>
            </a:prstGeom>
            <a:solidFill>
              <a:srgbClr val="000000"/>
            </a:solidFill>
            <a:ln w="9525" algn="ctr">
              <a:noFill/>
              <a:round/>
              <a:headEnd/>
              <a:tailEnd/>
            </a:ln>
          </p:spPr>
          <p:txBody>
            <a:bodyPr/>
            <a:lstStyle/>
            <a:p>
              <a:endParaRPr lang="en-NZ">
                <a:latin typeface="Arial" pitchFamily="34" charset="0"/>
                <a:cs typeface="Arial" pitchFamily="34" charset="0"/>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p>
        </p:txBody>
      </p:sp>
      <p:grpSp>
        <p:nvGrpSpPr>
          <p:cNvPr id="79875" name="Group 10"/>
          <p:cNvGrpSpPr>
            <a:grpSpLocks/>
          </p:cNvGrpSpPr>
          <p:nvPr/>
        </p:nvGrpSpPr>
        <p:grpSpPr bwMode="auto">
          <a:xfrm>
            <a:off x="190500" y="42863"/>
            <a:ext cx="8915400" cy="6751637"/>
            <a:chOff x="190500" y="42863"/>
            <a:chExt cx="8915400" cy="6751637"/>
          </a:xfrm>
        </p:grpSpPr>
        <p:grpSp>
          <p:nvGrpSpPr>
            <p:cNvPr id="79876" name="Group 8"/>
            <p:cNvGrpSpPr>
              <a:grpSpLocks/>
            </p:cNvGrpSpPr>
            <p:nvPr/>
          </p:nvGrpSpPr>
          <p:grpSpPr bwMode="auto">
            <a:xfrm>
              <a:off x="190500" y="42863"/>
              <a:ext cx="8915400" cy="6751637"/>
              <a:chOff x="190500" y="42863"/>
              <a:chExt cx="8915400" cy="6751637"/>
            </a:xfrm>
          </p:grpSpPr>
          <p:grpSp>
            <p:nvGrpSpPr>
              <p:cNvPr id="79878" name="Group 4"/>
              <p:cNvGrpSpPr>
                <a:grpSpLocks/>
              </p:cNvGrpSpPr>
              <p:nvPr/>
            </p:nvGrpSpPr>
            <p:grpSpPr bwMode="auto">
              <a:xfrm>
                <a:off x="190500" y="42863"/>
                <a:ext cx="8915400" cy="6751637"/>
                <a:chOff x="190500" y="43146"/>
                <a:chExt cx="8915400" cy="6751359"/>
              </a:xfrm>
            </p:grpSpPr>
            <p:pic>
              <p:nvPicPr>
                <p:cNvPr id="79880" name="Picture 2"/>
                <p:cNvPicPr>
                  <a:picLocks noChangeAspect="1" noChangeArrowheads="1"/>
                </p:cNvPicPr>
                <p:nvPr/>
              </p:nvPicPr>
              <p:blipFill>
                <a:blip r:embed="rId3"/>
                <a:srcRect l="11127" t="2048" r="8817" b="26616"/>
                <a:stretch>
                  <a:fillRect/>
                </a:stretch>
              </p:blipFill>
              <p:spPr bwMode="auto">
                <a:xfrm>
                  <a:off x="190500" y="43146"/>
                  <a:ext cx="5282717" cy="6751359"/>
                </a:xfrm>
                <a:prstGeom prst="rect">
                  <a:avLst/>
                </a:prstGeom>
                <a:noFill/>
                <a:ln w="9525">
                  <a:noFill/>
                  <a:miter lim="800000"/>
                  <a:headEnd/>
                  <a:tailEnd/>
                </a:ln>
              </p:spPr>
            </p:pic>
            <p:pic>
              <p:nvPicPr>
                <p:cNvPr id="79881" name="Picture 3"/>
                <p:cNvPicPr>
                  <a:picLocks noChangeAspect="1" noChangeArrowheads="1"/>
                </p:cNvPicPr>
                <p:nvPr/>
              </p:nvPicPr>
              <p:blipFill>
                <a:blip r:embed="rId4"/>
                <a:srcRect l="14134" t="4018" r="8481" b="40166"/>
                <a:stretch>
                  <a:fillRect/>
                </a:stretch>
              </p:blipFill>
              <p:spPr bwMode="auto">
                <a:xfrm>
                  <a:off x="5432345" y="1155705"/>
                  <a:ext cx="3673555" cy="3810000"/>
                </a:xfrm>
                <a:prstGeom prst="rect">
                  <a:avLst/>
                </a:prstGeom>
                <a:noFill/>
                <a:ln w="9525">
                  <a:noFill/>
                  <a:miter lim="800000"/>
                  <a:headEnd/>
                  <a:tailEnd/>
                </a:ln>
              </p:spPr>
            </p:pic>
          </p:grpSp>
          <p:sp>
            <p:nvSpPr>
              <p:cNvPr id="79879" name="Rectangle 7"/>
              <p:cNvSpPr>
                <a:spLocks/>
              </p:cNvSpPr>
              <p:nvPr/>
            </p:nvSpPr>
            <p:spPr bwMode="auto">
              <a:xfrm>
                <a:off x="749300" y="292100"/>
                <a:ext cx="1044000" cy="144000"/>
              </a:xfrm>
              <a:prstGeom prst="rect">
                <a:avLst/>
              </a:prstGeom>
              <a:solidFill>
                <a:srgbClr val="000000"/>
              </a:solidFill>
              <a:ln w="9525" algn="ctr">
                <a:noFill/>
                <a:round/>
                <a:headEnd/>
                <a:tailEnd/>
              </a:ln>
            </p:spPr>
            <p:txBody>
              <a:bodyPr/>
              <a:lstStyle/>
              <a:p>
                <a:endParaRPr lang="en-NZ"/>
              </a:p>
            </p:txBody>
          </p:sp>
        </p:grpSp>
        <p:sp>
          <p:nvSpPr>
            <p:cNvPr id="79877" name="Rectangle 9"/>
            <p:cNvSpPr>
              <a:spLocks noChangeAspect="1"/>
            </p:cNvSpPr>
            <p:nvPr/>
          </p:nvSpPr>
          <p:spPr bwMode="auto">
            <a:xfrm>
              <a:off x="5803903" y="1295404"/>
              <a:ext cx="683531" cy="9428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ChangeArrowheads="1"/>
          </p:cNvSpPr>
          <p:nvPr/>
        </p:nvSpPr>
        <p:spPr bwMode="auto">
          <a:xfrm>
            <a:off x="0" y="0"/>
            <a:ext cx="9144000" cy="6858000"/>
          </a:xfrm>
          <a:prstGeom prst="rect">
            <a:avLst/>
          </a:prstGeom>
          <a:solidFill>
            <a:srgbClr val="140587"/>
          </a:solidFill>
          <a:ln w="9525" algn="ctr">
            <a:noFill/>
            <a:round/>
            <a:headEnd/>
            <a:tailEnd/>
          </a:ln>
        </p:spPr>
        <p:txBody>
          <a:bodyPr/>
          <a:lstStyle/>
          <a:p>
            <a:endParaRPr lang="en-NZ"/>
          </a:p>
        </p:txBody>
      </p:sp>
      <p:sp>
        <p:nvSpPr>
          <p:cNvPr id="80899" name="Title 1"/>
          <p:cNvSpPr>
            <a:spLocks noGrp="1"/>
          </p:cNvSpPr>
          <p:nvPr>
            <p:ph type="title" idx="4294967295"/>
          </p:nvPr>
        </p:nvSpPr>
        <p:spPr/>
        <p:txBody>
          <a:bodyPr lIns="92075" tIns="46038" rIns="92075" bIns="46038" anchor="b"/>
          <a:lstStyle/>
          <a:p>
            <a:pPr eaLnBrk="1" hangingPunct="1"/>
            <a:r>
              <a:rPr lang="en-US"/>
              <a:t> </a:t>
            </a:r>
            <a:endParaRPr lang="en-IN"/>
          </a:p>
        </p:txBody>
      </p:sp>
      <p:grpSp>
        <p:nvGrpSpPr>
          <p:cNvPr id="80900" name="Group 5"/>
          <p:cNvGrpSpPr>
            <a:grpSpLocks/>
          </p:cNvGrpSpPr>
          <p:nvPr/>
        </p:nvGrpSpPr>
        <p:grpSpPr bwMode="auto">
          <a:xfrm>
            <a:off x="533400" y="114300"/>
            <a:ext cx="8077200" cy="6618288"/>
            <a:chOff x="533400" y="114300"/>
            <a:chExt cx="8077200" cy="6618287"/>
          </a:xfrm>
        </p:grpSpPr>
        <p:pic>
          <p:nvPicPr>
            <p:cNvPr id="80901" name="Picture 2"/>
            <p:cNvPicPr>
              <a:picLocks noChangeAspect="1" noChangeArrowheads="1"/>
            </p:cNvPicPr>
            <p:nvPr/>
          </p:nvPicPr>
          <p:blipFill>
            <a:blip r:embed="rId3"/>
            <a:srcRect l="5859" t="4088" r="5859" b="26573"/>
            <a:stretch>
              <a:fillRect/>
            </a:stretch>
          </p:blipFill>
          <p:spPr bwMode="auto">
            <a:xfrm>
              <a:off x="533400" y="114300"/>
              <a:ext cx="8077200" cy="6618287"/>
            </a:xfrm>
            <a:prstGeom prst="rect">
              <a:avLst/>
            </a:prstGeom>
            <a:noFill/>
            <a:ln w="9525">
              <a:noFill/>
              <a:miter lim="800000"/>
              <a:headEnd/>
              <a:tailEnd/>
            </a:ln>
          </p:spPr>
        </p:pic>
        <p:sp>
          <p:nvSpPr>
            <p:cNvPr id="80902" name="Rectangle 4"/>
            <p:cNvSpPr>
              <a:spLocks/>
            </p:cNvSpPr>
            <p:nvPr/>
          </p:nvSpPr>
          <p:spPr bwMode="auto">
            <a:xfrm>
              <a:off x="1714500" y="254000"/>
              <a:ext cx="1224000" cy="144000"/>
            </a:xfrm>
            <a:prstGeom prst="rect">
              <a:avLst/>
            </a:prstGeom>
            <a:solidFill>
              <a:srgbClr val="000000"/>
            </a:solidFill>
            <a:ln w="9525" algn="ctr">
              <a:noFill/>
              <a:round/>
              <a:headEnd/>
              <a:tailEnd/>
            </a:ln>
          </p:spPr>
          <p:txBody>
            <a:bodyPr/>
            <a:lstStyle/>
            <a:p>
              <a:endParaRPr lang="en-NZ"/>
            </a:p>
          </p:txBody>
        </p:sp>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Box 7"/>
          <p:cNvSpPr txBox="1">
            <a:spLocks noChangeArrowheads="1"/>
          </p:cNvSpPr>
          <p:nvPr/>
        </p:nvSpPr>
        <p:spPr bwMode="auto">
          <a:xfrm>
            <a:off x="7924800" y="6553200"/>
            <a:ext cx="1152525" cy="252413"/>
          </a:xfrm>
          <a:prstGeom prst="rect">
            <a:avLst/>
          </a:prstGeom>
          <a:solidFill>
            <a:srgbClr val="140587"/>
          </a:solidFill>
          <a:ln w="9525">
            <a:noFill/>
            <a:miter lim="800000"/>
            <a:headEnd/>
            <a:tailEnd/>
          </a:ln>
        </p:spPr>
        <p:txBody>
          <a:bodyPr>
            <a:spAutoFit/>
          </a:bodyPr>
          <a:lstStyle/>
          <a:p>
            <a:endParaRPr lang="en-NZ"/>
          </a:p>
        </p:txBody>
      </p:sp>
      <p:sp>
        <p:nvSpPr>
          <p:cNvPr id="9" name="Title 5"/>
          <p:cNvSpPr txBox="1">
            <a:spLocks/>
          </p:cNvSpPr>
          <p:nvPr/>
        </p:nvSpPr>
        <p:spPr>
          <a:xfrm>
            <a:off x="269875" y="431800"/>
            <a:ext cx="6657975" cy="1143000"/>
          </a:xfrm>
          <a:prstGeom prst="rect">
            <a:avLst/>
          </a:prstGeom>
        </p:spPr>
        <p:txBody>
          <a:bodyPr/>
          <a:lstStyle/>
          <a:p>
            <a:pPr eaLnBrk="0" hangingPunct="0">
              <a:defRPr/>
            </a:pPr>
            <a:endParaRPr lang="en-NZ" sz="3600" kern="0" dirty="0">
              <a:solidFill>
                <a:srgbClr val="140587"/>
              </a:solidFill>
              <a:latin typeface="+mj-lt"/>
              <a:ea typeface="+mj-ea"/>
              <a:cs typeface="+mj-cs"/>
            </a:endParaRPr>
          </a:p>
        </p:txBody>
      </p:sp>
      <p:sp>
        <p:nvSpPr>
          <p:cNvPr id="81924" name="Title 15"/>
          <p:cNvSpPr>
            <a:spLocks noGrp="1"/>
          </p:cNvSpPr>
          <p:nvPr>
            <p:ph type="title"/>
          </p:nvPr>
        </p:nvSpPr>
        <p:spPr/>
        <p:txBody>
          <a:bodyPr/>
          <a:lstStyle/>
          <a:p>
            <a:pPr>
              <a:lnSpc>
                <a:spcPct val="90000"/>
              </a:lnSpc>
            </a:pPr>
            <a:r>
              <a:rPr lang="en-NZ"/>
              <a:t>Visual Field Index – </a:t>
            </a:r>
            <a:br>
              <a:rPr lang="en-NZ"/>
            </a:br>
            <a:r>
              <a:rPr lang="en-NZ"/>
              <a:t>points to remember</a:t>
            </a:r>
          </a:p>
        </p:txBody>
      </p:sp>
      <p:sp>
        <p:nvSpPr>
          <p:cNvPr id="81925" name="Content Placeholder 11"/>
          <p:cNvSpPr>
            <a:spLocks noGrp="1"/>
          </p:cNvSpPr>
          <p:nvPr>
            <p:ph idx="1"/>
          </p:nvPr>
        </p:nvSpPr>
        <p:spPr/>
        <p:txBody>
          <a:bodyPr/>
          <a:lstStyle/>
          <a:p>
            <a:r>
              <a:rPr lang="en-NZ" dirty="0"/>
              <a:t>Slow progression may not be </a:t>
            </a:r>
            <a:br>
              <a:rPr lang="en-NZ" dirty="0"/>
            </a:br>
            <a:r>
              <a:rPr lang="en-NZ" dirty="0"/>
              <a:t>vision-threatening – consider the patient’s life expectancy</a:t>
            </a:r>
          </a:p>
          <a:p>
            <a:r>
              <a:rPr lang="en-NZ" dirty="0"/>
              <a:t>Re-establish a baseline after a significant treatment change</a:t>
            </a:r>
          </a:p>
          <a:p>
            <a:r>
              <a:rPr lang="en-NZ" dirty="0"/>
              <a:t>Exclude non-representative exams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a:t>Follow up: when?</a:t>
            </a:r>
            <a:endParaRPr lang="en-MY"/>
          </a:p>
        </p:txBody>
      </p:sp>
      <p:sp>
        <p:nvSpPr>
          <p:cNvPr id="96259" name="Text Placeholder 2"/>
          <p:cNvSpPr>
            <a:spLocks noGrp="1"/>
          </p:cNvSpPr>
          <p:nvPr>
            <p:ph idx="1"/>
          </p:nvPr>
        </p:nvSpPr>
        <p:spPr>
          <a:xfrm>
            <a:off x="612137" y="1938338"/>
            <a:ext cx="8080601" cy="1553007"/>
          </a:xfrm>
        </p:spPr>
        <p:txBody>
          <a:bodyPr/>
          <a:lstStyle/>
          <a:p>
            <a:r>
              <a:rPr lang="en-US" dirty="0"/>
              <a:t>Initial follow-up: relatively frequent so as to reliably detect the rate of progression</a:t>
            </a:r>
          </a:p>
        </p:txBody>
      </p:sp>
      <p:sp>
        <p:nvSpPr>
          <p:cNvPr id="4" name="Text Box 5"/>
          <p:cNvSpPr txBox="1">
            <a:spLocks noChangeArrowheads="1"/>
          </p:cNvSpPr>
          <p:nvPr/>
        </p:nvSpPr>
        <p:spPr bwMode="auto">
          <a:xfrm>
            <a:off x="5465763" y="6589713"/>
            <a:ext cx="367823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
        <p:nvSpPr>
          <p:cNvPr id="10" name="TextBox 9"/>
          <p:cNvSpPr txBox="1"/>
          <p:nvPr/>
        </p:nvSpPr>
        <p:spPr>
          <a:xfrm>
            <a:off x="612000" y="3206351"/>
            <a:ext cx="8082000" cy="2177519"/>
          </a:xfrm>
          <a:prstGeom prst="rect">
            <a:avLst/>
          </a:prstGeom>
          <a:noFill/>
        </p:spPr>
        <p:txBody>
          <a:bodyPr wrap="square" rtlCol="0">
            <a:spAutoFit/>
          </a:bodyPr>
          <a:lstStyle/>
          <a:p>
            <a:pPr indent="-288925" eaLnBrk="0" hangingPunct="0">
              <a:buClr>
                <a:schemeClr val="tx1"/>
              </a:buClr>
              <a:buFont typeface="Arial" pitchFamily="34" charset="0"/>
              <a:buChar char="•"/>
            </a:pPr>
            <a:r>
              <a:rPr lang="en-GB" sz="3200" dirty="0">
                <a:latin typeface="Arial" pitchFamily="34" charset="0"/>
                <a:cs typeface="Arial" pitchFamily="34" charset="0"/>
              </a:rPr>
              <a:t>The more severe the damage,</a:t>
            </a:r>
          </a:p>
          <a:p>
            <a:pPr marL="612000" indent="-288925" eaLnBrk="0" hangingPunct="0">
              <a:spcBef>
                <a:spcPts val="300"/>
              </a:spcBef>
              <a:buClr>
                <a:schemeClr val="tx1"/>
              </a:buClr>
              <a:buNone/>
            </a:pPr>
            <a:r>
              <a:rPr lang="en-GB" sz="3200" dirty="0">
                <a:latin typeface="Arial" pitchFamily="34" charset="0"/>
                <a:cs typeface="Arial" pitchFamily="34" charset="0"/>
              </a:rPr>
              <a:t>the more the risk factors,</a:t>
            </a:r>
          </a:p>
          <a:p>
            <a:pPr marL="612000" indent="-288925" eaLnBrk="0" hangingPunct="0">
              <a:spcBef>
                <a:spcPts val="300"/>
              </a:spcBef>
              <a:buClr>
                <a:schemeClr val="tx1"/>
              </a:buClr>
              <a:buNone/>
            </a:pPr>
            <a:r>
              <a:rPr lang="en-GB" sz="3200" dirty="0">
                <a:latin typeface="Arial" pitchFamily="34" charset="0"/>
                <a:cs typeface="Arial" pitchFamily="34" charset="0"/>
              </a:rPr>
              <a:t>the faster the rate of progression, </a:t>
            </a:r>
          </a:p>
          <a:p>
            <a:pPr marL="612000" indent="-288925" eaLnBrk="0" hangingPunct="0">
              <a:spcBef>
                <a:spcPts val="300"/>
              </a:spcBef>
              <a:buClr>
                <a:schemeClr val="tx1"/>
              </a:buClr>
              <a:buNone/>
            </a:pPr>
            <a:r>
              <a:rPr lang="en-GB" sz="3200" dirty="0">
                <a:solidFill>
                  <a:schemeClr val="tx2"/>
                </a:solidFill>
                <a:latin typeface="Arial" pitchFamily="34" charset="0"/>
                <a:cs typeface="Arial" pitchFamily="34" charset="0"/>
              </a:rPr>
              <a:t>the more frequent should be the follow-up</a:t>
            </a:r>
            <a:endParaRPr lang="en-NZ" sz="3200" dirty="0">
              <a:solidFill>
                <a:schemeClr val="tx2"/>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additive="base">
                                        <p:cTn id="12"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 calcmode="lin" valueType="num">
                                      <p:cBhvr additive="base">
                                        <p:cTn id="1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 calcmode="lin" valueType="num">
                                      <p:cBhvr additive="base">
                                        <p:cTn id="22"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lnSpc>
                <a:spcPct val="90000"/>
              </a:lnSpc>
            </a:pPr>
            <a:r>
              <a:rPr lang="en-US"/>
              <a:t>Diagnosis of visual field progression</a:t>
            </a:r>
          </a:p>
        </p:txBody>
      </p:sp>
      <p:sp>
        <p:nvSpPr>
          <p:cNvPr id="82947" name="Rectangle 3"/>
          <p:cNvSpPr>
            <a:spLocks noGrp="1" noChangeArrowheads="1"/>
          </p:cNvSpPr>
          <p:nvPr>
            <p:ph type="body" idx="1"/>
          </p:nvPr>
        </p:nvSpPr>
        <p:spPr>
          <a:xfrm>
            <a:off x="685800" y="2028825"/>
            <a:ext cx="7772400" cy="4114800"/>
          </a:xfrm>
        </p:spPr>
        <p:txBody>
          <a:bodyPr/>
          <a:lstStyle/>
          <a:p>
            <a:pPr eaLnBrk="1" hangingPunct="1"/>
            <a:r>
              <a:rPr lang="en-US" sz="2800"/>
              <a:t>Different for research purposes </a:t>
            </a:r>
          </a:p>
          <a:p>
            <a:pPr lvl="1" eaLnBrk="1" hangingPunct="1"/>
            <a:r>
              <a:rPr lang="en-US" sz="2400"/>
              <a:t>Set criteria in isolation </a:t>
            </a:r>
          </a:p>
          <a:p>
            <a:pPr eaLnBrk="1" hangingPunct="1"/>
            <a:r>
              <a:rPr lang="en-US" sz="2800"/>
              <a:t>Clinical follow-up scenario</a:t>
            </a:r>
          </a:p>
          <a:p>
            <a:pPr lvl="1" eaLnBrk="1" hangingPunct="1"/>
            <a:r>
              <a:rPr lang="en-US" sz="2400"/>
              <a:t>Other criteria (IOP, disc changes) to consider</a:t>
            </a:r>
          </a:p>
          <a:p>
            <a:pPr lvl="1" eaLnBrk="1" hangingPunct="1"/>
            <a:r>
              <a:rPr lang="en-US" sz="2400"/>
              <a:t>A corresponding repeatable change is sufficient</a:t>
            </a:r>
          </a:p>
          <a:p>
            <a:pPr lvl="1" eaLnBrk="1" hangingPunct="1"/>
            <a:r>
              <a:rPr lang="en-US" sz="2400"/>
              <a:t>If in doubt, REPEAT</a:t>
            </a:r>
          </a:p>
          <a:p>
            <a:pPr eaLnBrk="1" hangingPunct="1"/>
            <a:r>
              <a:rPr lang="en-US" sz="2800"/>
              <a:t>Baseline fields are not constant</a:t>
            </a:r>
          </a:p>
          <a:p>
            <a:pPr lvl="1" eaLnBrk="1" hangingPunct="1"/>
            <a:r>
              <a:rPr lang="en-US" sz="2400"/>
              <a:t>Select accordingly</a:t>
            </a:r>
          </a:p>
        </p:txBody>
      </p:sp>
      <p:sp>
        <p:nvSpPr>
          <p:cNvPr id="82948" name="Text Box 6"/>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sp>
        <p:nvSpPr>
          <p:cNvPr id="8196" name="Text Box 3"/>
          <p:cNvSpPr txBox="1">
            <a:spLocks noChangeArrowheads="1"/>
          </p:cNvSpPr>
          <p:nvPr/>
        </p:nvSpPr>
        <p:spPr bwMode="auto">
          <a:xfrm>
            <a:off x="5526088" y="2076450"/>
            <a:ext cx="3473450" cy="708025"/>
          </a:xfrm>
          <a:prstGeom prst="rect">
            <a:avLst/>
          </a:prstGeom>
          <a:noFill/>
          <a:ln w="9525">
            <a:noFill/>
            <a:miter lim="800000"/>
            <a:headEnd/>
            <a:tailEnd/>
          </a:ln>
        </p:spPr>
        <p:txBody>
          <a:bodyPr>
            <a:spAutoFit/>
          </a:bodyPr>
          <a:lstStyle/>
          <a:p>
            <a:pPr>
              <a:spcBef>
                <a:spcPct val="50000"/>
              </a:spcBef>
            </a:pPr>
            <a:r>
              <a:rPr lang="en-AU" sz="2000">
                <a:latin typeface="Arial" pitchFamily="34" charset="0"/>
                <a:cs typeface="Arial" pitchFamily="34" charset="0"/>
              </a:rPr>
              <a:t>Don’t forget to discard ‘learning’ fields from baseline</a:t>
            </a:r>
          </a:p>
        </p:txBody>
      </p:sp>
      <p:grpSp>
        <p:nvGrpSpPr>
          <p:cNvPr id="8197" name="Group 5"/>
          <p:cNvGrpSpPr>
            <a:grpSpLocks/>
          </p:cNvGrpSpPr>
          <p:nvPr/>
        </p:nvGrpSpPr>
        <p:grpSpPr bwMode="auto">
          <a:xfrm>
            <a:off x="723900" y="0"/>
            <a:ext cx="4724400" cy="6858000"/>
            <a:chOff x="456" y="0"/>
            <a:chExt cx="2976" cy="4320"/>
          </a:xfrm>
        </p:grpSpPr>
        <p:graphicFrame>
          <p:nvGraphicFramePr>
            <p:cNvPr id="8194" name="Object 2"/>
            <p:cNvGraphicFramePr>
              <a:graphicFrameLocks noChangeAspect="1"/>
            </p:cNvGraphicFramePr>
            <p:nvPr/>
          </p:nvGraphicFramePr>
          <p:xfrm>
            <a:off x="456" y="0"/>
            <a:ext cx="2976" cy="4320"/>
          </p:xfrm>
          <a:graphic>
            <a:graphicData uri="http://schemas.openxmlformats.org/presentationml/2006/ole">
              <mc:AlternateContent xmlns:mc="http://schemas.openxmlformats.org/markup-compatibility/2006">
                <mc:Choice xmlns:v="urn:schemas-microsoft-com:vml" Requires="v">
                  <p:oleObj spid="_x0000_s8194" name="Image" r:id="rId3" imgW="5019414" imgH="7611719" progId="">
                    <p:embed/>
                  </p:oleObj>
                </mc:Choice>
                <mc:Fallback>
                  <p:oleObj name="Image" r:id="rId3" imgW="5019414" imgH="7611719" progId="">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 y="0"/>
                          <a:ext cx="2976"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9" name="Rectangle 4"/>
            <p:cNvSpPr>
              <a:spLocks noChangeArrowheads="1"/>
            </p:cNvSpPr>
            <p:nvPr/>
          </p:nvSpPr>
          <p:spPr bwMode="auto">
            <a:xfrm>
              <a:off x="768" y="132"/>
              <a:ext cx="266" cy="60"/>
            </a:xfrm>
            <a:prstGeom prst="rect">
              <a:avLst/>
            </a:prstGeom>
            <a:solidFill>
              <a:srgbClr val="000000"/>
            </a:solidFill>
            <a:ln w="9525">
              <a:noFill/>
              <a:miter lim="800000"/>
              <a:headEnd/>
              <a:tailEnd/>
            </a:ln>
          </p:spPr>
          <p:txBody>
            <a:bodyPr wrap="none" anchor="ctr"/>
            <a:lstStyle/>
            <a:p>
              <a:endParaRPr lang="en-SG"/>
            </a:p>
          </p:txBody>
        </p:sp>
      </p:grpSp>
      <p:sp>
        <p:nvSpPr>
          <p:cNvPr id="8198" name="Text Box 6"/>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a:xfrm>
            <a:off x="301625" y="427038"/>
            <a:ext cx="7013575" cy="1143000"/>
          </a:xfrm>
        </p:spPr>
        <p:txBody>
          <a:bodyPr/>
          <a:lstStyle/>
          <a:p>
            <a:pPr eaLnBrk="1" hangingPunct="1">
              <a:lnSpc>
                <a:spcPct val="90000"/>
              </a:lnSpc>
            </a:pPr>
            <a:r>
              <a:rPr lang="en-AU"/>
              <a:t>Monitoring advanced field defects</a:t>
            </a:r>
          </a:p>
        </p:txBody>
      </p:sp>
      <p:grpSp>
        <p:nvGrpSpPr>
          <p:cNvPr id="83971" name="Group 8"/>
          <p:cNvGrpSpPr>
            <a:grpSpLocks/>
          </p:cNvGrpSpPr>
          <p:nvPr/>
        </p:nvGrpSpPr>
        <p:grpSpPr bwMode="auto">
          <a:xfrm>
            <a:off x="814388" y="1778000"/>
            <a:ext cx="3822700" cy="4978400"/>
            <a:chOff x="513" y="1120"/>
            <a:chExt cx="2408" cy="3136"/>
          </a:xfrm>
        </p:grpSpPr>
        <p:pic>
          <p:nvPicPr>
            <p:cNvPr id="83973" name="Picture 5" descr="BENJAMINE R"/>
            <p:cNvPicPr>
              <a:picLocks noChangeAspect="1" noChangeArrowheads="1"/>
            </p:cNvPicPr>
            <p:nvPr/>
          </p:nvPicPr>
          <p:blipFill>
            <a:blip r:embed="rId3"/>
            <a:srcRect b="12457"/>
            <a:stretch>
              <a:fillRect/>
            </a:stretch>
          </p:blipFill>
          <p:spPr bwMode="auto">
            <a:xfrm>
              <a:off x="513" y="1120"/>
              <a:ext cx="2408" cy="3136"/>
            </a:xfrm>
            <a:prstGeom prst="rect">
              <a:avLst/>
            </a:prstGeom>
            <a:noFill/>
            <a:ln w="9525">
              <a:noFill/>
              <a:miter lim="800000"/>
              <a:headEnd/>
              <a:tailEnd/>
            </a:ln>
          </p:spPr>
        </p:pic>
        <p:sp>
          <p:nvSpPr>
            <p:cNvPr id="83974" name="Rectangle 7"/>
            <p:cNvSpPr>
              <a:spLocks noChangeArrowheads="1"/>
            </p:cNvSpPr>
            <p:nvPr/>
          </p:nvSpPr>
          <p:spPr bwMode="auto">
            <a:xfrm>
              <a:off x="698" y="1248"/>
              <a:ext cx="272" cy="56"/>
            </a:xfrm>
            <a:prstGeom prst="rect">
              <a:avLst/>
            </a:prstGeom>
            <a:solidFill>
              <a:srgbClr val="000000"/>
            </a:solidFill>
            <a:ln w="9525">
              <a:noFill/>
              <a:miter lim="800000"/>
              <a:headEnd/>
              <a:tailEnd/>
            </a:ln>
          </p:spPr>
          <p:txBody>
            <a:bodyPr wrap="none" anchor="ctr"/>
            <a:lstStyle/>
            <a:p>
              <a:endParaRPr lang="en-SG"/>
            </a:p>
          </p:txBody>
        </p:sp>
      </p:grpSp>
      <p:sp>
        <p:nvSpPr>
          <p:cNvPr id="83972"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pic>
        <p:nvPicPr>
          <p:cNvPr id="84994" name="Picture 2" descr="L37"/>
          <p:cNvPicPr>
            <a:picLocks noChangeAspect="1" noChangeArrowheads="1"/>
          </p:cNvPicPr>
          <p:nvPr/>
        </p:nvPicPr>
        <p:blipFill>
          <a:blip r:embed="rId3"/>
          <a:srcRect/>
          <a:stretch>
            <a:fillRect/>
          </a:stretch>
        </p:blipFill>
        <p:spPr bwMode="auto">
          <a:xfrm>
            <a:off x="401638" y="0"/>
            <a:ext cx="5192712" cy="6858000"/>
          </a:xfrm>
          <a:prstGeom prst="rect">
            <a:avLst/>
          </a:prstGeom>
          <a:noFill/>
          <a:ln w="9525">
            <a:noFill/>
            <a:miter lim="800000"/>
            <a:headEnd/>
            <a:tailEnd/>
          </a:ln>
        </p:spPr>
      </p:pic>
      <p:sp>
        <p:nvSpPr>
          <p:cNvPr id="84995" name="Text Box 3"/>
          <p:cNvSpPr txBox="1">
            <a:spLocks noChangeArrowheads="1"/>
          </p:cNvSpPr>
          <p:nvPr/>
        </p:nvSpPr>
        <p:spPr bwMode="auto">
          <a:xfrm>
            <a:off x="5797550" y="2076450"/>
            <a:ext cx="3109913" cy="1754188"/>
          </a:xfrm>
          <a:prstGeom prst="rect">
            <a:avLst/>
          </a:prstGeom>
          <a:noFill/>
          <a:ln w="9525">
            <a:noFill/>
            <a:miter lim="800000"/>
            <a:headEnd/>
            <a:tailEnd/>
          </a:ln>
        </p:spPr>
        <p:txBody>
          <a:bodyPr>
            <a:spAutoFit/>
          </a:bodyPr>
          <a:lstStyle/>
          <a:p>
            <a:pPr>
              <a:spcBef>
                <a:spcPct val="50000"/>
              </a:spcBef>
            </a:pPr>
            <a:r>
              <a:rPr lang="en-AU" sz="2400">
                <a:solidFill>
                  <a:schemeClr val="tx2"/>
                </a:solidFill>
                <a:latin typeface="Arial" pitchFamily="34" charset="0"/>
                <a:cs typeface="Arial" pitchFamily="34" charset="0"/>
              </a:rPr>
              <a:t>Advanced field defect</a:t>
            </a:r>
          </a:p>
          <a:p>
            <a:pPr>
              <a:spcBef>
                <a:spcPct val="50000"/>
              </a:spcBef>
            </a:pPr>
            <a:r>
              <a:rPr lang="en-AU" sz="2400">
                <a:latin typeface="Arial" pitchFamily="34" charset="0"/>
                <a:cs typeface="Arial" pitchFamily="34" charset="0"/>
              </a:rPr>
              <a:t>Why is the pattern deviation plot not showing a defect?</a:t>
            </a:r>
          </a:p>
        </p:txBody>
      </p:sp>
      <p:sp>
        <p:nvSpPr>
          <p:cNvPr id="84996" name="Rectangle 4"/>
          <p:cNvSpPr>
            <a:spLocks noChangeArrowheads="1"/>
          </p:cNvSpPr>
          <p:nvPr/>
        </p:nvSpPr>
        <p:spPr bwMode="auto">
          <a:xfrm>
            <a:off x="873125" y="168275"/>
            <a:ext cx="579438" cy="101600"/>
          </a:xfrm>
          <a:prstGeom prst="rect">
            <a:avLst/>
          </a:prstGeom>
          <a:solidFill>
            <a:srgbClr val="000000"/>
          </a:solidFill>
          <a:ln w="9525">
            <a:solidFill>
              <a:schemeClr val="tx1"/>
            </a:solidFill>
            <a:miter lim="800000"/>
            <a:headEnd/>
            <a:tailEnd/>
          </a:ln>
        </p:spPr>
        <p:txBody>
          <a:bodyPr wrap="none" anchor="ctr"/>
          <a:lstStyle/>
          <a:p>
            <a:endParaRPr lang="en-SG">
              <a:latin typeface="Arial" pitchFamily="34" charset="0"/>
              <a:cs typeface="Arial" pitchFamily="34" charset="0"/>
            </a:endParaRPr>
          </a:p>
        </p:txBody>
      </p:sp>
      <p:sp>
        <p:nvSpPr>
          <p:cNvPr id="84997" name="Text Box 5"/>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endParaRPr lang="en-AU">
              <a:cs typeface="Arial" pitchFamily="34" charset="0"/>
            </a:endParaRPr>
          </a:p>
        </p:txBody>
      </p:sp>
      <p:sp>
        <p:nvSpPr>
          <p:cNvPr id="9220" name="Text Box 3"/>
          <p:cNvSpPr txBox="1">
            <a:spLocks noChangeArrowheads="1"/>
          </p:cNvSpPr>
          <p:nvPr/>
        </p:nvSpPr>
        <p:spPr bwMode="auto">
          <a:xfrm>
            <a:off x="4895850" y="5497513"/>
            <a:ext cx="4167188" cy="647700"/>
          </a:xfrm>
          <a:prstGeom prst="rect">
            <a:avLst/>
          </a:prstGeom>
          <a:noFill/>
          <a:ln w="9525">
            <a:noFill/>
            <a:miter lim="800000"/>
            <a:headEnd type="none" w="sm" len="sm"/>
            <a:tailEnd type="none" w="sm" len="sm"/>
          </a:ln>
        </p:spPr>
        <p:txBody>
          <a:bodyPr lIns="92075" tIns="46038" rIns="92075" bIns="46038">
            <a:spAutoFit/>
          </a:bodyPr>
          <a:lstStyle/>
          <a:p>
            <a:r>
              <a:rPr lang="en-US">
                <a:latin typeface="Arial" pitchFamily="34" charset="0"/>
                <a:cs typeface="Arial" pitchFamily="34" charset="0"/>
              </a:rPr>
              <a:t>Not enough points with sensitivity to produce the pattern deviation plot</a:t>
            </a:r>
          </a:p>
        </p:txBody>
      </p:sp>
      <p:graphicFrame>
        <p:nvGraphicFramePr>
          <p:cNvPr id="9218" name="Object 5"/>
          <p:cNvGraphicFramePr>
            <a:graphicFrameLocks noChangeAspect="1"/>
          </p:cNvGraphicFramePr>
          <p:nvPr/>
        </p:nvGraphicFramePr>
        <p:xfrm>
          <a:off x="4321175" y="0"/>
          <a:ext cx="5116513" cy="5257800"/>
        </p:xfrm>
        <a:graphic>
          <a:graphicData uri="http://schemas.openxmlformats.org/presentationml/2006/ole">
            <mc:AlternateContent xmlns:mc="http://schemas.openxmlformats.org/markup-compatibility/2006">
              <mc:Choice xmlns:v="urn:schemas-microsoft-com:vml" Requires="v">
                <p:oleObj spid="_x0000_s9218" name="Image" r:id="rId3" imgW="2744794" imgH="2821038" progId="">
                  <p:embed/>
                </p:oleObj>
              </mc:Choice>
              <mc:Fallback>
                <p:oleObj name="Image" r:id="rId3" imgW="2744794" imgH="2821038"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1175" y="0"/>
                        <a:ext cx="511651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Line 7"/>
          <p:cNvSpPr>
            <a:spLocks noChangeAspect="1" noChangeShapeType="1"/>
          </p:cNvSpPr>
          <p:nvPr/>
        </p:nvSpPr>
        <p:spPr bwMode="auto">
          <a:xfrm flipV="1">
            <a:off x="6670675" y="3581400"/>
            <a:ext cx="0" cy="1981200"/>
          </a:xfrm>
          <a:prstGeom prst="line">
            <a:avLst/>
          </a:prstGeom>
          <a:noFill/>
          <a:ln w="57150">
            <a:solidFill>
              <a:srgbClr val="FF0000"/>
            </a:solidFill>
            <a:round/>
            <a:headEnd type="none" w="sm" len="sm"/>
            <a:tailEnd type="triangle" w="sm" len="sm"/>
          </a:ln>
        </p:spPr>
        <p:txBody>
          <a:bodyPr lIns="92075" tIns="46038" rIns="92075" bIns="46038"/>
          <a:lstStyle/>
          <a:p>
            <a:endParaRPr lang="en-NZ"/>
          </a:p>
        </p:txBody>
      </p:sp>
      <p:grpSp>
        <p:nvGrpSpPr>
          <p:cNvPr id="11" name="Group 10"/>
          <p:cNvGrpSpPr/>
          <p:nvPr/>
        </p:nvGrpSpPr>
        <p:grpSpPr>
          <a:xfrm>
            <a:off x="0" y="0"/>
            <a:ext cx="4616450" cy="6858000"/>
            <a:chOff x="0" y="0"/>
            <a:chExt cx="4616450" cy="6858000"/>
          </a:xfrm>
        </p:grpSpPr>
        <p:pic>
          <p:nvPicPr>
            <p:cNvPr id="9223" name="Picture 6" descr="L37"/>
            <p:cNvPicPr>
              <a:picLocks noChangeAspect="1" noChangeArrowheads="1"/>
            </p:cNvPicPr>
            <p:nvPr/>
          </p:nvPicPr>
          <p:blipFill>
            <a:blip r:embed="rId5"/>
            <a:srcRect/>
            <a:stretch>
              <a:fillRect/>
            </a:stretch>
          </p:blipFill>
          <p:spPr bwMode="auto">
            <a:xfrm>
              <a:off x="0" y="0"/>
              <a:ext cx="4616450" cy="6858000"/>
            </a:xfrm>
            <a:prstGeom prst="rect">
              <a:avLst/>
            </a:prstGeom>
            <a:noFill/>
            <a:ln w="9525">
              <a:noFill/>
              <a:miter lim="800000"/>
              <a:headEnd/>
              <a:tailEnd/>
            </a:ln>
          </p:spPr>
        </p:pic>
        <p:sp>
          <p:nvSpPr>
            <p:cNvPr id="9226" name="Rectangle 9"/>
            <p:cNvSpPr>
              <a:spLocks noChangeArrowheads="1"/>
            </p:cNvSpPr>
            <p:nvPr/>
          </p:nvSpPr>
          <p:spPr bwMode="auto">
            <a:xfrm>
              <a:off x="415925" y="168275"/>
              <a:ext cx="533400" cy="101600"/>
            </a:xfrm>
            <a:prstGeom prst="rect">
              <a:avLst/>
            </a:prstGeom>
            <a:solidFill>
              <a:srgbClr val="000000"/>
            </a:solidFill>
            <a:ln w="9525">
              <a:solidFill>
                <a:schemeClr val="tx1"/>
              </a:solidFill>
              <a:miter lim="800000"/>
              <a:headEnd/>
              <a:tailEnd/>
            </a:ln>
          </p:spPr>
          <p:txBody>
            <a:bodyPr wrap="none" anchor="ctr"/>
            <a:lstStyle/>
            <a:p>
              <a:endParaRPr lang="en-SG">
                <a:latin typeface="Arial" pitchFamily="34" charset="0"/>
                <a:cs typeface="Arial" pitchFamily="34" charset="0"/>
              </a:endParaRPr>
            </a:p>
          </p:txBody>
        </p:sp>
      </p:grpSp>
      <p:sp>
        <p:nvSpPr>
          <p:cNvPr id="9222" name="Text Box 10"/>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
        <p:nvSpPr>
          <p:cNvPr id="9225" name="Line 8"/>
          <p:cNvSpPr>
            <a:spLocks noChangeShapeType="1"/>
          </p:cNvSpPr>
          <p:nvPr/>
        </p:nvSpPr>
        <p:spPr bwMode="auto">
          <a:xfrm flipH="1" flipV="1">
            <a:off x="2811463" y="5410200"/>
            <a:ext cx="1963738" cy="685800"/>
          </a:xfrm>
          <a:prstGeom prst="line">
            <a:avLst/>
          </a:prstGeom>
          <a:noFill/>
          <a:ln w="57150">
            <a:solidFill>
              <a:srgbClr val="FF0000"/>
            </a:solidFill>
            <a:round/>
            <a:headEnd type="none" w="sm" len="sm"/>
            <a:tailEnd type="triangle" w="sm" len="sm"/>
          </a:ln>
        </p:spPr>
        <p:txBody>
          <a:bodyPr lIns="92075" tIns="46038" rIns="92075" bIns="46038"/>
          <a:lstStyle/>
          <a:p>
            <a:endParaRPr lang="en-NZ"/>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wipe(down)">
                                      <p:cBhvr>
                                        <p:cTn id="7" dur="500"/>
                                        <p:tgtEl>
                                          <p:spTgt spid="922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224"/>
                                        </p:tgtEl>
                                        <p:attrNameLst>
                                          <p:attrName>style.visibility</p:attrName>
                                        </p:attrNameLst>
                                      </p:cBhvr>
                                      <p:to>
                                        <p:strVal val="visible"/>
                                      </p:to>
                                    </p:set>
                                    <p:animEffect transition="in" filter="wipe(down)">
                                      <p:cBhvr>
                                        <p:cTn id="10"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4" grpId="0" animBg="1"/>
      <p:bldP spid="922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endParaRPr lang="en-AU">
              <a:cs typeface="Arial" pitchFamily="34" charset="0"/>
            </a:endParaRPr>
          </a:p>
        </p:txBody>
      </p:sp>
      <p:graphicFrame>
        <p:nvGraphicFramePr>
          <p:cNvPr id="10242" name="Object 3"/>
          <p:cNvGraphicFramePr>
            <a:graphicFrameLocks noChangeAspect="1"/>
          </p:cNvGraphicFramePr>
          <p:nvPr/>
        </p:nvGraphicFramePr>
        <p:xfrm>
          <a:off x="3976688" y="0"/>
          <a:ext cx="5197475" cy="5715000"/>
        </p:xfrm>
        <a:graphic>
          <a:graphicData uri="http://schemas.openxmlformats.org/presentationml/2006/ole">
            <mc:AlternateContent xmlns:mc="http://schemas.openxmlformats.org/markup-compatibility/2006">
              <mc:Choice xmlns:v="urn:schemas-microsoft-com:vml" Requires="v">
                <p:oleObj spid="_x0000_s10242" name="Image" r:id="rId3" imgW="2541475" imgH="2795623" progId="">
                  <p:embed/>
                </p:oleObj>
              </mc:Choice>
              <mc:Fallback>
                <p:oleObj name="Image" r:id="rId3" imgW="2541475" imgH="2795623"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6688" y="0"/>
                        <a:ext cx="519747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4" name="Text Box 4"/>
          <p:cNvSpPr txBox="1">
            <a:spLocks noChangeArrowheads="1"/>
          </p:cNvSpPr>
          <p:nvPr/>
        </p:nvSpPr>
        <p:spPr bwMode="auto">
          <a:xfrm>
            <a:off x="4503738" y="5775325"/>
            <a:ext cx="4538662" cy="896938"/>
          </a:xfrm>
          <a:prstGeom prst="rect">
            <a:avLst/>
          </a:prstGeom>
          <a:noFill/>
          <a:ln w="9525">
            <a:noFill/>
            <a:miter lim="800000"/>
            <a:headEnd type="none" w="sm" len="sm"/>
            <a:tailEnd type="none" w="sm" len="sm"/>
          </a:ln>
        </p:spPr>
        <p:txBody>
          <a:bodyPr lIns="92075" tIns="46038" rIns="92075" bIns="46038">
            <a:spAutoFit/>
          </a:bodyPr>
          <a:lstStyle/>
          <a:p>
            <a:pPr>
              <a:lnSpc>
                <a:spcPct val="90000"/>
              </a:lnSpc>
            </a:pPr>
            <a:r>
              <a:rPr lang="en-US" sz="1900">
                <a:latin typeface="Arial" pitchFamily="34" charset="0"/>
                <a:cs typeface="Arial" pitchFamily="34" charset="0"/>
              </a:rPr>
              <a:t>Follow-up with a 10–2 programme –</a:t>
            </a:r>
          </a:p>
          <a:p>
            <a:pPr>
              <a:lnSpc>
                <a:spcPct val="90000"/>
              </a:lnSpc>
            </a:pPr>
            <a:r>
              <a:rPr lang="en-US" sz="1900">
                <a:latin typeface="Arial" pitchFamily="34" charset="0"/>
                <a:cs typeface="Arial" pitchFamily="34" charset="0"/>
              </a:rPr>
              <a:t>now there are enough sensitive points </a:t>
            </a:r>
            <a:br>
              <a:rPr lang="en-US" sz="1900">
                <a:latin typeface="Arial" pitchFamily="34" charset="0"/>
                <a:cs typeface="Arial" pitchFamily="34" charset="0"/>
              </a:rPr>
            </a:br>
            <a:r>
              <a:rPr lang="en-US" sz="1900">
                <a:latin typeface="Arial" pitchFamily="34" charset="0"/>
                <a:cs typeface="Arial" pitchFamily="34" charset="0"/>
              </a:rPr>
              <a:t>to produce a pattern deviation plot</a:t>
            </a:r>
            <a:r>
              <a:rPr lang="en-US" sz="2000">
                <a:latin typeface="Arial" pitchFamily="34" charset="0"/>
                <a:cs typeface="Arial" pitchFamily="34" charset="0"/>
              </a:rPr>
              <a:t> </a:t>
            </a:r>
          </a:p>
        </p:txBody>
      </p:sp>
      <p:grpSp>
        <p:nvGrpSpPr>
          <p:cNvPr id="10245" name="Group 5"/>
          <p:cNvGrpSpPr>
            <a:grpSpLocks/>
          </p:cNvGrpSpPr>
          <p:nvPr/>
        </p:nvGrpSpPr>
        <p:grpSpPr bwMode="auto">
          <a:xfrm>
            <a:off x="0" y="0"/>
            <a:ext cx="4292600" cy="6691313"/>
            <a:chOff x="0" y="0"/>
            <a:chExt cx="2704" cy="4215"/>
          </a:xfrm>
        </p:grpSpPr>
        <p:pic>
          <p:nvPicPr>
            <p:cNvPr id="10247" name="Picture 6" descr="R37"/>
            <p:cNvPicPr>
              <a:picLocks noChangeAspect="1" noChangeArrowheads="1"/>
            </p:cNvPicPr>
            <p:nvPr/>
          </p:nvPicPr>
          <p:blipFill>
            <a:blip r:embed="rId5"/>
            <a:srcRect/>
            <a:stretch>
              <a:fillRect/>
            </a:stretch>
          </p:blipFill>
          <p:spPr bwMode="auto">
            <a:xfrm>
              <a:off x="0" y="0"/>
              <a:ext cx="2704" cy="4215"/>
            </a:xfrm>
            <a:prstGeom prst="rect">
              <a:avLst/>
            </a:prstGeom>
            <a:noFill/>
            <a:ln w="9525">
              <a:noFill/>
              <a:miter lim="800000"/>
              <a:headEnd/>
              <a:tailEnd/>
            </a:ln>
          </p:spPr>
        </p:pic>
        <p:sp>
          <p:nvSpPr>
            <p:cNvPr id="10248" name="Rectangle 7"/>
            <p:cNvSpPr>
              <a:spLocks noChangeArrowheads="1"/>
            </p:cNvSpPr>
            <p:nvPr/>
          </p:nvSpPr>
          <p:spPr bwMode="auto">
            <a:xfrm>
              <a:off x="211" y="96"/>
              <a:ext cx="323" cy="64"/>
            </a:xfrm>
            <a:prstGeom prst="rect">
              <a:avLst/>
            </a:prstGeom>
            <a:solidFill>
              <a:srgbClr val="000000"/>
            </a:solidFill>
            <a:ln w="9525">
              <a:solidFill>
                <a:schemeClr val="tx1"/>
              </a:solidFill>
              <a:miter lim="800000"/>
              <a:headEnd/>
              <a:tailEnd/>
            </a:ln>
          </p:spPr>
          <p:txBody>
            <a:bodyPr wrap="none" anchor="ctr"/>
            <a:lstStyle/>
            <a:p>
              <a:endParaRPr lang="en-SG">
                <a:latin typeface="Arial" pitchFamily="34" charset="0"/>
                <a:cs typeface="Arial" pitchFamily="34" charset="0"/>
              </a:endParaRPr>
            </a:p>
          </p:txBody>
        </p:sp>
      </p:grpSp>
      <p:sp>
        <p:nvSpPr>
          <p:cNvPr id="10246"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sp>
        <p:nvSpPr>
          <p:cNvPr id="86018" name="Text Box 3"/>
          <p:cNvSpPr txBox="1">
            <a:spLocks noChangeArrowheads="1"/>
          </p:cNvSpPr>
          <p:nvPr/>
        </p:nvSpPr>
        <p:spPr bwMode="auto">
          <a:xfrm>
            <a:off x="5146675" y="1858963"/>
            <a:ext cx="3605213" cy="3232150"/>
          </a:xfrm>
          <a:prstGeom prst="rect">
            <a:avLst/>
          </a:prstGeom>
          <a:noFill/>
          <a:ln w="9525">
            <a:noFill/>
            <a:miter lim="800000"/>
            <a:headEnd/>
            <a:tailEnd/>
          </a:ln>
        </p:spPr>
        <p:txBody>
          <a:bodyPr>
            <a:spAutoFit/>
          </a:bodyPr>
          <a:lstStyle/>
          <a:p>
            <a:pPr>
              <a:spcBef>
                <a:spcPct val="50000"/>
              </a:spcBef>
            </a:pPr>
            <a:r>
              <a:rPr lang="en-AU" sz="2400">
                <a:latin typeface="Arial" pitchFamily="34" charset="0"/>
                <a:cs typeface="Arial" pitchFamily="34" charset="0"/>
              </a:rPr>
              <a:t>Advanced defect </a:t>
            </a:r>
            <a:br>
              <a:rPr lang="en-AU" sz="2400">
                <a:latin typeface="Arial" pitchFamily="34" charset="0"/>
                <a:cs typeface="Arial" pitchFamily="34" charset="0"/>
              </a:rPr>
            </a:br>
            <a:r>
              <a:rPr lang="en-AU" sz="2400">
                <a:latin typeface="Arial" pitchFamily="34" charset="0"/>
                <a:cs typeface="Arial" pitchFamily="34" charset="0"/>
              </a:rPr>
              <a:t>and/or low sensitivities – follow-up with a size V target</a:t>
            </a:r>
          </a:p>
          <a:p>
            <a:pPr>
              <a:spcBef>
                <a:spcPct val="50000"/>
              </a:spcBef>
            </a:pPr>
            <a:r>
              <a:rPr lang="en-AU" sz="2400">
                <a:latin typeface="Arial" pitchFamily="34" charset="0"/>
                <a:cs typeface="Arial" pitchFamily="34" charset="0"/>
              </a:rPr>
              <a:t>Disadvantage: we lose statistical help for interpreting the total and pattern deviation plots</a:t>
            </a:r>
          </a:p>
        </p:txBody>
      </p:sp>
      <p:grpSp>
        <p:nvGrpSpPr>
          <p:cNvPr id="86019" name="Group 10"/>
          <p:cNvGrpSpPr>
            <a:grpSpLocks/>
          </p:cNvGrpSpPr>
          <p:nvPr/>
        </p:nvGrpSpPr>
        <p:grpSpPr bwMode="auto">
          <a:xfrm>
            <a:off x="114300" y="76200"/>
            <a:ext cx="4864100" cy="6750050"/>
            <a:chOff x="72" y="48"/>
            <a:chExt cx="3064" cy="4252"/>
          </a:xfrm>
        </p:grpSpPr>
        <p:grpSp>
          <p:nvGrpSpPr>
            <p:cNvPr id="86021" name="Group 5"/>
            <p:cNvGrpSpPr>
              <a:grpSpLocks/>
            </p:cNvGrpSpPr>
            <p:nvPr/>
          </p:nvGrpSpPr>
          <p:grpSpPr bwMode="auto">
            <a:xfrm>
              <a:off x="72" y="48"/>
              <a:ext cx="3064" cy="4252"/>
              <a:chOff x="72" y="48"/>
              <a:chExt cx="3064" cy="4252"/>
            </a:xfrm>
          </p:grpSpPr>
          <p:pic>
            <p:nvPicPr>
              <p:cNvPr id="86025" name="Picture 2" descr="L38"/>
              <p:cNvPicPr>
                <a:picLocks noChangeAspect="1" noChangeArrowheads="1"/>
              </p:cNvPicPr>
              <p:nvPr/>
            </p:nvPicPr>
            <p:blipFill>
              <a:blip r:embed="rId3"/>
              <a:srcRect/>
              <a:stretch>
                <a:fillRect/>
              </a:stretch>
            </p:blipFill>
            <p:spPr bwMode="auto">
              <a:xfrm>
                <a:off x="72" y="48"/>
                <a:ext cx="3064" cy="4252"/>
              </a:xfrm>
              <a:prstGeom prst="rect">
                <a:avLst/>
              </a:prstGeom>
              <a:noFill/>
              <a:ln w="9525">
                <a:noFill/>
                <a:miter lim="800000"/>
                <a:headEnd/>
                <a:tailEnd/>
              </a:ln>
            </p:spPr>
          </p:pic>
          <p:sp>
            <p:nvSpPr>
              <p:cNvPr id="86026" name="Rectangle 4"/>
              <p:cNvSpPr>
                <a:spLocks noChangeArrowheads="1"/>
              </p:cNvSpPr>
              <p:nvPr/>
            </p:nvSpPr>
            <p:spPr bwMode="auto">
              <a:xfrm>
                <a:off x="288" y="154"/>
                <a:ext cx="365" cy="73"/>
              </a:xfrm>
              <a:prstGeom prst="rect">
                <a:avLst/>
              </a:prstGeom>
              <a:solidFill>
                <a:srgbClr val="000000"/>
              </a:solidFill>
              <a:ln w="9525">
                <a:solidFill>
                  <a:schemeClr val="tx1"/>
                </a:solidFill>
                <a:miter lim="800000"/>
                <a:headEnd/>
                <a:tailEnd/>
              </a:ln>
            </p:spPr>
            <p:txBody>
              <a:bodyPr wrap="none" anchor="ctr"/>
              <a:lstStyle/>
              <a:p>
                <a:endParaRPr lang="en-SG">
                  <a:latin typeface="Arial" pitchFamily="34" charset="0"/>
                  <a:cs typeface="Arial" pitchFamily="34" charset="0"/>
                </a:endParaRPr>
              </a:p>
            </p:txBody>
          </p:sp>
        </p:grpSp>
        <p:sp>
          <p:nvSpPr>
            <p:cNvPr id="86022" name="Oval 7"/>
            <p:cNvSpPr>
              <a:spLocks noChangeArrowheads="1"/>
            </p:cNvSpPr>
            <p:nvPr/>
          </p:nvSpPr>
          <p:spPr bwMode="auto">
            <a:xfrm>
              <a:off x="662" y="2234"/>
              <a:ext cx="484" cy="134"/>
            </a:xfrm>
            <a:prstGeom prst="ellipse">
              <a:avLst/>
            </a:prstGeom>
            <a:noFill/>
            <a:ln w="12700">
              <a:solidFill>
                <a:srgbClr val="FF0000"/>
              </a:solidFill>
              <a:round/>
              <a:headEnd/>
              <a:tailEnd/>
            </a:ln>
          </p:spPr>
          <p:txBody>
            <a:bodyPr wrap="none" anchor="ctr"/>
            <a:lstStyle/>
            <a:p>
              <a:endParaRPr lang="en-SG">
                <a:latin typeface="Arial" pitchFamily="34" charset="0"/>
                <a:cs typeface="Arial" pitchFamily="34" charset="0"/>
              </a:endParaRPr>
            </a:p>
          </p:txBody>
        </p:sp>
        <p:sp>
          <p:nvSpPr>
            <p:cNvPr id="86023" name="Oval 8"/>
            <p:cNvSpPr>
              <a:spLocks noChangeArrowheads="1"/>
            </p:cNvSpPr>
            <p:nvPr/>
          </p:nvSpPr>
          <p:spPr bwMode="auto">
            <a:xfrm>
              <a:off x="1075" y="339"/>
              <a:ext cx="307" cy="103"/>
            </a:xfrm>
            <a:prstGeom prst="ellipse">
              <a:avLst/>
            </a:prstGeom>
            <a:noFill/>
            <a:ln w="12700">
              <a:solidFill>
                <a:srgbClr val="FF0000"/>
              </a:solidFill>
              <a:round/>
              <a:headEnd/>
              <a:tailEnd/>
            </a:ln>
          </p:spPr>
          <p:txBody>
            <a:bodyPr wrap="none" anchor="ctr"/>
            <a:lstStyle/>
            <a:p>
              <a:endParaRPr lang="en-SG">
                <a:latin typeface="Arial" pitchFamily="34" charset="0"/>
                <a:cs typeface="Arial" pitchFamily="34" charset="0"/>
              </a:endParaRPr>
            </a:p>
          </p:txBody>
        </p:sp>
        <p:sp>
          <p:nvSpPr>
            <p:cNvPr id="86024" name="Oval 9"/>
            <p:cNvSpPr>
              <a:spLocks noChangeArrowheads="1"/>
            </p:cNvSpPr>
            <p:nvPr/>
          </p:nvSpPr>
          <p:spPr bwMode="auto">
            <a:xfrm>
              <a:off x="272" y="234"/>
              <a:ext cx="147" cy="70"/>
            </a:xfrm>
            <a:prstGeom prst="ellipse">
              <a:avLst/>
            </a:prstGeom>
            <a:noFill/>
            <a:ln w="12700">
              <a:solidFill>
                <a:srgbClr val="FF0000"/>
              </a:solidFill>
              <a:round/>
              <a:headEnd/>
              <a:tailEnd/>
            </a:ln>
          </p:spPr>
          <p:txBody>
            <a:bodyPr wrap="none" anchor="ctr"/>
            <a:lstStyle/>
            <a:p>
              <a:endParaRPr lang="en-SG">
                <a:latin typeface="Arial" pitchFamily="34" charset="0"/>
                <a:cs typeface="Arial" pitchFamily="34" charset="0"/>
              </a:endParaRPr>
            </a:p>
          </p:txBody>
        </p:sp>
      </p:grpSp>
      <p:sp>
        <p:nvSpPr>
          <p:cNvPr id="86020" name="Text Box 11"/>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lnSpc>
                <a:spcPct val="80000"/>
              </a:lnSpc>
            </a:pPr>
            <a:r>
              <a:rPr lang="en-AU" dirty="0"/>
              <a:t>More advanced defects: </a:t>
            </a:r>
            <a:br>
              <a:rPr lang="en-AU" dirty="0"/>
            </a:br>
            <a:r>
              <a:rPr lang="en-AU" dirty="0"/>
              <a:t>follow with macular programme</a:t>
            </a:r>
          </a:p>
        </p:txBody>
      </p:sp>
      <p:grpSp>
        <p:nvGrpSpPr>
          <p:cNvPr id="11268" name="Group 6"/>
          <p:cNvGrpSpPr>
            <a:grpSpLocks/>
          </p:cNvGrpSpPr>
          <p:nvPr/>
        </p:nvGrpSpPr>
        <p:grpSpPr bwMode="auto">
          <a:xfrm>
            <a:off x="377825" y="1863725"/>
            <a:ext cx="8382000" cy="4552950"/>
            <a:chOff x="230" y="1126"/>
            <a:chExt cx="5280" cy="2868"/>
          </a:xfrm>
        </p:grpSpPr>
        <p:graphicFrame>
          <p:nvGraphicFramePr>
            <p:cNvPr id="11266" name="Object 0"/>
            <p:cNvGraphicFramePr>
              <a:graphicFrameLocks noChangeAspect="1"/>
            </p:cNvGraphicFramePr>
            <p:nvPr/>
          </p:nvGraphicFramePr>
          <p:xfrm>
            <a:off x="230" y="1126"/>
            <a:ext cx="5280" cy="2868"/>
          </p:xfrm>
          <a:graphic>
            <a:graphicData uri="http://schemas.openxmlformats.org/presentationml/2006/ole">
              <mc:AlternateContent xmlns:mc="http://schemas.openxmlformats.org/markup-compatibility/2006">
                <mc:Choice xmlns:v="urn:schemas-microsoft-com:vml" Requires="v">
                  <p:oleObj spid="_x0000_s11266" name="Image" r:id="rId3" imgW="6264737" imgH="4066361" progId="">
                    <p:embed/>
                  </p:oleObj>
                </mc:Choice>
                <mc:Fallback>
                  <p:oleObj name="Image" r:id="rId3" imgW="6264737" imgH="4066361"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b="16312"/>
                        <a:stretch>
                          <a:fillRect/>
                        </a:stretch>
                      </p:blipFill>
                      <p:spPr bwMode="auto">
                        <a:xfrm>
                          <a:off x="230" y="1126"/>
                          <a:ext cx="5280" cy="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70" name="Rectangle 4"/>
            <p:cNvSpPr>
              <a:spLocks noChangeArrowheads="1"/>
            </p:cNvSpPr>
            <p:nvPr/>
          </p:nvSpPr>
          <p:spPr bwMode="auto">
            <a:xfrm>
              <a:off x="3991" y="3678"/>
              <a:ext cx="1514" cy="296"/>
            </a:xfrm>
            <a:prstGeom prst="rect">
              <a:avLst/>
            </a:prstGeom>
            <a:solidFill>
              <a:schemeClr val="tx1"/>
            </a:solidFill>
            <a:ln w="9525">
              <a:solidFill>
                <a:schemeClr val="tx1"/>
              </a:solidFill>
              <a:miter lim="800000"/>
              <a:headEnd/>
              <a:tailEnd/>
            </a:ln>
          </p:spPr>
          <p:txBody>
            <a:bodyPr wrap="none" anchor="ctr"/>
            <a:lstStyle/>
            <a:p>
              <a:endParaRPr lang="en-SG"/>
            </a:p>
          </p:txBody>
        </p:sp>
      </p:grpSp>
      <p:sp>
        <p:nvSpPr>
          <p:cNvPr id="11269"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sp>
        <p:nvSpPr>
          <p:cNvPr id="87042" name="Text Box 3"/>
          <p:cNvSpPr txBox="1">
            <a:spLocks noChangeArrowheads="1"/>
          </p:cNvSpPr>
          <p:nvPr/>
        </p:nvSpPr>
        <p:spPr bwMode="auto">
          <a:xfrm>
            <a:off x="4806950" y="2187575"/>
            <a:ext cx="4160838" cy="946150"/>
          </a:xfrm>
          <a:prstGeom prst="rect">
            <a:avLst/>
          </a:prstGeom>
          <a:noFill/>
          <a:ln w="9525">
            <a:noFill/>
            <a:miter lim="800000"/>
            <a:headEnd/>
            <a:tailEnd/>
          </a:ln>
        </p:spPr>
        <p:txBody>
          <a:bodyPr>
            <a:spAutoFit/>
          </a:bodyPr>
          <a:lstStyle/>
          <a:p>
            <a:pPr>
              <a:spcBef>
                <a:spcPct val="50000"/>
              </a:spcBef>
            </a:pPr>
            <a:r>
              <a:rPr lang="en-AU" sz="2800">
                <a:latin typeface="Arial" pitchFamily="34" charset="0"/>
                <a:cs typeface="Arial" pitchFamily="34" charset="0"/>
              </a:rPr>
              <a:t>Macular programme in advanced glaucoma</a:t>
            </a:r>
          </a:p>
        </p:txBody>
      </p:sp>
      <p:grpSp>
        <p:nvGrpSpPr>
          <p:cNvPr id="87043" name="Group 7"/>
          <p:cNvGrpSpPr>
            <a:grpSpLocks/>
          </p:cNvGrpSpPr>
          <p:nvPr/>
        </p:nvGrpSpPr>
        <p:grpSpPr bwMode="auto">
          <a:xfrm>
            <a:off x="407988" y="50800"/>
            <a:ext cx="4067175" cy="6738938"/>
            <a:chOff x="257" y="32"/>
            <a:chExt cx="2562" cy="4245"/>
          </a:xfrm>
        </p:grpSpPr>
        <p:pic>
          <p:nvPicPr>
            <p:cNvPr id="87045" name="Picture 2" descr="MACULATHRESHOLD2"/>
            <p:cNvPicPr>
              <a:picLocks noChangeAspect="1" noChangeArrowheads="1"/>
            </p:cNvPicPr>
            <p:nvPr/>
          </p:nvPicPr>
          <p:blipFill>
            <a:blip r:embed="rId3"/>
            <a:srcRect/>
            <a:stretch>
              <a:fillRect/>
            </a:stretch>
          </p:blipFill>
          <p:spPr bwMode="auto">
            <a:xfrm>
              <a:off x="257" y="32"/>
              <a:ext cx="2562" cy="4245"/>
            </a:xfrm>
            <a:prstGeom prst="rect">
              <a:avLst/>
            </a:prstGeom>
            <a:noFill/>
            <a:ln w="9525">
              <a:noFill/>
              <a:miter lim="800000"/>
              <a:headEnd/>
              <a:tailEnd/>
            </a:ln>
          </p:spPr>
        </p:pic>
        <p:sp>
          <p:nvSpPr>
            <p:cNvPr id="87046" name="Rectangle 6"/>
            <p:cNvSpPr>
              <a:spLocks noChangeArrowheads="1"/>
            </p:cNvSpPr>
            <p:nvPr/>
          </p:nvSpPr>
          <p:spPr bwMode="auto">
            <a:xfrm>
              <a:off x="516" y="144"/>
              <a:ext cx="249" cy="56"/>
            </a:xfrm>
            <a:prstGeom prst="rect">
              <a:avLst/>
            </a:prstGeom>
            <a:solidFill>
              <a:srgbClr val="000000"/>
            </a:solidFill>
            <a:ln w="9525">
              <a:solidFill>
                <a:schemeClr val="tx1"/>
              </a:solidFill>
              <a:miter lim="800000"/>
              <a:headEnd/>
              <a:tailEnd/>
            </a:ln>
          </p:spPr>
          <p:txBody>
            <a:bodyPr wrap="none" anchor="ctr"/>
            <a:lstStyle/>
            <a:p>
              <a:endParaRPr lang="en-SG">
                <a:latin typeface="Arial" pitchFamily="34" charset="0"/>
                <a:cs typeface="Arial" pitchFamily="34" charset="0"/>
              </a:endParaRPr>
            </a:p>
          </p:txBody>
        </p:sp>
      </p:grpSp>
      <p:sp>
        <p:nvSpPr>
          <p:cNvPr id="87044" name="Text Box 8"/>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140587"/>
        </a:solidFill>
        <a:effectLst/>
      </p:bgPr>
    </p:bg>
    <p:spTree>
      <p:nvGrpSpPr>
        <p:cNvPr id="1" name=""/>
        <p:cNvGrpSpPr/>
        <p:nvPr/>
      </p:nvGrpSpPr>
      <p:grpSpPr>
        <a:xfrm>
          <a:off x="0" y="0"/>
          <a:ext cx="0" cy="0"/>
          <a:chOff x="0" y="0"/>
          <a:chExt cx="0" cy="0"/>
        </a:xfrm>
      </p:grpSpPr>
      <p:grpSp>
        <p:nvGrpSpPr>
          <p:cNvPr id="12292" name="Group 2"/>
          <p:cNvGrpSpPr>
            <a:grpSpLocks/>
          </p:cNvGrpSpPr>
          <p:nvPr/>
        </p:nvGrpSpPr>
        <p:grpSpPr bwMode="auto">
          <a:xfrm>
            <a:off x="571500" y="603250"/>
            <a:ext cx="7991475" cy="4759325"/>
            <a:chOff x="379" y="906"/>
            <a:chExt cx="5034" cy="2998"/>
          </a:xfrm>
        </p:grpSpPr>
        <p:graphicFrame>
          <p:nvGraphicFramePr>
            <p:cNvPr id="12290" name="Object 3"/>
            <p:cNvGraphicFramePr>
              <a:graphicFrameLocks noChangeAspect="1"/>
            </p:cNvGraphicFramePr>
            <p:nvPr/>
          </p:nvGraphicFramePr>
          <p:xfrm>
            <a:off x="379" y="906"/>
            <a:ext cx="5034" cy="2998"/>
          </p:xfrm>
          <a:graphic>
            <a:graphicData uri="http://schemas.openxmlformats.org/presentationml/2006/ole">
              <mc:AlternateContent xmlns:mc="http://schemas.openxmlformats.org/markup-compatibility/2006">
                <mc:Choice xmlns:v="urn:schemas-microsoft-com:vml" Requires="v">
                  <p:oleObj spid="_x0000_s12290" name="Image" r:id="rId3" imgW="5908930" imgH="3634310" progId="">
                    <p:embed/>
                  </p:oleObj>
                </mc:Choice>
                <mc:Fallback>
                  <p:oleObj name="Image" r:id="rId3" imgW="5908930" imgH="3634310"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t="2124" b="11826"/>
                        <a:stretch>
                          <a:fillRect/>
                        </a:stretch>
                      </p:blipFill>
                      <p:spPr bwMode="auto">
                        <a:xfrm>
                          <a:off x="379" y="906"/>
                          <a:ext cx="5034" cy="2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5" name="Line 4"/>
            <p:cNvSpPr>
              <a:spLocks noChangeShapeType="1"/>
            </p:cNvSpPr>
            <p:nvPr/>
          </p:nvSpPr>
          <p:spPr bwMode="auto">
            <a:xfrm flipV="1">
              <a:off x="2875" y="2512"/>
              <a:ext cx="1365" cy="1344"/>
            </a:xfrm>
            <a:prstGeom prst="line">
              <a:avLst/>
            </a:prstGeom>
            <a:noFill/>
            <a:ln w="57150">
              <a:solidFill>
                <a:srgbClr val="FF0000"/>
              </a:solidFill>
              <a:round/>
              <a:headEnd type="none" w="sm" len="sm"/>
              <a:tailEnd type="triangle" w="sm" len="sm"/>
            </a:ln>
          </p:spPr>
          <p:txBody>
            <a:bodyPr lIns="92075" tIns="46038" rIns="92075" bIns="46038"/>
            <a:lstStyle/>
            <a:p>
              <a:endParaRPr lang="en-NZ"/>
            </a:p>
          </p:txBody>
        </p:sp>
      </p:grpSp>
      <p:sp>
        <p:nvSpPr>
          <p:cNvPr id="12293" name="Text Box 5"/>
          <p:cNvSpPr txBox="1">
            <a:spLocks noChangeArrowheads="1"/>
          </p:cNvSpPr>
          <p:nvPr/>
        </p:nvSpPr>
        <p:spPr bwMode="auto">
          <a:xfrm>
            <a:off x="919163" y="5487988"/>
            <a:ext cx="5227637" cy="1077912"/>
          </a:xfrm>
          <a:prstGeom prst="rect">
            <a:avLst/>
          </a:prstGeom>
          <a:noFill/>
          <a:ln w="9525">
            <a:noFill/>
            <a:miter lim="800000"/>
            <a:headEnd/>
            <a:tailEnd/>
          </a:ln>
        </p:spPr>
        <p:txBody>
          <a:bodyPr>
            <a:spAutoFit/>
          </a:bodyPr>
          <a:lstStyle/>
          <a:p>
            <a:pPr>
              <a:spcBef>
                <a:spcPct val="30000"/>
              </a:spcBef>
            </a:pPr>
            <a:r>
              <a:rPr lang="en-AU">
                <a:solidFill>
                  <a:schemeClr val="tx2"/>
                </a:solidFill>
                <a:latin typeface="Arial" pitchFamily="34" charset="0"/>
                <a:cs typeface="Arial" pitchFamily="34" charset="0"/>
              </a:rPr>
              <a:t>Size V target: macular split</a:t>
            </a:r>
          </a:p>
          <a:p>
            <a:pPr>
              <a:spcBef>
                <a:spcPct val="30000"/>
              </a:spcBef>
            </a:pPr>
            <a:r>
              <a:rPr lang="en-AU" sz="2000">
                <a:latin typeface="Arial" pitchFamily="34" charset="0"/>
                <a:cs typeface="Arial" pitchFamily="34" charset="0"/>
              </a:rPr>
              <a:t>Macular split (0 dB) next to the fovea </a:t>
            </a:r>
            <a:br>
              <a:rPr lang="en-AU" sz="2000">
                <a:latin typeface="Arial" pitchFamily="34" charset="0"/>
                <a:cs typeface="Arial" pitchFamily="34" charset="0"/>
              </a:rPr>
            </a:br>
            <a:r>
              <a:rPr lang="en-AU" sz="2000">
                <a:latin typeface="Arial" pitchFamily="34" charset="0"/>
                <a:cs typeface="Arial" pitchFamily="34" charset="0"/>
              </a:rPr>
              <a:t>with a size V target may predict ‘wipe out’</a:t>
            </a:r>
          </a:p>
        </p:txBody>
      </p:sp>
      <p:sp>
        <p:nvSpPr>
          <p:cNvPr id="12294" name="Text Box 6"/>
          <p:cNvSpPr txBox="1">
            <a:spLocks noChangeArrowheads="1"/>
          </p:cNvSpPr>
          <p:nvPr/>
        </p:nvSpPr>
        <p:spPr bwMode="auto">
          <a:xfrm>
            <a:off x="8039100" y="6589713"/>
            <a:ext cx="1041400" cy="238125"/>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AU" sz="1200">
                <a:latin typeface="Arial" pitchFamily="34" charset="0"/>
                <a:cs typeface="Arial" pitchFamily="34" charset="0"/>
              </a:rPr>
              <a:t>© Thomas R</a:t>
            </a:r>
            <a:endParaRPr lang="en-US" sz="1200">
              <a:latin typeface="Arial" pitchFamily="34" charset="0"/>
              <a:cs typeface="Arial" pitchFamily="34" charset="0"/>
            </a:endParaRPr>
          </a:p>
        </p:txBody>
      </p:sp>
      <p:sp>
        <p:nvSpPr>
          <p:cNvPr id="7" name="Action Button: Return 6">
            <a:hlinkClick r:id="rId5" action="ppaction://hlinksldjump" highlightClick="1"/>
          </p:cNvPr>
          <p:cNvSpPr/>
          <p:nvPr/>
        </p:nvSpPr>
        <p:spPr>
          <a:xfrm>
            <a:off x="8501743" y="5700156"/>
            <a:ext cx="381000" cy="533400"/>
          </a:xfrm>
          <a:prstGeom prst="actionButtonReturn">
            <a:avLst/>
          </a:prstGeom>
          <a:solidFill>
            <a:schemeClr val="accent3">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solidFill>
                <a:srgbClr val="FFFFFF"/>
              </a:solidFill>
              <a:ea typeface="ＭＳ Ｐゴシック" charset="-128"/>
            </a:endParaRPr>
          </a:p>
        </p:txBody>
      </p:sp>
      <p:sp>
        <p:nvSpPr>
          <p:cNvPr id="8" name="TextBox 7"/>
          <p:cNvSpPr txBox="1"/>
          <p:nvPr/>
        </p:nvSpPr>
        <p:spPr>
          <a:xfrm>
            <a:off x="6531433" y="6258296"/>
            <a:ext cx="2458192" cy="307777"/>
          </a:xfrm>
          <a:prstGeom prst="rect">
            <a:avLst/>
          </a:prstGeom>
          <a:noFill/>
        </p:spPr>
        <p:txBody>
          <a:bodyPr wrap="square" rtlCol="0">
            <a:spAutoFit/>
          </a:bodyPr>
          <a:lstStyle/>
          <a:p>
            <a:pPr algn="r"/>
            <a:r>
              <a:rPr lang="en-NZ" sz="1400" dirty="0">
                <a:latin typeface="Arial" pitchFamily="34" charset="0"/>
                <a:cs typeface="Arial" pitchFamily="34" charset="0"/>
              </a:rPr>
              <a:t>Return to main presentation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p:txBody>
          <a:bodyPr/>
          <a:lstStyle/>
          <a:p>
            <a:pPr eaLnBrk="1" hangingPunct="1"/>
            <a:r>
              <a:rPr lang="en-GB" dirty="0"/>
              <a:t>Well-being and visual function</a:t>
            </a:r>
          </a:p>
        </p:txBody>
      </p:sp>
      <p:sp>
        <p:nvSpPr>
          <p:cNvPr id="32771" name="Rectangle 5"/>
          <p:cNvSpPr>
            <a:spLocks noGrp="1" noChangeArrowheads="1"/>
          </p:cNvSpPr>
          <p:nvPr>
            <p:ph type="body" idx="1"/>
          </p:nvPr>
        </p:nvSpPr>
        <p:spPr>
          <a:xfrm>
            <a:off x="685800" y="1981200"/>
            <a:ext cx="7772400" cy="4343400"/>
          </a:xfrm>
        </p:spPr>
        <p:txBody>
          <a:bodyPr/>
          <a:lstStyle/>
          <a:p>
            <a:pPr eaLnBrk="1" hangingPunct="1">
              <a:lnSpc>
                <a:spcPct val="90000"/>
              </a:lnSpc>
            </a:pPr>
            <a:r>
              <a:rPr lang="en-GB" dirty="0"/>
              <a:t>Assess patient’s subjective well-being and visual function</a:t>
            </a:r>
          </a:p>
          <a:p>
            <a:pPr lvl="1" eaLnBrk="1" hangingPunct="1">
              <a:lnSpc>
                <a:spcPct val="90000"/>
              </a:lnSpc>
            </a:pPr>
            <a:r>
              <a:rPr lang="en-GB" dirty="0"/>
              <a:t>How do they feel their condition has changed or not changed?</a:t>
            </a:r>
          </a:p>
          <a:p>
            <a:pPr eaLnBrk="1" hangingPunct="1">
              <a:lnSpc>
                <a:spcPct val="90000"/>
              </a:lnSpc>
            </a:pPr>
            <a:r>
              <a:rPr lang="en-GB" dirty="0"/>
              <a:t>Helps to build the doctor–patient relationship and therapeutic alliance</a:t>
            </a:r>
          </a:p>
          <a:p>
            <a:pPr eaLnBrk="1" hangingPunct="1">
              <a:lnSpc>
                <a:spcPct val="90000"/>
              </a:lnSpc>
            </a:pPr>
            <a:r>
              <a:rPr lang="en-GB" dirty="0"/>
              <a:t>Self-reported visual function shows some association with visual field </a:t>
            </a:r>
            <a:br>
              <a:rPr lang="en-GB" dirty="0"/>
            </a:br>
            <a:r>
              <a:rPr lang="en-GB" dirty="0"/>
              <a:t>status and progression</a:t>
            </a:r>
          </a:p>
        </p:txBody>
      </p:sp>
      <p:sp>
        <p:nvSpPr>
          <p:cNvPr id="32772" name="Text Box 6"/>
          <p:cNvSpPr txBox="1">
            <a:spLocks noChangeArrowheads="1"/>
          </p:cNvSpPr>
          <p:nvPr/>
        </p:nvSpPr>
        <p:spPr bwMode="auto">
          <a:xfrm>
            <a:off x="5510213" y="6589713"/>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a:latin typeface="Arial" pitchFamily="34" charset="0"/>
              </a:rPr>
              <a:t>SEAGIG. </a:t>
            </a:r>
            <a:r>
              <a:rPr lang="en-US" sz="1200" i="1">
                <a:latin typeface="Arial" pitchFamily="34" charset="0"/>
              </a:rPr>
              <a:t>Asia Pacific Glaucoma Guidelines</a:t>
            </a:r>
            <a:r>
              <a:rPr lang="en-US" sz="1200">
                <a:latin typeface="Arial" pitchFamily="34" charset="0"/>
              </a:rPr>
              <a:t>. 2008.</a:t>
            </a:r>
            <a:endParaRPr lang="en-US" sz="1400">
              <a:latin typeface="Arial" pitchFamily="34"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a:xfrm>
            <a:off x="269875" y="374650"/>
            <a:ext cx="6914696" cy="1143000"/>
          </a:xfrm>
        </p:spPr>
        <p:txBody>
          <a:bodyPr/>
          <a:lstStyle/>
          <a:p>
            <a:pPr eaLnBrk="1" hangingPunct="1"/>
            <a:r>
              <a:rPr lang="en-GB" dirty="0"/>
              <a:t>Detecting qualitative progression</a:t>
            </a:r>
          </a:p>
        </p:txBody>
      </p:sp>
      <p:sp>
        <p:nvSpPr>
          <p:cNvPr id="33795" name="Rectangle 5"/>
          <p:cNvSpPr>
            <a:spLocks noGrp="1" noChangeArrowheads="1"/>
          </p:cNvSpPr>
          <p:nvPr>
            <p:ph type="body" idx="1"/>
          </p:nvPr>
        </p:nvSpPr>
        <p:spPr>
          <a:xfrm>
            <a:off x="671513" y="1938338"/>
            <a:ext cx="8167687" cy="4114800"/>
          </a:xfrm>
        </p:spPr>
        <p:txBody>
          <a:bodyPr/>
          <a:lstStyle/>
          <a:p>
            <a:pPr eaLnBrk="1" hangingPunct="1">
              <a:lnSpc>
                <a:spcPct val="90000"/>
              </a:lnSpc>
            </a:pPr>
            <a:r>
              <a:rPr lang="en-GB" dirty="0"/>
              <a:t>Subjective changes in the following may indicate a deterioration of GON</a:t>
            </a:r>
          </a:p>
          <a:p>
            <a:pPr lvl="1" eaLnBrk="1" hangingPunct="1">
              <a:lnSpc>
                <a:spcPct val="90000"/>
              </a:lnSpc>
            </a:pPr>
            <a:r>
              <a:rPr lang="en-GB" dirty="0"/>
              <a:t>night vision</a:t>
            </a:r>
          </a:p>
          <a:p>
            <a:pPr lvl="1" eaLnBrk="1" hangingPunct="1">
              <a:lnSpc>
                <a:spcPct val="90000"/>
              </a:lnSpc>
            </a:pPr>
            <a:r>
              <a:rPr lang="en-GB" dirty="0"/>
              <a:t>dark adaptation</a:t>
            </a:r>
          </a:p>
          <a:p>
            <a:pPr lvl="1" eaLnBrk="1" hangingPunct="1">
              <a:lnSpc>
                <a:spcPct val="90000"/>
              </a:lnSpc>
            </a:pPr>
            <a:r>
              <a:rPr lang="en-GB" dirty="0"/>
              <a:t>glare </a:t>
            </a:r>
          </a:p>
          <a:p>
            <a:pPr lvl="1" eaLnBrk="1" hangingPunct="1">
              <a:lnSpc>
                <a:spcPct val="90000"/>
              </a:lnSpc>
            </a:pPr>
            <a:r>
              <a:rPr lang="en-GB" dirty="0"/>
              <a:t>loss of </a:t>
            </a:r>
            <a:r>
              <a:rPr lang="en-GB" dirty="0" err="1"/>
              <a:t>stereopsis</a:t>
            </a:r>
            <a:endParaRPr lang="en-GB" dirty="0"/>
          </a:p>
          <a:p>
            <a:pPr lvl="1" eaLnBrk="1" hangingPunct="1">
              <a:lnSpc>
                <a:spcPct val="90000"/>
              </a:lnSpc>
            </a:pPr>
            <a:r>
              <a:rPr lang="en-GB" dirty="0"/>
              <a:t>acuity (high and low contrast)</a:t>
            </a:r>
          </a:p>
          <a:p>
            <a:pPr lvl="1" eaLnBrk="1" hangingPunct="1">
              <a:lnSpc>
                <a:spcPct val="90000"/>
              </a:lnSpc>
            </a:pPr>
            <a:r>
              <a:rPr lang="en-NZ"/>
              <a:t>symptomatic scotoma or scotoma enlargement</a:t>
            </a:r>
            <a:endParaRPr lang="en-GB" dirty="0"/>
          </a:p>
        </p:txBody>
      </p:sp>
      <p:sp>
        <p:nvSpPr>
          <p:cNvPr id="33796" name="Text Box 6"/>
          <p:cNvSpPr txBox="1">
            <a:spLocks noChangeArrowheads="1"/>
          </p:cNvSpPr>
          <p:nvPr/>
        </p:nvSpPr>
        <p:spPr bwMode="auto">
          <a:xfrm>
            <a:off x="5510213" y="6601588"/>
            <a:ext cx="3633787" cy="239712"/>
          </a:xfrm>
          <a:prstGeom prst="rect">
            <a:avLst/>
          </a:prstGeom>
          <a:noFill/>
          <a:ln w="9525">
            <a:noFill/>
            <a:miter lim="800000"/>
            <a:headEnd/>
            <a:tailEnd/>
          </a:ln>
        </p:spPr>
        <p:txBody>
          <a:bodyPr wrap="none">
            <a:spAutoFit/>
          </a:bodyPr>
          <a:lstStyle/>
          <a:p>
            <a:pPr marL="533400" indent="-533400" algn="r">
              <a:lnSpc>
                <a:spcPct val="80000"/>
              </a:lnSpc>
              <a:spcBef>
                <a:spcPct val="50000"/>
              </a:spcBef>
              <a:buClr>
                <a:srgbClr val="BDB7D7"/>
              </a:buClr>
            </a:pPr>
            <a:r>
              <a:rPr lang="en-US" sz="1200" dirty="0">
                <a:latin typeface="Arial" pitchFamily="34" charset="0"/>
              </a:rPr>
              <a:t>SEAGIG. </a:t>
            </a:r>
            <a:r>
              <a:rPr lang="en-US" sz="1200" i="1" dirty="0">
                <a:latin typeface="Arial" pitchFamily="34" charset="0"/>
              </a:rPr>
              <a:t>Asia Pacific Glaucoma Guidelines</a:t>
            </a:r>
            <a:r>
              <a:rPr lang="en-US" sz="1200" dirty="0">
                <a:latin typeface="Arial" pitchFamily="34" charset="0"/>
              </a:rPr>
              <a:t>. 2008.</a:t>
            </a:r>
            <a:endParaRPr lang="en-US" sz="1400" dirty="0">
              <a:latin typeface="Arial" pitchFamily="34" charset="0"/>
            </a:endParaRPr>
          </a:p>
        </p:txBody>
      </p:sp>
      <p:sp>
        <p:nvSpPr>
          <p:cNvPr id="5" name="TextBox 4"/>
          <p:cNvSpPr txBox="1"/>
          <p:nvPr/>
        </p:nvSpPr>
        <p:spPr>
          <a:xfrm>
            <a:off x="855004" y="6495799"/>
            <a:ext cx="3681369" cy="338554"/>
          </a:xfrm>
          <a:prstGeom prst="rect">
            <a:avLst/>
          </a:prstGeom>
          <a:noFill/>
        </p:spPr>
        <p:txBody>
          <a:bodyPr wrap="square" rtlCol="0">
            <a:spAutoFit/>
          </a:bodyPr>
          <a:lstStyle/>
          <a:p>
            <a:pPr eaLnBrk="1" hangingPunct="1"/>
            <a:r>
              <a:rPr lang="en-NZ" sz="1600" dirty="0">
                <a:latin typeface="Arial" pitchFamily="34" charset="0"/>
              </a:rPr>
              <a:t>GON: glaucomatous optic neuropathy</a:t>
            </a:r>
          </a:p>
        </p:txBody>
      </p:sp>
    </p:spTree>
  </p:cSld>
  <p:clrMapOvr>
    <a:masterClrMapping/>
  </p:clrMapOvr>
</p:sld>
</file>

<file path=ppt/theme/theme1.xml><?xml version="1.0" encoding="utf-8"?>
<a:theme xmlns:a="http://schemas.openxmlformats.org/drawingml/2006/main" name="Default Design">
  <a:themeElements>
    <a:clrScheme name="">
      <a:dk1>
        <a:srgbClr val="808080"/>
      </a:dk1>
      <a:lt1>
        <a:srgbClr val="FFFFFF"/>
      </a:lt1>
      <a:dk2>
        <a:srgbClr val="000000"/>
      </a:dk2>
      <a:lt2>
        <a:srgbClr val="FFFF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29c146f-ca64-45cf-b82c-af0b7bc1ff21" xsi:nil="true"/>
    <lcf76f155ced4ddcb4097134ff3c332f xmlns="4b8de850-2ddb-4a38-b1a8-cad8555fb9f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2454780F992A4C8096E6D2C94D0B4A" ma:contentTypeVersion="18" ma:contentTypeDescription="Create a new document." ma:contentTypeScope="" ma:versionID="989fc20eba6a047b3c1f99df6ff577bb">
  <xsd:schema xmlns:xsd="http://www.w3.org/2001/XMLSchema" xmlns:xs="http://www.w3.org/2001/XMLSchema" xmlns:p="http://schemas.microsoft.com/office/2006/metadata/properties" xmlns:ns2="4b8de850-2ddb-4a38-b1a8-cad8555fb9fe" xmlns:ns3="f29c146f-ca64-45cf-b82c-af0b7bc1ff21" targetNamespace="http://schemas.microsoft.com/office/2006/metadata/properties" ma:root="true" ma:fieldsID="c155fd4fed8d6496902cf09cead0cbab" ns2:_="" ns3:_="">
    <xsd:import namespace="4b8de850-2ddb-4a38-b1a8-cad8555fb9fe"/>
    <xsd:import namespace="f29c146f-ca64-45cf-b82c-af0b7bc1ff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8de850-2ddb-4a38-b1a8-cad8555fb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06aaa40-c663-4506-a8f2-94edda6b6d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9c146f-ca64-45cf-b82c-af0b7bc1ff2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50d3c84-0159-4866-b544-a27e180b865b}" ma:internalName="TaxCatchAll" ma:showField="CatchAllData" ma:web="f29c146f-ca64-45cf-b82c-af0b7bc1ff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999938-340C-4D56-85EC-F144205128AA}">
  <ds:schemaRefs>
    <ds:schemaRef ds:uri="http://schemas.microsoft.com/sharepoint/v3/contenttype/forms"/>
  </ds:schemaRefs>
</ds:datastoreItem>
</file>

<file path=customXml/itemProps2.xml><?xml version="1.0" encoding="utf-8"?>
<ds:datastoreItem xmlns:ds="http://schemas.openxmlformats.org/officeDocument/2006/customXml" ds:itemID="{8C4C70AA-4E98-4920-91D7-4B2E46F94936}">
  <ds:schemaRefs>
    <ds:schemaRef ds:uri="http://schemas.microsoft.com/office/2006/metadata/properties"/>
    <ds:schemaRef ds:uri="http://schemas.microsoft.com/office/infopath/2007/PartnerControls"/>
    <ds:schemaRef ds:uri="f29c146f-ca64-45cf-b82c-af0b7bc1ff21"/>
    <ds:schemaRef ds:uri="4b8de850-2ddb-4a38-b1a8-cad8555fb9fe"/>
  </ds:schemaRefs>
</ds:datastoreItem>
</file>

<file path=customXml/itemProps3.xml><?xml version="1.0" encoding="utf-8"?>
<ds:datastoreItem xmlns:ds="http://schemas.openxmlformats.org/officeDocument/2006/customXml" ds:itemID="{BCF2E251-0AC4-45A5-9B84-F2F8000AB406}"/>
</file>

<file path=docProps/app.xml><?xml version="1.0" encoding="utf-8"?>
<Properties xmlns="http://schemas.openxmlformats.org/officeDocument/2006/extended-properties" xmlns:vt="http://schemas.openxmlformats.org/officeDocument/2006/docPropsVTypes">
  <TotalTime>8582</TotalTime>
  <Words>6665</Words>
  <Application>Microsoft Office PowerPoint</Application>
  <PresentationFormat>On-screen Show (4:3)</PresentationFormat>
  <Paragraphs>676</Paragraphs>
  <Slides>79</Slides>
  <Notes>79</Notes>
  <HiddenSlides>0</HiddenSlides>
  <MMClips>0</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Default Design</vt:lpstr>
      <vt:lpstr>PowerPoint Presentation</vt:lpstr>
      <vt:lpstr>Follow-up</vt:lpstr>
      <vt:lpstr>Follow-up: why?</vt:lpstr>
      <vt:lpstr>Follow-up: why?</vt:lpstr>
      <vt:lpstr>Follow-up: what?</vt:lpstr>
      <vt:lpstr>Follow-up: what?</vt:lpstr>
      <vt:lpstr>Follow up: when?</vt:lpstr>
      <vt:lpstr>Well-being and visual function</vt:lpstr>
      <vt:lpstr>Detecting qualitative progression</vt:lpstr>
      <vt:lpstr>Adverse effects of treatment</vt:lpstr>
      <vt:lpstr>Quality-of-life issues</vt:lpstr>
      <vt:lpstr>QQL-15 questionnaire1,2</vt:lpstr>
      <vt:lpstr>Reassess risk factors: IOP</vt:lpstr>
      <vt:lpstr>IOP changes: possible causes</vt:lpstr>
      <vt:lpstr>Reassess risk factors: gonioscopic changes</vt:lpstr>
      <vt:lpstr>Optic disc changes</vt:lpstr>
      <vt:lpstr>Optic disc changes</vt:lpstr>
      <vt:lpstr>Generalised rim thinning</vt:lpstr>
      <vt:lpstr>Progressive rim thinning (1)</vt:lpstr>
      <vt:lpstr>Progressive rim thinning (2)</vt:lpstr>
      <vt:lpstr>Disc haemorrhage</vt:lpstr>
      <vt:lpstr>RNFL loss with notching</vt:lpstr>
      <vt:lpstr>Enlargement of the cup</vt:lpstr>
      <vt:lpstr>Visual field changes</vt:lpstr>
      <vt:lpstr>Visual field progression</vt:lpstr>
      <vt:lpstr>Detecting visual field progression</vt:lpstr>
      <vt:lpstr>SEAGIG decision square for GON</vt:lpstr>
      <vt:lpstr>Risk factors</vt:lpstr>
      <vt:lpstr>Defining progression</vt:lpstr>
      <vt:lpstr>The glaucoma life story</vt:lpstr>
      <vt:lpstr>Timing of follow-up</vt:lpstr>
      <vt:lpstr>Key points</vt:lpstr>
      <vt:lpstr>PowerPoint Presentation</vt:lpstr>
      <vt:lpstr>Detecting progression</vt:lpstr>
      <vt:lpstr>False progression</vt:lpstr>
      <vt:lpstr>PowerPoint Presentation</vt:lpstr>
      <vt:lpstr>PowerPoint Presentation</vt:lpstr>
      <vt:lpstr>Detecting change</vt:lpstr>
      <vt:lpstr>Overview programme</vt:lpstr>
      <vt:lpstr>PowerPoint Presentation</vt:lpstr>
      <vt:lpstr>PowerPoint Presentation</vt:lpstr>
      <vt:lpstr>PowerPoint Presentation</vt:lpstr>
      <vt:lpstr>PowerPoint Presentation</vt:lpstr>
      <vt:lpstr>PowerPoint Presentation</vt:lpstr>
      <vt:lpstr>Glaucoma Progression Analysis</vt:lpstr>
      <vt:lpstr>PowerPoint Presentation</vt:lpstr>
      <vt:lpstr>GPA Right eye: baseline</vt:lpstr>
      <vt:lpstr>PowerPoint Presentation</vt:lpstr>
      <vt:lpstr>PowerPoint Presentation</vt:lpstr>
      <vt:lpstr>PowerPoint Presentation</vt:lpstr>
      <vt:lpstr>PowerPoint Presentation</vt:lpstr>
      <vt:lpstr>PowerPoint Presentation</vt:lpstr>
      <vt:lpstr>PowerPoint Presentation</vt:lpstr>
      <vt:lpstr>Visual Field Index for calculating the progression 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Visual Field Index –  points to remember</vt:lpstr>
      <vt:lpstr>Diagnosis of visual field progression</vt:lpstr>
      <vt:lpstr>PowerPoint Presentation</vt:lpstr>
      <vt:lpstr>Monitoring advanced field defects</vt:lpstr>
      <vt:lpstr>PowerPoint Presentation</vt:lpstr>
      <vt:lpstr>PowerPoint Presentation</vt:lpstr>
      <vt:lpstr>PowerPoint Presentation</vt:lpstr>
      <vt:lpstr>PowerPoint Presentation</vt:lpstr>
      <vt:lpstr>More advanced defects:  follow with macular programme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 O N I O S C O P Y M A D E   E A S Y</dc:title>
  <dc:creator>Windows98</dc:creator>
  <cp:lastModifiedBy>RP</cp:lastModifiedBy>
  <cp:revision>559</cp:revision>
  <dcterms:created xsi:type="dcterms:W3CDTF">2000-11-27T09:47:31Z</dcterms:created>
  <dcterms:modified xsi:type="dcterms:W3CDTF">2023-02-23T03:24:35Z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0x0101001C2454780F992A4C8096E6D2C94D0B4A</vt:lpwstr>
  </property>
  <property fmtid="{D5CDD505-2E9C-101B-9397-08002B2CF9AE}" pid="3" name="Order">
    <vt:lpwstr>174200.000000000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SIP_Label_7cbf2ee6-7391-4c03-b07a-3137c8a2243c_Enabled">
    <vt:lpwstr>true</vt:lpwstr>
  </property>
  <property fmtid="{D5CDD505-2E9C-101B-9397-08002B2CF9AE}" pid="13" name="MSIP_Label_7cbf2ee6-7391-4c03-b07a-3137c8a2243c_SetDate">
    <vt:lpwstr>2023-02-23T03:24:35Z</vt:lpwstr>
  </property>
  <property fmtid="{D5CDD505-2E9C-101B-9397-08002B2CF9AE}" pid="14" name="MSIP_Label_7cbf2ee6-7391-4c03-b07a-3137c8a2243c_Method">
    <vt:lpwstr>Standard</vt:lpwstr>
  </property>
  <property fmtid="{D5CDD505-2E9C-101B-9397-08002B2CF9AE}" pid="15" name="MSIP_Label_7cbf2ee6-7391-4c03-b07a-3137c8a2243c_Name">
    <vt:lpwstr>Internal</vt:lpwstr>
  </property>
  <property fmtid="{D5CDD505-2E9C-101B-9397-08002B2CF9AE}" pid="16" name="MSIP_Label_7cbf2ee6-7391-4c03-b07a-3137c8a2243c_SiteId">
    <vt:lpwstr>ac144e41-8001-48f0-9e1c-170716ed06b6</vt:lpwstr>
  </property>
  <property fmtid="{D5CDD505-2E9C-101B-9397-08002B2CF9AE}" pid="17" name="MSIP_Label_7cbf2ee6-7391-4c03-b07a-3137c8a2243c_ActionId">
    <vt:lpwstr>f09f7205-a302-4f3c-ad15-5d552669977d</vt:lpwstr>
  </property>
  <property fmtid="{D5CDD505-2E9C-101B-9397-08002B2CF9AE}" pid="18" name="MSIP_Label_7cbf2ee6-7391-4c03-b07a-3137c8a2243c_ContentBits">
    <vt:lpwstr>1</vt:lpwstr>
  </property>
  <property fmtid="{D5CDD505-2E9C-101B-9397-08002B2CF9AE}" pid="19" name="ClassificationContentMarkingHeaderLocations">
    <vt:lpwstr>Default Design:3</vt:lpwstr>
  </property>
  <property fmtid="{D5CDD505-2E9C-101B-9397-08002B2CF9AE}" pid="20" name="ClassificationContentMarkingHeaderText">
    <vt:lpwstr>Internal use</vt:lpwstr>
  </property>
  <property fmtid="{D5CDD505-2E9C-101B-9397-08002B2CF9AE}" pid="21" name="MediaServiceImageTags">
    <vt:lpwstr/>
  </property>
</Properties>
</file>